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95"/>
  </p:notesMasterIdLst>
  <p:sldIdLst>
    <p:sldId id="257" r:id="rId2"/>
    <p:sldId id="256" r:id="rId3"/>
    <p:sldId id="282" r:id="rId4"/>
    <p:sldId id="326" r:id="rId5"/>
    <p:sldId id="451" r:id="rId6"/>
    <p:sldId id="328" r:id="rId7"/>
    <p:sldId id="409" r:id="rId8"/>
    <p:sldId id="412" r:id="rId9"/>
    <p:sldId id="441" r:id="rId10"/>
    <p:sldId id="455" r:id="rId11"/>
    <p:sldId id="415" r:id="rId12"/>
    <p:sldId id="416" r:id="rId13"/>
    <p:sldId id="452" r:id="rId14"/>
    <p:sldId id="456" r:id="rId15"/>
    <p:sldId id="457" r:id="rId16"/>
    <p:sldId id="327" r:id="rId17"/>
    <p:sldId id="454" r:id="rId18"/>
    <p:sldId id="453" r:id="rId19"/>
    <p:sldId id="324" r:id="rId20"/>
    <p:sldId id="447" r:id="rId21"/>
    <p:sldId id="414" r:id="rId22"/>
    <p:sldId id="458" r:id="rId23"/>
    <p:sldId id="459" r:id="rId24"/>
    <p:sldId id="443" r:id="rId25"/>
    <p:sldId id="460" r:id="rId26"/>
    <p:sldId id="461" r:id="rId27"/>
    <p:sldId id="462" r:id="rId28"/>
    <p:sldId id="463" r:id="rId29"/>
    <p:sldId id="444" r:id="rId30"/>
    <p:sldId id="464" r:id="rId31"/>
    <p:sldId id="465" r:id="rId32"/>
    <p:sldId id="466" r:id="rId33"/>
    <p:sldId id="467" r:id="rId34"/>
    <p:sldId id="468" r:id="rId35"/>
    <p:sldId id="446" r:id="rId36"/>
    <p:sldId id="449" r:id="rId37"/>
    <p:sldId id="512" r:id="rId38"/>
    <p:sldId id="417" r:id="rId39"/>
    <p:sldId id="469" r:id="rId40"/>
    <p:sldId id="470" r:id="rId41"/>
    <p:sldId id="442" r:id="rId42"/>
    <p:sldId id="471" r:id="rId43"/>
    <p:sldId id="480" r:id="rId44"/>
    <p:sldId id="472" r:id="rId45"/>
    <p:sldId id="481" r:id="rId46"/>
    <p:sldId id="474" r:id="rId47"/>
    <p:sldId id="473" r:id="rId48"/>
    <p:sldId id="475" r:id="rId49"/>
    <p:sldId id="476" r:id="rId50"/>
    <p:sldId id="478" r:id="rId51"/>
    <p:sldId id="486" r:id="rId52"/>
    <p:sldId id="477" r:id="rId53"/>
    <p:sldId id="479" r:id="rId54"/>
    <p:sldId id="482" r:id="rId55"/>
    <p:sldId id="483" r:id="rId56"/>
    <p:sldId id="484" r:id="rId57"/>
    <p:sldId id="501" r:id="rId58"/>
    <p:sldId id="502" r:id="rId59"/>
    <p:sldId id="485" r:id="rId60"/>
    <p:sldId id="503" r:id="rId61"/>
    <p:sldId id="487" r:id="rId62"/>
    <p:sldId id="488" r:id="rId63"/>
    <p:sldId id="489" r:id="rId64"/>
    <p:sldId id="448" r:id="rId65"/>
    <p:sldId id="491" r:id="rId66"/>
    <p:sldId id="492" r:id="rId67"/>
    <p:sldId id="493" r:id="rId68"/>
    <p:sldId id="495" r:id="rId69"/>
    <p:sldId id="496" r:id="rId70"/>
    <p:sldId id="497" r:id="rId71"/>
    <p:sldId id="498" r:id="rId72"/>
    <p:sldId id="410" r:id="rId73"/>
    <p:sldId id="519" r:id="rId74"/>
    <p:sldId id="499" r:id="rId75"/>
    <p:sldId id="515" r:id="rId76"/>
    <p:sldId id="516" r:id="rId77"/>
    <p:sldId id="517" r:id="rId78"/>
    <p:sldId id="518" r:id="rId79"/>
    <p:sldId id="450" r:id="rId80"/>
    <p:sldId id="505" r:id="rId81"/>
    <p:sldId id="506" r:id="rId82"/>
    <p:sldId id="507" r:id="rId83"/>
    <p:sldId id="508" r:id="rId84"/>
    <p:sldId id="500" r:id="rId85"/>
    <p:sldId id="510" r:id="rId86"/>
    <p:sldId id="511" r:id="rId87"/>
    <p:sldId id="429" r:id="rId88"/>
    <p:sldId id="513" r:id="rId89"/>
    <p:sldId id="520" r:id="rId90"/>
    <p:sldId id="323" r:id="rId91"/>
    <p:sldId id="277" r:id="rId92"/>
    <p:sldId id="430" r:id="rId93"/>
    <p:sldId id="280" r:id="rId9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郑友璐" initials="" lastIdx="2" clrIdx="0"/>
  <p:cmAuthor id="2" name="郑友璐" initials="郑友璐" lastIdx="1" clrIdx="1">
    <p:extLst>
      <p:ext uri="{19B8F6BF-5375-455C-9EA6-DF929625EA0E}">
        <p15:presenceInfo xmlns:p15="http://schemas.microsoft.com/office/powerpoint/2012/main" userId="郑友璐"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FF7"/>
    <a:srgbClr val="D2DEEF"/>
    <a:srgbClr val="CA08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1E0571-F687-4106-BBF2-082491464DEA}" v="54" dt="2019-01-11T10:56:32.70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78700" autoAdjust="0"/>
  </p:normalViewPr>
  <p:slideViewPr>
    <p:cSldViewPr snapToGrid="0">
      <p:cViewPr varScale="1">
        <p:scale>
          <a:sx n="71" d="100"/>
          <a:sy n="71" d="100"/>
        </p:scale>
        <p:origin x="1282" y="62"/>
      </p:cViewPr>
      <p:guideLst>
        <p:guide orient="horz" pos="2160"/>
        <p:guide pos="3840"/>
      </p:guideLst>
    </p:cSldViewPr>
  </p:slideViewPr>
  <p:notesTextViewPr>
    <p:cViewPr>
      <p:scale>
        <a:sx n="1" d="1"/>
        <a:sy n="1" d="1"/>
      </p:scale>
      <p:origin x="0" y="0"/>
    </p:cViewPr>
  </p:notesTextViewPr>
  <p:sorterViewPr>
    <p:cViewPr>
      <p:scale>
        <a:sx n="100" d="100"/>
        <a:sy n="100" d="100"/>
      </p:scale>
      <p:origin x="0" y="-31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友璐 郑" userId="fa518318-4a15-4dfc-ab07-259ec7c1e891" providerId="ADAL" clId="{E61E0571-F687-4106-BBF2-082491464DEA}"/>
    <pc:docChg chg="custSel delSld modSld">
      <pc:chgData name="友璐 郑" userId="fa518318-4a15-4dfc-ab07-259ec7c1e891" providerId="ADAL" clId="{E61E0571-F687-4106-BBF2-082491464DEA}" dt="2019-01-11T10:58:07.218" v="205" actId="2696"/>
      <pc:docMkLst>
        <pc:docMk/>
      </pc:docMkLst>
      <pc:sldChg chg="addSp delSp modSp delAnim modAnim">
        <pc:chgData name="友璐 郑" userId="fa518318-4a15-4dfc-ab07-259ec7c1e891" providerId="ADAL" clId="{E61E0571-F687-4106-BBF2-082491464DEA}" dt="2019-01-11T10:50:49.827" v="179" actId="1076"/>
        <pc:sldMkLst>
          <pc:docMk/>
          <pc:sldMk cId="0" sldId="326"/>
        </pc:sldMkLst>
        <pc:spChg chg="mod">
          <ac:chgData name="友璐 郑" userId="fa518318-4a15-4dfc-ab07-259ec7c1e891" providerId="ADAL" clId="{E61E0571-F687-4106-BBF2-082491464DEA}" dt="2019-01-11T10:50:16.358" v="166"/>
          <ac:spMkLst>
            <pc:docMk/>
            <pc:sldMk cId="0" sldId="326"/>
            <ac:spMk id="3" creationId="{7887839E-84C4-4EBB-AFC3-73728AA1F959}"/>
          </ac:spMkLst>
        </pc:spChg>
        <pc:picChg chg="add del mod">
          <ac:chgData name="友璐 郑" userId="fa518318-4a15-4dfc-ab07-259ec7c1e891" providerId="ADAL" clId="{E61E0571-F687-4106-BBF2-082491464DEA}" dt="2019-01-11T10:50:34.203" v="170" actId="478"/>
          <ac:picMkLst>
            <pc:docMk/>
            <pc:sldMk cId="0" sldId="326"/>
            <ac:picMk id="4" creationId="{246C8B10-90BC-4F67-84A1-1753CA0EB63D}"/>
          </ac:picMkLst>
        </pc:picChg>
        <pc:picChg chg="del mod ord">
          <ac:chgData name="友璐 郑" userId="fa518318-4a15-4dfc-ab07-259ec7c1e891" providerId="ADAL" clId="{E61E0571-F687-4106-BBF2-082491464DEA}" dt="2019-01-11T10:50:34.999" v="172" actId="478"/>
          <ac:picMkLst>
            <pc:docMk/>
            <pc:sldMk cId="0" sldId="326"/>
            <ac:picMk id="5" creationId="{90E8F29F-B9B4-471F-A301-D6EBDF63FEAF}"/>
          </ac:picMkLst>
        </pc:picChg>
        <pc:picChg chg="del mod ord">
          <ac:chgData name="友璐 郑" userId="fa518318-4a15-4dfc-ab07-259ec7c1e891" providerId="ADAL" clId="{E61E0571-F687-4106-BBF2-082491464DEA}" dt="2019-01-11T09:49:10.346" v="42" actId="478"/>
          <ac:picMkLst>
            <pc:docMk/>
            <pc:sldMk cId="0" sldId="326"/>
            <ac:picMk id="6" creationId="{9A1189BA-7DE4-47FD-A78A-DDFDAB5C736D}"/>
          </ac:picMkLst>
        </pc:picChg>
        <pc:picChg chg="del mod ord">
          <ac:chgData name="友璐 郑" userId="fa518318-4a15-4dfc-ab07-259ec7c1e891" providerId="ADAL" clId="{E61E0571-F687-4106-BBF2-082491464DEA}" dt="2019-01-11T10:50:35.765" v="174" actId="478"/>
          <ac:picMkLst>
            <pc:docMk/>
            <pc:sldMk cId="0" sldId="326"/>
            <ac:picMk id="7" creationId="{A2EAC7AF-AC9A-47B8-B6A6-047FC5B025A6}"/>
          </ac:picMkLst>
        </pc:picChg>
        <pc:picChg chg="mod">
          <ac:chgData name="友璐 郑" userId="fa518318-4a15-4dfc-ab07-259ec7c1e891" providerId="ADAL" clId="{E61E0571-F687-4106-BBF2-082491464DEA}" dt="2019-01-11T10:50:49.827" v="179" actId="1076"/>
          <ac:picMkLst>
            <pc:docMk/>
            <pc:sldMk cId="0" sldId="326"/>
            <ac:picMk id="8" creationId="{B4FFCBF6-64B8-46BD-ADC9-28F560032005}"/>
          </ac:picMkLst>
        </pc:picChg>
      </pc:sldChg>
      <pc:sldChg chg="addSp modSp">
        <pc:chgData name="友璐 郑" userId="fa518318-4a15-4dfc-ab07-259ec7c1e891" providerId="ADAL" clId="{E61E0571-F687-4106-BBF2-082491464DEA}" dt="2019-01-11T10:04:12.932" v="133" actId="1036"/>
        <pc:sldMkLst>
          <pc:docMk/>
          <pc:sldMk cId="0" sldId="328"/>
        </pc:sldMkLst>
        <pc:picChg chg="add mod">
          <ac:chgData name="友璐 郑" userId="fa518318-4a15-4dfc-ab07-259ec7c1e891" providerId="ADAL" clId="{E61E0571-F687-4106-BBF2-082491464DEA}" dt="2019-01-11T10:04:12.932" v="133" actId="1036"/>
          <ac:picMkLst>
            <pc:docMk/>
            <pc:sldMk cId="0" sldId="328"/>
            <ac:picMk id="3" creationId="{9A6DD3C8-B209-45FE-BB4E-8A126ABCDA18}"/>
          </ac:picMkLst>
        </pc:picChg>
        <pc:picChg chg="add mod">
          <ac:chgData name="友璐 郑" userId="fa518318-4a15-4dfc-ab07-259ec7c1e891" providerId="ADAL" clId="{E61E0571-F687-4106-BBF2-082491464DEA}" dt="2019-01-11T10:04:12.932" v="133" actId="1036"/>
          <ac:picMkLst>
            <pc:docMk/>
            <pc:sldMk cId="0" sldId="328"/>
            <ac:picMk id="4" creationId="{7E2324F9-1652-4860-ADBA-05C5F9838A1E}"/>
          </ac:picMkLst>
        </pc:picChg>
      </pc:sldChg>
      <pc:sldChg chg="modAnim">
        <pc:chgData name="友璐 郑" userId="fa518318-4a15-4dfc-ab07-259ec7c1e891" providerId="ADAL" clId="{E61E0571-F687-4106-BBF2-082491464DEA}" dt="2019-01-11T09:55:16.602" v="80"/>
        <pc:sldMkLst>
          <pc:docMk/>
          <pc:sldMk cId="0" sldId="412"/>
        </pc:sldMkLst>
      </pc:sldChg>
      <pc:sldChg chg="modSp del">
        <pc:chgData name="友璐 郑" userId="fa518318-4a15-4dfc-ab07-259ec7c1e891" providerId="ADAL" clId="{E61E0571-F687-4106-BBF2-082491464DEA}" dt="2019-01-11T10:58:07.218" v="205" actId="2696"/>
        <pc:sldMkLst>
          <pc:docMk/>
          <pc:sldMk cId="0" sldId="413"/>
        </pc:sldMkLst>
        <pc:spChg chg="mod">
          <ac:chgData name="友璐 郑" userId="fa518318-4a15-4dfc-ab07-259ec7c1e891" providerId="ADAL" clId="{E61E0571-F687-4106-BBF2-082491464DEA}" dt="2019-01-11T10:05:05.952" v="136" actId="1076"/>
          <ac:spMkLst>
            <pc:docMk/>
            <pc:sldMk cId="0" sldId="413"/>
            <ac:spMk id="4" creationId="{CED764A1-29E2-4F55-B317-337009263093}"/>
          </ac:spMkLst>
        </pc:spChg>
      </pc:sldChg>
      <pc:sldChg chg="modAnim">
        <pc:chgData name="友璐 郑" userId="fa518318-4a15-4dfc-ab07-259ec7c1e891" providerId="ADAL" clId="{E61E0571-F687-4106-BBF2-082491464DEA}" dt="2019-01-11T09:55:40.856" v="87"/>
        <pc:sldMkLst>
          <pc:docMk/>
          <pc:sldMk cId="0" sldId="414"/>
        </pc:sldMkLst>
      </pc:sldChg>
      <pc:sldChg chg="modAnim">
        <pc:chgData name="友璐 郑" userId="fa518318-4a15-4dfc-ab07-259ec7c1e891" providerId="ADAL" clId="{E61E0571-F687-4106-BBF2-082491464DEA}" dt="2019-01-11T09:55:29.923" v="84"/>
        <pc:sldMkLst>
          <pc:docMk/>
          <pc:sldMk cId="0" sldId="416"/>
        </pc:sldMkLst>
      </pc:sldChg>
      <pc:sldChg chg="modAnim">
        <pc:chgData name="友璐 郑" userId="fa518318-4a15-4dfc-ab07-259ec7c1e891" providerId="ADAL" clId="{E61E0571-F687-4106-BBF2-082491464DEA}" dt="2019-01-11T09:55:02.381" v="76"/>
        <pc:sldMkLst>
          <pc:docMk/>
          <pc:sldMk cId="3949349705" sldId="440"/>
        </pc:sldMkLst>
      </pc:sldChg>
      <pc:sldChg chg="modAnim">
        <pc:chgData name="友璐 郑" userId="fa518318-4a15-4dfc-ab07-259ec7c1e891" providerId="ADAL" clId="{E61E0571-F687-4106-BBF2-082491464DEA}" dt="2019-01-11T09:55:21.483" v="82"/>
        <pc:sldMkLst>
          <pc:docMk/>
          <pc:sldMk cId="1834473232" sldId="441"/>
        </pc:sldMkLst>
      </pc:sldChg>
      <pc:sldChg chg="modAnim">
        <pc:chgData name="友璐 郑" userId="fa518318-4a15-4dfc-ab07-259ec7c1e891" providerId="ADAL" clId="{E61E0571-F687-4106-BBF2-082491464DEA}" dt="2019-01-11T09:55:45.563" v="89"/>
        <pc:sldMkLst>
          <pc:docMk/>
          <pc:sldMk cId="2750349247" sldId="443"/>
        </pc:sldMkLst>
      </pc:sldChg>
      <pc:sldChg chg="addSp delSp modSp delAnim modAnim">
        <pc:chgData name="友璐 郑" userId="fa518318-4a15-4dfc-ab07-259ec7c1e891" providerId="ADAL" clId="{E61E0571-F687-4106-BBF2-082491464DEA}" dt="2019-01-11T10:56:46.782" v="204" actId="1076"/>
        <pc:sldMkLst>
          <pc:docMk/>
          <pc:sldMk cId="3656801501" sldId="445"/>
        </pc:sldMkLst>
        <pc:picChg chg="add del mod">
          <ac:chgData name="友璐 郑" userId="fa518318-4a15-4dfc-ab07-259ec7c1e891" providerId="ADAL" clId="{E61E0571-F687-4106-BBF2-082491464DEA}" dt="2019-01-11T10:55:57.364" v="187" actId="478"/>
          <ac:picMkLst>
            <pc:docMk/>
            <pc:sldMk cId="3656801501" sldId="445"/>
            <ac:picMk id="3" creationId="{617EB9A4-C100-4368-9471-31073659F5CA}"/>
          </ac:picMkLst>
        </pc:picChg>
        <pc:picChg chg="del">
          <ac:chgData name="友璐 郑" userId="fa518318-4a15-4dfc-ab07-259ec7c1e891" providerId="ADAL" clId="{E61E0571-F687-4106-BBF2-082491464DEA}" dt="2019-01-11T10:55:44.952" v="180" actId="478"/>
          <ac:picMkLst>
            <pc:docMk/>
            <pc:sldMk cId="3656801501" sldId="445"/>
            <ac:picMk id="4" creationId="{1986785D-802D-49B2-945D-979DE2AC3684}"/>
          </ac:picMkLst>
        </pc:picChg>
        <pc:picChg chg="del">
          <ac:chgData name="友璐 郑" userId="fa518318-4a15-4dfc-ab07-259ec7c1e891" providerId="ADAL" clId="{E61E0571-F687-4106-BBF2-082491464DEA}" dt="2019-01-11T10:56:21.132" v="197" actId="478"/>
          <ac:picMkLst>
            <pc:docMk/>
            <pc:sldMk cId="3656801501" sldId="445"/>
            <ac:picMk id="5" creationId="{5364B3EA-D6EC-425B-994B-A704D0ABF631}"/>
          </ac:picMkLst>
        </pc:picChg>
        <pc:picChg chg="add mod">
          <ac:chgData name="友璐 郑" userId="fa518318-4a15-4dfc-ab07-259ec7c1e891" providerId="ADAL" clId="{E61E0571-F687-4106-BBF2-082491464DEA}" dt="2019-01-11T10:56:46.782" v="204" actId="1076"/>
          <ac:picMkLst>
            <pc:docMk/>
            <pc:sldMk cId="3656801501" sldId="445"/>
            <ac:picMk id="6" creationId="{DCE89DA4-A8CE-4807-9A13-4533F0BC3077}"/>
          </ac:picMkLst>
        </pc:picChg>
        <pc:picChg chg="add mod">
          <ac:chgData name="友璐 郑" userId="fa518318-4a15-4dfc-ab07-259ec7c1e891" providerId="ADAL" clId="{E61E0571-F687-4106-BBF2-082491464DEA}" dt="2019-01-11T10:56:40.077" v="203" actId="1076"/>
          <ac:picMkLst>
            <pc:docMk/>
            <pc:sldMk cId="3656801501" sldId="445"/>
            <ac:picMk id="7" creationId="{DB87ABEC-8E5F-4B93-95AA-ADBA84076DAE}"/>
          </ac:picMkLst>
        </pc:picChg>
      </pc:sldChg>
      <pc:sldChg chg="modAnim">
        <pc:chgData name="友璐 郑" userId="fa518318-4a15-4dfc-ab07-259ec7c1e891" providerId="ADAL" clId="{E61E0571-F687-4106-BBF2-082491464DEA}" dt="2019-01-11T09:55:56.737" v="91"/>
        <pc:sldMkLst>
          <pc:docMk/>
          <pc:sldMk cId="615528152" sldId="446"/>
        </pc:sldMkLst>
      </pc:sldChg>
    </pc:docChg>
  </pc:docChgLst>
  <pc:docChgLst>
    <pc:chgData name="郑友璐" userId="fa518318-4a15-4dfc-ab07-259ec7c1e891" providerId="ADAL" clId="{89FC5941-F03B-430F-A430-6FB8FA926E39}"/>
    <pc:docChg chg="modSld">
      <pc:chgData name="郑友璐" userId="fa518318-4a15-4dfc-ab07-259ec7c1e891" providerId="ADAL" clId="{89FC5941-F03B-430F-A430-6FB8FA926E39}" dt="2018-12-11T14:57:55.790" v="6"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32190\Desktop\&#23567;&#32452;&#32771;&#26680;&#35760;&#24405;\&#24635;&#20998;&#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2190\Desktop\&#23567;&#32452;&#32771;&#26680;&#35760;&#24405;\&#24635;&#20998;&#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32190\Desktop\&#23567;&#32452;&#32771;&#26680;&#35760;&#24405;\&#24635;&#20998;&#3492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33956386292833E-2"/>
          <c:y val="0.15531295604342737"/>
          <c:w val="0.96573208722741433"/>
          <c:h val="0.70445739852783162"/>
        </c:manualLayout>
      </c:layout>
      <c:barChart>
        <c:barDir val="col"/>
        <c:grouping val="clustered"/>
        <c:varyColors val="0"/>
        <c:ser>
          <c:idx val="0"/>
          <c:order val="0"/>
          <c:tx>
            <c:strRef>
              <c:f>Sheet1!$B$115</c:f>
              <c:strCache>
                <c:ptCount val="1"/>
                <c:pt idx="0">
                  <c:v>郑友璐</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Sheet1!$C$114:$H$114</c:f>
              <c:strCache>
                <c:ptCount val="6"/>
                <c:pt idx="0">
                  <c:v>工作任务</c:v>
                </c:pt>
                <c:pt idx="1">
                  <c:v>工作质量</c:v>
                </c:pt>
                <c:pt idx="2">
                  <c:v>工作技能</c:v>
                </c:pt>
                <c:pt idx="3">
                  <c:v>工作态度</c:v>
                </c:pt>
                <c:pt idx="4">
                  <c:v>协调性</c:v>
                </c:pt>
                <c:pt idx="5">
                  <c:v>纪律性</c:v>
                </c:pt>
              </c:strCache>
            </c:strRef>
          </c:cat>
          <c:val>
            <c:numRef>
              <c:f>Sheet1!$C$115:$H$115</c:f>
              <c:numCache>
                <c:formatCode>General</c:formatCode>
                <c:ptCount val="6"/>
                <c:pt idx="0">
                  <c:v>39</c:v>
                </c:pt>
                <c:pt idx="1">
                  <c:v>19.5</c:v>
                </c:pt>
                <c:pt idx="2">
                  <c:v>9</c:v>
                </c:pt>
                <c:pt idx="3">
                  <c:v>10</c:v>
                </c:pt>
                <c:pt idx="4">
                  <c:v>10</c:v>
                </c:pt>
                <c:pt idx="5">
                  <c:v>10</c:v>
                </c:pt>
              </c:numCache>
            </c:numRef>
          </c:val>
          <c:extLst>
            <c:ext xmlns:c16="http://schemas.microsoft.com/office/drawing/2014/chart" uri="{C3380CC4-5D6E-409C-BE32-E72D297353CC}">
              <c16:uniqueId val="{00000000-4A4C-4500-9E4F-9B192CCA3D69}"/>
            </c:ext>
          </c:extLst>
        </c:ser>
        <c:ser>
          <c:idx val="1"/>
          <c:order val="1"/>
          <c:tx>
            <c:strRef>
              <c:f>Sheet1!$B$116</c:f>
              <c:strCache>
                <c:ptCount val="1"/>
                <c:pt idx="0">
                  <c:v>石梦韬</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Sheet1!$C$114:$H$114</c:f>
              <c:strCache>
                <c:ptCount val="6"/>
                <c:pt idx="0">
                  <c:v>工作任务</c:v>
                </c:pt>
                <c:pt idx="1">
                  <c:v>工作质量</c:v>
                </c:pt>
                <c:pt idx="2">
                  <c:v>工作技能</c:v>
                </c:pt>
                <c:pt idx="3">
                  <c:v>工作态度</c:v>
                </c:pt>
                <c:pt idx="4">
                  <c:v>协调性</c:v>
                </c:pt>
                <c:pt idx="5">
                  <c:v>纪律性</c:v>
                </c:pt>
              </c:strCache>
            </c:strRef>
          </c:cat>
          <c:val>
            <c:numRef>
              <c:f>Sheet1!$C$116:$H$116</c:f>
              <c:numCache>
                <c:formatCode>General</c:formatCode>
                <c:ptCount val="6"/>
                <c:pt idx="0">
                  <c:v>38.799999999999997</c:v>
                </c:pt>
                <c:pt idx="1">
                  <c:v>18</c:v>
                </c:pt>
                <c:pt idx="2">
                  <c:v>8.8000000000000007</c:v>
                </c:pt>
                <c:pt idx="3">
                  <c:v>10</c:v>
                </c:pt>
                <c:pt idx="4">
                  <c:v>10</c:v>
                </c:pt>
                <c:pt idx="5">
                  <c:v>10</c:v>
                </c:pt>
              </c:numCache>
            </c:numRef>
          </c:val>
          <c:extLst>
            <c:ext xmlns:c16="http://schemas.microsoft.com/office/drawing/2014/chart" uri="{C3380CC4-5D6E-409C-BE32-E72D297353CC}">
              <c16:uniqueId val="{00000001-4A4C-4500-9E4F-9B192CCA3D69}"/>
            </c:ext>
          </c:extLst>
        </c:ser>
        <c:ser>
          <c:idx val="2"/>
          <c:order val="2"/>
          <c:tx>
            <c:strRef>
              <c:f>Sheet1!$B$117</c:f>
              <c:strCache>
                <c:ptCount val="1"/>
                <c:pt idx="0">
                  <c:v>陈栩</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Sheet1!$C$114:$H$114</c:f>
              <c:strCache>
                <c:ptCount val="6"/>
                <c:pt idx="0">
                  <c:v>工作任务</c:v>
                </c:pt>
                <c:pt idx="1">
                  <c:v>工作质量</c:v>
                </c:pt>
                <c:pt idx="2">
                  <c:v>工作技能</c:v>
                </c:pt>
                <c:pt idx="3">
                  <c:v>工作态度</c:v>
                </c:pt>
                <c:pt idx="4">
                  <c:v>协调性</c:v>
                </c:pt>
                <c:pt idx="5">
                  <c:v>纪律性</c:v>
                </c:pt>
              </c:strCache>
            </c:strRef>
          </c:cat>
          <c:val>
            <c:numRef>
              <c:f>Sheet1!$C$117:$H$117</c:f>
              <c:numCache>
                <c:formatCode>General</c:formatCode>
                <c:ptCount val="6"/>
                <c:pt idx="0">
                  <c:v>38.5</c:v>
                </c:pt>
                <c:pt idx="1">
                  <c:v>18.899999999999999</c:v>
                </c:pt>
                <c:pt idx="2">
                  <c:v>9</c:v>
                </c:pt>
                <c:pt idx="3">
                  <c:v>10</c:v>
                </c:pt>
                <c:pt idx="4">
                  <c:v>10</c:v>
                </c:pt>
                <c:pt idx="5">
                  <c:v>10</c:v>
                </c:pt>
              </c:numCache>
            </c:numRef>
          </c:val>
          <c:extLst>
            <c:ext xmlns:c16="http://schemas.microsoft.com/office/drawing/2014/chart" uri="{C3380CC4-5D6E-409C-BE32-E72D297353CC}">
              <c16:uniqueId val="{00000002-4A4C-4500-9E4F-9B192CCA3D69}"/>
            </c:ext>
          </c:extLst>
        </c:ser>
        <c:ser>
          <c:idx val="3"/>
          <c:order val="3"/>
          <c:tx>
            <c:strRef>
              <c:f>Sheet1!$B$118</c:f>
              <c:strCache>
                <c:ptCount val="1"/>
                <c:pt idx="0">
                  <c:v>吴子乔</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Sheet1!$C$114:$H$114</c:f>
              <c:strCache>
                <c:ptCount val="6"/>
                <c:pt idx="0">
                  <c:v>工作任务</c:v>
                </c:pt>
                <c:pt idx="1">
                  <c:v>工作质量</c:v>
                </c:pt>
                <c:pt idx="2">
                  <c:v>工作技能</c:v>
                </c:pt>
                <c:pt idx="3">
                  <c:v>工作态度</c:v>
                </c:pt>
                <c:pt idx="4">
                  <c:v>协调性</c:v>
                </c:pt>
                <c:pt idx="5">
                  <c:v>纪律性</c:v>
                </c:pt>
              </c:strCache>
            </c:strRef>
          </c:cat>
          <c:val>
            <c:numRef>
              <c:f>Sheet1!$C$118:$H$118</c:f>
              <c:numCache>
                <c:formatCode>General</c:formatCode>
                <c:ptCount val="6"/>
                <c:pt idx="0">
                  <c:v>38.799999999999997</c:v>
                </c:pt>
                <c:pt idx="1">
                  <c:v>19</c:v>
                </c:pt>
                <c:pt idx="2">
                  <c:v>9</c:v>
                </c:pt>
                <c:pt idx="3">
                  <c:v>9.5</c:v>
                </c:pt>
                <c:pt idx="4">
                  <c:v>9.8000000000000007</c:v>
                </c:pt>
                <c:pt idx="5">
                  <c:v>10</c:v>
                </c:pt>
              </c:numCache>
            </c:numRef>
          </c:val>
          <c:extLst>
            <c:ext xmlns:c16="http://schemas.microsoft.com/office/drawing/2014/chart" uri="{C3380CC4-5D6E-409C-BE32-E72D297353CC}">
              <c16:uniqueId val="{00000003-4A4C-4500-9E4F-9B192CCA3D69}"/>
            </c:ext>
          </c:extLst>
        </c:ser>
        <c:ser>
          <c:idx val="4"/>
          <c:order val="4"/>
          <c:tx>
            <c:strRef>
              <c:f>Sheet1!$B$119</c:f>
              <c:strCache>
                <c:ptCount val="1"/>
                <c:pt idx="0">
                  <c:v>吴浩伟</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Sheet1!$C$114:$H$114</c:f>
              <c:strCache>
                <c:ptCount val="6"/>
                <c:pt idx="0">
                  <c:v>工作任务</c:v>
                </c:pt>
                <c:pt idx="1">
                  <c:v>工作质量</c:v>
                </c:pt>
                <c:pt idx="2">
                  <c:v>工作技能</c:v>
                </c:pt>
                <c:pt idx="3">
                  <c:v>工作态度</c:v>
                </c:pt>
                <c:pt idx="4">
                  <c:v>协调性</c:v>
                </c:pt>
                <c:pt idx="5">
                  <c:v>纪律性</c:v>
                </c:pt>
              </c:strCache>
            </c:strRef>
          </c:cat>
          <c:val>
            <c:numRef>
              <c:f>Sheet1!$C$119:$H$119</c:f>
              <c:numCache>
                <c:formatCode>General</c:formatCode>
                <c:ptCount val="6"/>
                <c:pt idx="0">
                  <c:v>38.799999999999997</c:v>
                </c:pt>
                <c:pt idx="1">
                  <c:v>19</c:v>
                </c:pt>
                <c:pt idx="2">
                  <c:v>8.8000000000000007</c:v>
                </c:pt>
                <c:pt idx="3">
                  <c:v>9</c:v>
                </c:pt>
                <c:pt idx="4">
                  <c:v>9</c:v>
                </c:pt>
                <c:pt idx="5">
                  <c:v>10</c:v>
                </c:pt>
              </c:numCache>
            </c:numRef>
          </c:val>
          <c:extLst>
            <c:ext xmlns:c16="http://schemas.microsoft.com/office/drawing/2014/chart" uri="{C3380CC4-5D6E-409C-BE32-E72D297353CC}">
              <c16:uniqueId val="{00000004-4A4C-4500-9E4F-9B192CCA3D69}"/>
            </c:ext>
          </c:extLst>
        </c:ser>
        <c:ser>
          <c:idx val="5"/>
          <c:order val="5"/>
          <c:tx>
            <c:strRef>
              <c:f>Sheet1!$B$120</c:f>
              <c:strCache>
                <c:ptCount val="1"/>
                <c:pt idx="0">
                  <c:v>平均</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6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Sheet1!$C$114:$H$114</c:f>
              <c:strCache>
                <c:ptCount val="6"/>
                <c:pt idx="0">
                  <c:v>工作任务</c:v>
                </c:pt>
                <c:pt idx="1">
                  <c:v>工作质量</c:v>
                </c:pt>
                <c:pt idx="2">
                  <c:v>工作技能</c:v>
                </c:pt>
                <c:pt idx="3">
                  <c:v>工作态度</c:v>
                </c:pt>
                <c:pt idx="4">
                  <c:v>协调性</c:v>
                </c:pt>
                <c:pt idx="5">
                  <c:v>纪律性</c:v>
                </c:pt>
              </c:strCache>
            </c:strRef>
          </c:cat>
          <c:val>
            <c:numRef>
              <c:f>Sheet1!$C$120:$H$120</c:f>
              <c:numCache>
                <c:formatCode>General</c:formatCode>
                <c:ptCount val="6"/>
                <c:pt idx="0">
                  <c:v>38.779999999999994</c:v>
                </c:pt>
                <c:pt idx="1">
                  <c:v>18.880000000000003</c:v>
                </c:pt>
                <c:pt idx="2">
                  <c:v>8.9199999999999982</c:v>
                </c:pt>
                <c:pt idx="3">
                  <c:v>9.6999999999999993</c:v>
                </c:pt>
                <c:pt idx="4">
                  <c:v>9.76</c:v>
                </c:pt>
                <c:pt idx="5">
                  <c:v>10</c:v>
                </c:pt>
              </c:numCache>
            </c:numRef>
          </c:val>
          <c:extLst>
            <c:ext xmlns:c16="http://schemas.microsoft.com/office/drawing/2014/chart" uri="{C3380CC4-5D6E-409C-BE32-E72D297353CC}">
              <c16:uniqueId val="{00000005-4A4C-4500-9E4F-9B192CCA3D69}"/>
            </c:ext>
          </c:extLst>
        </c:ser>
        <c:dLbls>
          <c:dLblPos val="outEnd"/>
          <c:showLegendKey val="0"/>
          <c:showVal val="1"/>
          <c:showCatName val="0"/>
          <c:showSerName val="0"/>
          <c:showPercent val="0"/>
          <c:showBubbleSize val="0"/>
        </c:dLbls>
        <c:gapWidth val="444"/>
        <c:overlap val="-90"/>
        <c:axId val="664606896"/>
        <c:axId val="404647808"/>
      </c:barChart>
      <c:catAx>
        <c:axId val="664606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zh-CN"/>
          </a:p>
        </c:txPr>
        <c:crossAx val="404647808"/>
        <c:crosses val="autoZero"/>
        <c:auto val="1"/>
        <c:lblAlgn val="ctr"/>
        <c:lblOffset val="100"/>
        <c:noMultiLvlLbl val="0"/>
      </c:catAx>
      <c:valAx>
        <c:axId val="404647808"/>
        <c:scaling>
          <c:orientation val="minMax"/>
        </c:scaling>
        <c:delete val="1"/>
        <c:axPos val="l"/>
        <c:numFmt formatCode="General" sourceLinked="1"/>
        <c:majorTickMark val="none"/>
        <c:minorTickMark val="none"/>
        <c:tickLblPos val="nextTo"/>
        <c:crossAx val="6646068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郑友璐</c:v>
                </c:pt>
              </c:strCache>
            </c:strRef>
          </c:tx>
          <c:spPr>
            <a:ln w="28575" cap="rnd">
              <a:solidFill>
                <a:srgbClr val="FF0000"/>
              </a:solidFill>
              <a:round/>
            </a:ln>
            <a:effectLst/>
          </c:spPr>
          <c:marker>
            <c:symbol val="none"/>
          </c:marker>
          <c:cat>
            <c:strRef>
              <c:f>Sheet1!$B$1:$P$1</c:f>
              <c:strCache>
                <c:ptCount val="15"/>
                <c:pt idx="0">
                  <c:v>第三周</c:v>
                </c:pt>
                <c:pt idx="1">
                  <c:v>第四周</c:v>
                </c:pt>
                <c:pt idx="2">
                  <c:v>第五周</c:v>
                </c:pt>
                <c:pt idx="3">
                  <c:v>第六周</c:v>
                </c:pt>
                <c:pt idx="4">
                  <c:v>第七周</c:v>
                </c:pt>
                <c:pt idx="5">
                  <c:v>第八周</c:v>
                </c:pt>
                <c:pt idx="6">
                  <c:v>第九周</c:v>
                </c:pt>
                <c:pt idx="7">
                  <c:v>第十周</c:v>
                </c:pt>
                <c:pt idx="8">
                  <c:v>第十一周</c:v>
                </c:pt>
                <c:pt idx="9">
                  <c:v>第十二周</c:v>
                </c:pt>
                <c:pt idx="10">
                  <c:v>第十三章</c:v>
                </c:pt>
                <c:pt idx="11">
                  <c:v>第十四周</c:v>
                </c:pt>
                <c:pt idx="12">
                  <c:v>第十五周 </c:v>
                </c:pt>
                <c:pt idx="13">
                  <c:v>第十六周</c:v>
                </c:pt>
                <c:pt idx="14">
                  <c:v>最后一周</c:v>
                </c:pt>
              </c:strCache>
            </c:strRef>
          </c:cat>
          <c:val>
            <c:numRef>
              <c:f>Sheet1!$B$2:$P$2</c:f>
              <c:numCache>
                <c:formatCode>General</c:formatCode>
                <c:ptCount val="15"/>
                <c:pt idx="0">
                  <c:v>93</c:v>
                </c:pt>
                <c:pt idx="1">
                  <c:v>96.7</c:v>
                </c:pt>
                <c:pt idx="2">
                  <c:v>97</c:v>
                </c:pt>
                <c:pt idx="3">
                  <c:v>97.5</c:v>
                </c:pt>
                <c:pt idx="4">
                  <c:v>92.5</c:v>
                </c:pt>
                <c:pt idx="5">
                  <c:v>94.3</c:v>
                </c:pt>
                <c:pt idx="6">
                  <c:v>93.5</c:v>
                </c:pt>
                <c:pt idx="7">
                  <c:v>91</c:v>
                </c:pt>
                <c:pt idx="8">
                  <c:v>96.5</c:v>
                </c:pt>
                <c:pt idx="9">
                  <c:v>89.5</c:v>
                </c:pt>
                <c:pt idx="10">
                  <c:v>94.3</c:v>
                </c:pt>
                <c:pt idx="11">
                  <c:v>91.5</c:v>
                </c:pt>
                <c:pt idx="12">
                  <c:v>95.5</c:v>
                </c:pt>
                <c:pt idx="13">
                  <c:v>97.5</c:v>
                </c:pt>
                <c:pt idx="14">
                  <c:v>97.5</c:v>
                </c:pt>
              </c:numCache>
            </c:numRef>
          </c:val>
          <c:smooth val="0"/>
          <c:extLst>
            <c:ext xmlns:c16="http://schemas.microsoft.com/office/drawing/2014/chart" uri="{C3380CC4-5D6E-409C-BE32-E72D297353CC}">
              <c16:uniqueId val="{00000000-7EBE-4EFF-BEA4-11E1CC0CABB0}"/>
            </c:ext>
          </c:extLst>
        </c:ser>
        <c:ser>
          <c:idx val="1"/>
          <c:order val="1"/>
          <c:tx>
            <c:strRef>
              <c:f>Sheet1!$A$3</c:f>
              <c:strCache>
                <c:ptCount val="1"/>
                <c:pt idx="0">
                  <c:v>石梦韬</c:v>
                </c:pt>
              </c:strCache>
            </c:strRef>
          </c:tx>
          <c:spPr>
            <a:ln w="28575" cap="rnd">
              <a:solidFill>
                <a:schemeClr val="accent2"/>
              </a:solidFill>
              <a:round/>
            </a:ln>
            <a:effectLst/>
          </c:spPr>
          <c:marker>
            <c:symbol val="none"/>
          </c:marker>
          <c:cat>
            <c:strRef>
              <c:f>Sheet1!$B$1:$P$1</c:f>
              <c:strCache>
                <c:ptCount val="15"/>
                <c:pt idx="0">
                  <c:v>第三周</c:v>
                </c:pt>
                <c:pt idx="1">
                  <c:v>第四周</c:v>
                </c:pt>
                <c:pt idx="2">
                  <c:v>第五周</c:v>
                </c:pt>
                <c:pt idx="3">
                  <c:v>第六周</c:v>
                </c:pt>
                <c:pt idx="4">
                  <c:v>第七周</c:v>
                </c:pt>
                <c:pt idx="5">
                  <c:v>第八周</c:v>
                </c:pt>
                <c:pt idx="6">
                  <c:v>第九周</c:v>
                </c:pt>
                <c:pt idx="7">
                  <c:v>第十周</c:v>
                </c:pt>
                <c:pt idx="8">
                  <c:v>第十一周</c:v>
                </c:pt>
                <c:pt idx="9">
                  <c:v>第十二周</c:v>
                </c:pt>
                <c:pt idx="10">
                  <c:v>第十三章</c:v>
                </c:pt>
                <c:pt idx="11">
                  <c:v>第十四周</c:v>
                </c:pt>
                <c:pt idx="12">
                  <c:v>第十五周 </c:v>
                </c:pt>
                <c:pt idx="13">
                  <c:v>第十六周</c:v>
                </c:pt>
                <c:pt idx="14">
                  <c:v>最后一周</c:v>
                </c:pt>
              </c:strCache>
            </c:strRef>
          </c:cat>
          <c:val>
            <c:numRef>
              <c:f>Sheet1!$B$3:$P$3</c:f>
              <c:numCache>
                <c:formatCode>General</c:formatCode>
                <c:ptCount val="15"/>
                <c:pt idx="0">
                  <c:v>96</c:v>
                </c:pt>
                <c:pt idx="1">
                  <c:v>96.8</c:v>
                </c:pt>
                <c:pt idx="2">
                  <c:v>99</c:v>
                </c:pt>
                <c:pt idx="3">
                  <c:v>97</c:v>
                </c:pt>
                <c:pt idx="4">
                  <c:v>89.2</c:v>
                </c:pt>
                <c:pt idx="5">
                  <c:v>93.7</c:v>
                </c:pt>
                <c:pt idx="6">
                  <c:v>91.8</c:v>
                </c:pt>
                <c:pt idx="7">
                  <c:v>95.1</c:v>
                </c:pt>
                <c:pt idx="8">
                  <c:v>93.5</c:v>
                </c:pt>
                <c:pt idx="9">
                  <c:v>97</c:v>
                </c:pt>
                <c:pt idx="10">
                  <c:v>98</c:v>
                </c:pt>
                <c:pt idx="11">
                  <c:v>97</c:v>
                </c:pt>
                <c:pt idx="12">
                  <c:v>96.2</c:v>
                </c:pt>
                <c:pt idx="13">
                  <c:v>96.9</c:v>
                </c:pt>
                <c:pt idx="14">
                  <c:v>95.6</c:v>
                </c:pt>
              </c:numCache>
            </c:numRef>
          </c:val>
          <c:smooth val="0"/>
          <c:extLst>
            <c:ext xmlns:c16="http://schemas.microsoft.com/office/drawing/2014/chart" uri="{C3380CC4-5D6E-409C-BE32-E72D297353CC}">
              <c16:uniqueId val="{00000001-7EBE-4EFF-BEA4-11E1CC0CABB0}"/>
            </c:ext>
          </c:extLst>
        </c:ser>
        <c:ser>
          <c:idx val="2"/>
          <c:order val="2"/>
          <c:tx>
            <c:strRef>
              <c:f>Sheet1!$A$4</c:f>
              <c:strCache>
                <c:ptCount val="1"/>
                <c:pt idx="0">
                  <c:v>陈栩</c:v>
                </c:pt>
              </c:strCache>
            </c:strRef>
          </c:tx>
          <c:spPr>
            <a:ln w="28575" cap="rnd">
              <a:solidFill>
                <a:schemeClr val="tx1"/>
              </a:solidFill>
              <a:round/>
            </a:ln>
            <a:effectLst/>
          </c:spPr>
          <c:marker>
            <c:symbol val="none"/>
          </c:marker>
          <c:cat>
            <c:strRef>
              <c:f>Sheet1!$B$1:$P$1</c:f>
              <c:strCache>
                <c:ptCount val="15"/>
                <c:pt idx="0">
                  <c:v>第三周</c:v>
                </c:pt>
                <c:pt idx="1">
                  <c:v>第四周</c:v>
                </c:pt>
                <c:pt idx="2">
                  <c:v>第五周</c:v>
                </c:pt>
                <c:pt idx="3">
                  <c:v>第六周</c:v>
                </c:pt>
                <c:pt idx="4">
                  <c:v>第七周</c:v>
                </c:pt>
                <c:pt idx="5">
                  <c:v>第八周</c:v>
                </c:pt>
                <c:pt idx="6">
                  <c:v>第九周</c:v>
                </c:pt>
                <c:pt idx="7">
                  <c:v>第十周</c:v>
                </c:pt>
                <c:pt idx="8">
                  <c:v>第十一周</c:v>
                </c:pt>
                <c:pt idx="9">
                  <c:v>第十二周</c:v>
                </c:pt>
                <c:pt idx="10">
                  <c:v>第十三章</c:v>
                </c:pt>
                <c:pt idx="11">
                  <c:v>第十四周</c:v>
                </c:pt>
                <c:pt idx="12">
                  <c:v>第十五周 </c:v>
                </c:pt>
                <c:pt idx="13">
                  <c:v>第十六周</c:v>
                </c:pt>
                <c:pt idx="14">
                  <c:v>最后一周</c:v>
                </c:pt>
              </c:strCache>
            </c:strRef>
          </c:cat>
          <c:val>
            <c:numRef>
              <c:f>Sheet1!$B$4:$P$4</c:f>
              <c:numCache>
                <c:formatCode>General</c:formatCode>
                <c:ptCount val="15"/>
                <c:pt idx="0">
                  <c:v>96.1</c:v>
                </c:pt>
                <c:pt idx="1">
                  <c:v>96.5</c:v>
                </c:pt>
                <c:pt idx="2">
                  <c:v>95.5</c:v>
                </c:pt>
                <c:pt idx="3">
                  <c:v>97.1</c:v>
                </c:pt>
                <c:pt idx="4">
                  <c:v>89</c:v>
                </c:pt>
                <c:pt idx="5">
                  <c:v>93.1</c:v>
                </c:pt>
                <c:pt idx="6">
                  <c:v>93.6</c:v>
                </c:pt>
                <c:pt idx="7">
                  <c:v>96.3</c:v>
                </c:pt>
                <c:pt idx="8">
                  <c:v>93.8</c:v>
                </c:pt>
                <c:pt idx="9">
                  <c:v>95.5</c:v>
                </c:pt>
                <c:pt idx="10">
                  <c:v>97.8</c:v>
                </c:pt>
                <c:pt idx="11">
                  <c:v>97.4</c:v>
                </c:pt>
                <c:pt idx="12">
                  <c:v>96</c:v>
                </c:pt>
                <c:pt idx="13">
                  <c:v>94.8</c:v>
                </c:pt>
                <c:pt idx="14">
                  <c:v>96.4</c:v>
                </c:pt>
              </c:numCache>
            </c:numRef>
          </c:val>
          <c:smooth val="0"/>
          <c:extLst>
            <c:ext xmlns:c16="http://schemas.microsoft.com/office/drawing/2014/chart" uri="{C3380CC4-5D6E-409C-BE32-E72D297353CC}">
              <c16:uniqueId val="{00000002-7EBE-4EFF-BEA4-11E1CC0CABB0}"/>
            </c:ext>
          </c:extLst>
        </c:ser>
        <c:ser>
          <c:idx val="3"/>
          <c:order val="3"/>
          <c:tx>
            <c:strRef>
              <c:f>Sheet1!$A$5</c:f>
              <c:strCache>
                <c:ptCount val="1"/>
                <c:pt idx="0">
                  <c:v>吴子乔</c:v>
                </c:pt>
              </c:strCache>
            </c:strRef>
          </c:tx>
          <c:spPr>
            <a:ln w="28575" cap="rnd">
              <a:solidFill>
                <a:srgbClr val="00B050"/>
              </a:solidFill>
              <a:round/>
            </a:ln>
            <a:effectLst/>
          </c:spPr>
          <c:marker>
            <c:symbol val="none"/>
          </c:marker>
          <c:cat>
            <c:strRef>
              <c:f>Sheet1!$B$1:$P$1</c:f>
              <c:strCache>
                <c:ptCount val="15"/>
                <c:pt idx="0">
                  <c:v>第三周</c:v>
                </c:pt>
                <c:pt idx="1">
                  <c:v>第四周</c:v>
                </c:pt>
                <c:pt idx="2">
                  <c:v>第五周</c:v>
                </c:pt>
                <c:pt idx="3">
                  <c:v>第六周</c:v>
                </c:pt>
                <c:pt idx="4">
                  <c:v>第七周</c:v>
                </c:pt>
                <c:pt idx="5">
                  <c:v>第八周</c:v>
                </c:pt>
                <c:pt idx="6">
                  <c:v>第九周</c:v>
                </c:pt>
                <c:pt idx="7">
                  <c:v>第十周</c:v>
                </c:pt>
                <c:pt idx="8">
                  <c:v>第十一周</c:v>
                </c:pt>
                <c:pt idx="9">
                  <c:v>第十二周</c:v>
                </c:pt>
                <c:pt idx="10">
                  <c:v>第十三章</c:v>
                </c:pt>
                <c:pt idx="11">
                  <c:v>第十四周</c:v>
                </c:pt>
                <c:pt idx="12">
                  <c:v>第十五周 </c:v>
                </c:pt>
                <c:pt idx="13">
                  <c:v>第十六周</c:v>
                </c:pt>
                <c:pt idx="14">
                  <c:v>最后一周</c:v>
                </c:pt>
              </c:strCache>
            </c:strRef>
          </c:cat>
          <c:val>
            <c:numRef>
              <c:f>Sheet1!$B$5:$P$5</c:f>
              <c:numCache>
                <c:formatCode>General</c:formatCode>
                <c:ptCount val="15"/>
                <c:pt idx="0">
                  <c:v>97</c:v>
                </c:pt>
                <c:pt idx="1">
                  <c:v>96.3</c:v>
                </c:pt>
                <c:pt idx="2">
                  <c:v>94.5</c:v>
                </c:pt>
                <c:pt idx="3">
                  <c:v>96.9</c:v>
                </c:pt>
                <c:pt idx="4">
                  <c:v>90.7</c:v>
                </c:pt>
                <c:pt idx="5">
                  <c:v>93.3</c:v>
                </c:pt>
                <c:pt idx="6">
                  <c:v>93</c:v>
                </c:pt>
                <c:pt idx="7">
                  <c:v>94.9</c:v>
                </c:pt>
                <c:pt idx="8">
                  <c:v>94.1</c:v>
                </c:pt>
                <c:pt idx="9">
                  <c:v>96.9</c:v>
                </c:pt>
                <c:pt idx="10">
                  <c:v>97.7</c:v>
                </c:pt>
                <c:pt idx="11">
                  <c:v>94.6</c:v>
                </c:pt>
                <c:pt idx="12">
                  <c:v>97.5</c:v>
                </c:pt>
                <c:pt idx="13">
                  <c:v>93.8</c:v>
                </c:pt>
                <c:pt idx="14">
                  <c:v>96.1</c:v>
                </c:pt>
              </c:numCache>
            </c:numRef>
          </c:val>
          <c:smooth val="0"/>
          <c:extLst>
            <c:ext xmlns:c16="http://schemas.microsoft.com/office/drawing/2014/chart" uri="{C3380CC4-5D6E-409C-BE32-E72D297353CC}">
              <c16:uniqueId val="{00000003-7EBE-4EFF-BEA4-11E1CC0CABB0}"/>
            </c:ext>
          </c:extLst>
        </c:ser>
        <c:ser>
          <c:idx val="4"/>
          <c:order val="4"/>
          <c:tx>
            <c:strRef>
              <c:f>Sheet1!$A$6</c:f>
              <c:strCache>
                <c:ptCount val="1"/>
                <c:pt idx="0">
                  <c:v>吴浩伟</c:v>
                </c:pt>
              </c:strCache>
            </c:strRef>
          </c:tx>
          <c:spPr>
            <a:ln w="28575" cap="rnd">
              <a:solidFill>
                <a:schemeClr val="accent5"/>
              </a:solidFill>
              <a:round/>
            </a:ln>
            <a:effectLst/>
          </c:spPr>
          <c:marker>
            <c:symbol val="none"/>
          </c:marker>
          <c:cat>
            <c:strRef>
              <c:f>Sheet1!$B$1:$P$1</c:f>
              <c:strCache>
                <c:ptCount val="15"/>
                <c:pt idx="0">
                  <c:v>第三周</c:v>
                </c:pt>
                <c:pt idx="1">
                  <c:v>第四周</c:v>
                </c:pt>
                <c:pt idx="2">
                  <c:v>第五周</c:v>
                </c:pt>
                <c:pt idx="3">
                  <c:v>第六周</c:v>
                </c:pt>
                <c:pt idx="4">
                  <c:v>第七周</c:v>
                </c:pt>
                <c:pt idx="5">
                  <c:v>第八周</c:v>
                </c:pt>
                <c:pt idx="6">
                  <c:v>第九周</c:v>
                </c:pt>
                <c:pt idx="7">
                  <c:v>第十周</c:v>
                </c:pt>
                <c:pt idx="8">
                  <c:v>第十一周</c:v>
                </c:pt>
                <c:pt idx="9">
                  <c:v>第十二周</c:v>
                </c:pt>
                <c:pt idx="10">
                  <c:v>第十三章</c:v>
                </c:pt>
                <c:pt idx="11">
                  <c:v>第十四周</c:v>
                </c:pt>
                <c:pt idx="12">
                  <c:v>第十五周 </c:v>
                </c:pt>
                <c:pt idx="13">
                  <c:v>第十六周</c:v>
                </c:pt>
                <c:pt idx="14">
                  <c:v>最后一周</c:v>
                </c:pt>
              </c:strCache>
            </c:strRef>
          </c:cat>
          <c:val>
            <c:numRef>
              <c:f>Sheet1!$B$6:$P$6</c:f>
              <c:numCache>
                <c:formatCode>General</c:formatCode>
                <c:ptCount val="15"/>
                <c:pt idx="0">
                  <c:v>94</c:v>
                </c:pt>
                <c:pt idx="1">
                  <c:v>96.4</c:v>
                </c:pt>
                <c:pt idx="2">
                  <c:v>95.6</c:v>
                </c:pt>
                <c:pt idx="3">
                  <c:v>98.3</c:v>
                </c:pt>
                <c:pt idx="4">
                  <c:v>90</c:v>
                </c:pt>
                <c:pt idx="5">
                  <c:v>91.9</c:v>
                </c:pt>
                <c:pt idx="6">
                  <c:v>92.7</c:v>
                </c:pt>
                <c:pt idx="7">
                  <c:v>95</c:v>
                </c:pt>
                <c:pt idx="8">
                  <c:v>94.5</c:v>
                </c:pt>
                <c:pt idx="9">
                  <c:v>97.1</c:v>
                </c:pt>
                <c:pt idx="10">
                  <c:v>99.4</c:v>
                </c:pt>
                <c:pt idx="11">
                  <c:v>97.8</c:v>
                </c:pt>
                <c:pt idx="12">
                  <c:v>94.5</c:v>
                </c:pt>
                <c:pt idx="13">
                  <c:v>96.8</c:v>
                </c:pt>
                <c:pt idx="14">
                  <c:v>94.6</c:v>
                </c:pt>
              </c:numCache>
            </c:numRef>
          </c:val>
          <c:smooth val="0"/>
          <c:extLst>
            <c:ext xmlns:c16="http://schemas.microsoft.com/office/drawing/2014/chart" uri="{C3380CC4-5D6E-409C-BE32-E72D297353CC}">
              <c16:uniqueId val="{00000004-7EBE-4EFF-BEA4-11E1CC0CABB0}"/>
            </c:ext>
          </c:extLst>
        </c:ser>
        <c:dLbls>
          <c:showLegendKey val="0"/>
          <c:showVal val="0"/>
          <c:showCatName val="0"/>
          <c:showSerName val="0"/>
          <c:showPercent val="0"/>
          <c:showBubbleSize val="0"/>
        </c:dLbls>
        <c:smooth val="0"/>
        <c:axId val="686057888"/>
        <c:axId val="518815264"/>
      </c:lineChart>
      <c:catAx>
        <c:axId val="68605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518815264"/>
        <c:crosses val="autoZero"/>
        <c:auto val="1"/>
        <c:lblAlgn val="ctr"/>
        <c:lblOffset val="100"/>
        <c:noMultiLvlLbl val="0"/>
      </c:catAx>
      <c:valAx>
        <c:axId val="518815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68605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Sheet1!$K$83</c:f>
              <c:strCache>
                <c:ptCount val="1"/>
                <c:pt idx="0">
                  <c:v>郑友璐</c:v>
                </c:pt>
              </c:strCache>
            </c:strRef>
          </c:tx>
          <c:spPr>
            <a:solidFill>
              <a:schemeClr val="accent1"/>
            </a:solidFill>
            <a:ln>
              <a:noFill/>
            </a:ln>
            <a:effectLst/>
          </c:spPr>
          <c:invertIfNegative val="0"/>
          <c:dLbls>
            <c:dLbl>
              <c:idx val="0"/>
              <c:layout>
                <c:manualLayout>
                  <c:x val="-9.7404447707418498E-18"/>
                  <c:y val="-3.53088017092796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43FE-4C05-A226-D5BF2484E557}"/>
                </c:ext>
              </c:extLst>
            </c:dLbl>
            <c:dLbl>
              <c:idx val="1"/>
              <c:layout>
                <c:manualLayout>
                  <c:x val="-6.3756375009977623E-3"/>
                  <c:y val="-9.930600480734899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43FE-4C05-A226-D5BF2484E557}"/>
                </c:ext>
              </c:extLst>
            </c:dLbl>
            <c:dLbl>
              <c:idx val="2"/>
              <c:layout>
                <c:manualLayout>
                  <c:x val="0"/>
                  <c:y val="-6.399720309806933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43FE-4C05-A226-D5BF2484E557}"/>
                </c:ext>
              </c:extLst>
            </c:dLbl>
            <c:dLbl>
              <c:idx val="3"/>
              <c:layout>
                <c:manualLayout>
                  <c:x val="-5.3130312508314686E-3"/>
                  <c:y val="-1.54476007478098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43FE-4C05-A226-D5BF2484E557}"/>
                </c:ext>
              </c:extLst>
            </c:dLbl>
            <c:dLbl>
              <c:idx val="4"/>
              <c:layout>
                <c:manualLayout>
                  <c:x val="-1.0159668355527176E-16"/>
                  <c:y val="-7.017543859649123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FE-4C05-A226-D5BF2484E557}"/>
                </c:ext>
              </c:extLst>
            </c:dLbl>
            <c:dLbl>
              <c:idx val="5"/>
              <c:layout>
                <c:manualLayout>
                  <c:x val="-1.7361480071614642E-3"/>
                  <c:y val="-5.73966118494044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FE-4C05-A226-D5BF2484E557}"/>
                </c:ext>
              </c:extLst>
            </c:dLbl>
            <c:numFmt formatCode="#,##0.00_);[Red]\(#,##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Sheet1!$L$82:$Q$82</c:f>
              <c:strCache>
                <c:ptCount val="6"/>
                <c:pt idx="0">
                  <c:v>工作任务</c:v>
                </c:pt>
                <c:pt idx="1">
                  <c:v>工作质量</c:v>
                </c:pt>
                <c:pt idx="2">
                  <c:v>工作技能</c:v>
                </c:pt>
                <c:pt idx="3">
                  <c:v>工作态度</c:v>
                </c:pt>
                <c:pt idx="4">
                  <c:v>协调性</c:v>
                </c:pt>
                <c:pt idx="5">
                  <c:v>纪律性</c:v>
                </c:pt>
              </c:strCache>
            </c:strRef>
          </c:cat>
          <c:val>
            <c:numRef>
              <c:f>Sheet1!$L$83:$Q$83</c:f>
              <c:numCache>
                <c:formatCode>0.000_ </c:formatCode>
                <c:ptCount val="6"/>
                <c:pt idx="0">
                  <c:v>0.94966666666666666</c:v>
                </c:pt>
                <c:pt idx="1">
                  <c:v>0.90566666666666662</c:v>
                </c:pt>
                <c:pt idx="2">
                  <c:v>0.89200000000000002</c:v>
                </c:pt>
                <c:pt idx="3">
                  <c:v>0.96</c:v>
                </c:pt>
                <c:pt idx="4">
                  <c:v>0.9933333333333334</c:v>
                </c:pt>
                <c:pt idx="5">
                  <c:v>0.9966666666666667</c:v>
                </c:pt>
              </c:numCache>
            </c:numRef>
          </c:val>
          <c:extLst>
            <c:ext xmlns:c16="http://schemas.microsoft.com/office/drawing/2014/chart" uri="{C3380CC4-5D6E-409C-BE32-E72D297353CC}">
              <c16:uniqueId val="{00000002-43FE-4C05-A226-D5BF2484E557}"/>
            </c:ext>
          </c:extLst>
        </c:ser>
        <c:ser>
          <c:idx val="1"/>
          <c:order val="1"/>
          <c:tx>
            <c:strRef>
              <c:f>Sheet1!$K$84</c:f>
              <c:strCache>
                <c:ptCount val="1"/>
                <c:pt idx="0">
                  <c:v>石梦韬</c:v>
                </c:pt>
              </c:strCache>
            </c:strRef>
          </c:tx>
          <c:spPr>
            <a:solidFill>
              <a:schemeClr val="accent2"/>
            </a:solidFill>
            <a:ln>
              <a:noFill/>
            </a:ln>
            <a:effectLst/>
          </c:spPr>
          <c:invertIfNegative val="0"/>
          <c:dLbls>
            <c:dLbl>
              <c:idx val="0"/>
              <c:layout>
                <c:manualLayout>
                  <c:x val="1.0347442122682229E-3"/>
                  <c:y val="-9.320672208688919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3FE-4C05-A226-D5BF2484E557}"/>
                </c:ext>
              </c:extLst>
            </c:dLbl>
            <c:dLbl>
              <c:idx val="1"/>
              <c:layout>
                <c:manualLayout>
                  <c:x val="-7.3980822550951677E-4"/>
                  <c:y val="-0.254382018645201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3FE-4C05-A226-D5BF2484E557}"/>
                </c:ext>
              </c:extLst>
            </c:dLbl>
            <c:dLbl>
              <c:idx val="2"/>
              <c:layout>
                <c:manualLayout>
                  <c:x val="-4.5732230253219906E-3"/>
                  <c:y val="-0.1331699606199127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3FE-4C05-A226-D5BF2484E557}"/>
                </c:ext>
              </c:extLst>
            </c:dLbl>
            <c:dLbl>
              <c:idx val="3"/>
              <c:layout>
                <c:manualLayout>
                  <c:x val="-5.6358292754883623E-3"/>
                  <c:y val="-5.322367448204054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3FE-4C05-A226-D5BF2484E557}"/>
                </c:ext>
              </c:extLst>
            </c:dLbl>
            <c:dLbl>
              <c:idx val="4"/>
              <c:layout>
                <c:manualLayout>
                  <c:x val="-1.3854042748231096E-3"/>
                  <c:y val="-4.194901110159465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3FE-4C05-A226-D5BF2484E557}"/>
                </c:ext>
              </c:extLst>
            </c:dLbl>
            <c:dLbl>
              <c:idx val="5"/>
              <c:layout>
                <c:manualLayout>
                  <c:x val="-1.0626062501664496E-3"/>
                  <c:y val="-5.44474928404975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3FE-4C05-A226-D5BF2484E5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Sheet1!$L$82:$Q$82</c:f>
              <c:strCache>
                <c:ptCount val="6"/>
                <c:pt idx="0">
                  <c:v>工作任务</c:v>
                </c:pt>
                <c:pt idx="1">
                  <c:v>工作质量</c:v>
                </c:pt>
                <c:pt idx="2">
                  <c:v>工作技能</c:v>
                </c:pt>
                <c:pt idx="3">
                  <c:v>工作态度</c:v>
                </c:pt>
                <c:pt idx="4">
                  <c:v>协调性</c:v>
                </c:pt>
                <c:pt idx="5">
                  <c:v>纪律性</c:v>
                </c:pt>
              </c:strCache>
            </c:strRef>
          </c:cat>
          <c:val>
            <c:numRef>
              <c:f>Sheet1!$L$84:$Q$84</c:f>
              <c:numCache>
                <c:formatCode>0.000_ </c:formatCode>
                <c:ptCount val="6"/>
                <c:pt idx="0">
                  <c:v>0.95899999999999996</c:v>
                </c:pt>
                <c:pt idx="1">
                  <c:v>0.93399999999999994</c:v>
                </c:pt>
                <c:pt idx="2">
                  <c:v>0.90533333333333343</c:v>
                </c:pt>
                <c:pt idx="3">
                  <c:v>0.9860000000000001</c:v>
                </c:pt>
                <c:pt idx="4">
                  <c:v>0.98000000000000009</c:v>
                </c:pt>
                <c:pt idx="5">
                  <c:v>0.97666666666666679</c:v>
                </c:pt>
              </c:numCache>
            </c:numRef>
          </c:val>
          <c:extLst>
            <c:ext xmlns:c16="http://schemas.microsoft.com/office/drawing/2014/chart" uri="{C3380CC4-5D6E-409C-BE32-E72D297353CC}">
              <c16:uniqueId val="{00000009-43FE-4C05-A226-D5BF2484E557}"/>
            </c:ext>
          </c:extLst>
        </c:ser>
        <c:ser>
          <c:idx val="2"/>
          <c:order val="2"/>
          <c:tx>
            <c:strRef>
              <c:f>Sheet1!$K$85</c:f>
              <c:strCache>
                <c:ptCount val="1"/>
                <c:pt idx="0">
                  <c:v>陈栩</c:v>
                </c:pt>
              </c:strCache>
            </c:strRef>
          </c:tx>
          <c:spPr>
            <a:solidFill>
              <a:schemeClr val="accent3"/>
            </a:solidFill>
            <a:ln>
              <a:noFill/>
            </a:ln>
            <a:effectLst/>
          </c:spPr>
          <c:invertIfNegative val="0"/>
          <c:dLbls>
            <c:dLbl>
              <c:idx val="0"/>
              <c:layout>
                <c:manualLayout>
                  <c:x val="1.0626062501662937E-3"/>
                  <c:y val="-3.75156018161096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43FE-4C05-A226-D5BF2484E557}"/>
                </c:ext>
              </c:extLst>
            </c:dLbl>
            <c:dLbl>
              <c:idx val="1"/>
              <c:layout>
                <c:manualLayout>
                  <c:x val="-1.0626062501662937E-3"/>
                  <c:y val="-9.17222580465231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3FE-4C05-A226-D5BF2484E557}"/>
                </c:ext>
              </c:extLst>
            </c:dLbl>
            <c:dLbl>
              <c:idx val="2"/>
              <c:layout>
                <c:manualLayout>
                  <c:x val="1.0626062501662937E-3"/>
                  <c:y val="-0.1827221800265823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3FE-4C05-A226-D5BF2484E557}"/>
                </c:ext>
              </c:extLst>
            </c:dLbl>
            <c:dLbl>
              <c:idx val="3"/>
              <c:layout>
                <c:manualLayout>
                  <c:x val="7.3980822550947785E-4"/>
                  <c:y val="-9.05182487598912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3FE-4C05-A226-D5BF2484E557}"/>
                </c:ext>
              </c:extLst>
            </c:dLbl>
            <c:dLbl>
              <c:idx val="4"/>
              <c:layout>
                <c:manualLayout>
                  <c:x val="-5.2189027444192555E-3"/>
                  <c:y val="-8.586381193614736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3FE-4C05-A226-D5BF2484E557}"/>
                </c:ext>
              </c:extLst>
            </c:dLbl>
            <c:dLbl>
              <c:idx val="5"/>
              <c:layout>
                <c:manualLayout>
                  <c:x val="-1.0626062501662937E-3"/>
                  <c:y val="-0.1042407226210390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3FE-4C05-A226-D5BF2484E5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Sheet1!$L$82:$Q$82</c:f>
              <c:strCache>
                <c:ptCount val="6"/>
                <c:pt idx="0">
                  <c:v>工作任务</c:v>
                </c:pt>
                <c:pt idx="1">
                  <c:v>工作质量</c:v>
                </c:pt>
                <c:pt idx="2">
                  <c:v>工作技能</c:v>
                </c:pt>
                <c:pt idx="3">
                  <c:v>工作态度</c:v>
                </c:pt>
                <c:pt idx="4">
                  <c:v>协调性</c:v>
                </c:pt>
                <c:pt idx="5">
                  <c:v>纪律性</c:v>
                </c:pt>
              </c:strCache>
            </c:strRef>
          </c:cat>
          <c:val>
            <c:numRef>
              <c:f>Sheet1!$L$85:$Q$85</c:f>
              <c:numCache>
                <c:formatCode>0.000_ </c:formatCode>
                <c:ptCount val="6"/>
                <c:pt idx="0">
                  <c:v>0.95550000000000002</c:v>
                </c:pt>
                <c:pt idx="1">
                  <c:v>0.92099999999999993</c:v>
                </c:pt>
                <c:pt idx="2">
                  <c:v>0.90999999999999992</c:v>
                </c:pt>
                <c:pt idx="3">
                  <c:v>0.98866666666666669</c:v>
                </c:pt>
                <c:pt idx="4">
                  <c:v>0.98333333333333339</c:v>
                </c:pt>
                <c:pt idx="5">
                  <c:v>0.98000000000000009</c:v>
                </c:pt>
              </c:numCache>
            </c:numRef>
          </c:val>
          <c:extLst>
            <c:ext xmlns:c16="http://schemas.microsoft.com/office/drawing/2014/chart" uri="{C3380CC4-5D6E-409C-BE32-E72D297353CC}">
              <c16:uniqueId val="{0000000F-43FE-4C05-A226-D5BF2484E557}"/>
            </c:ext>
          </c:extLst>
        </c:ser>
        <c:ser>
          <c:idx val="3"/>
          <c:order val="3"/>
          <c:tx>
            <c:strRef>
              <c:f>Sheet1!$K$86</c:f>
              <c:strCache>
                <c:ptCount val="1"/>
                <c:pt idx="0">
                  <c:v>吴子乔</c:v>
                </c:pt>
              </c:strCache>
            </c:strRef>
          </c:tx>
          <c:spPr>
            <a:solidFill>
              <a:schemeClr val="accent4"/>
            </a:solidFill>
            <a:ln>
              <a:noFill/>
            </a:ln>
            <a:effectLst/>
          </c:spPr>
          <c:invertIfNegative val="0"/>
          <c:dLbls>
            <c:dLbl>
              <c:idx val="0"/>
              <c:layout>
                <c:manualLayout>
                  <c:x val="0"/>
                  <c:y val="-0.1329487593178659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3FE-4C05-A226-D5BF2484E557}"/>
                </c:ext>
              </c:extLst>
            </c:dLbl>
            <c:dLbl>
              <c:idx val="1"/>
              <c:layout>
                <c:manualLayout>
                  <c:x val="0"/>
                  <c:y val="-0.1493793418140487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43FE-4C05-A226-D5BF2484E557}"/>
                </c:ext>
              </c:extLst>
            </c:dLbl>
            <c:dLbl>
              <c:idx val="2"/>
              <c:layout>
                <c:manualLayout>
                  <c:x val="3.1878187504988812E-3"/>
                  <c:y val="-0.1096174955112470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43FE-4C05-A226-D5BF2484E557}"/>
                </c:ext>
              </c:extLst>
            </c:dLbl>
            <c:dLbl>
              <c:idx val="3"/>
              <c:layout>
                <c:manualLayout>
                  <c:x val="2.1252125003325094E-3"/>
                  <c:y val="-1.54476007478098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43FE-4C05-A226-D5BF2484E557}"/>
                </c:ext>
              </c:extLst>
            </c:dLbl>
            <c:dLbl>
              <c:idx val="4"/>
              <c:layout>
                <c:manualLayout>
                  <c:x val="-1.0626062501664496E-3"/>
                  <c:y val="-4.341349230634764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43FE-4C05-A226-D5BF2484E557}"/>
                </c:ext>
              </c:extLst>
            </c:dLbl>
            <c:dLbl>
              <c:idx val="5"/>
              <c:layout>
                <c:manualLayout>
                  <c:x val="1.3854042748231096E-3"/>
                  <c:y val="-2.060334609975887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43FE-4C05-A226-D5BF2484E5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Sheet1!$L$82:$Q$82</c:f>
              <c:strCache>
                <c:ptCount val="6"/>
                <c:pt idx="0">
                  <c:v>工作任务</c:v>
                </c:pt>
                <c:pt idx="1">
                  <c:v>工作质量</c:v>
                </c:pt>
                <c:pt idx="2">
                  <c:v>工作技能</c:v>
                </c:pt>
                <c:pt idx="3">
                  <c:v>工作态度</c:v>
                </c:pt>
                <c:pt idx="4">
                  <c:v>协调性</c:v>
                </c:pt>
                <c:pt idx="5">
                  <c:v>纪律性</c:v>
                </c:pt>
              </c:strCache>
            </c:strRef>
          </c:cat>
          <c:val>
            <c:numRef>
              <c:f>Sheet1!$L$86:$Q$86</c:f>
              <c:numCache>
                <c:formatCode>0.000_ </c:formatCode>
                <c:ptCount val="6"/>
                <c:pt idx="0">
                  <c:v>0.96099999999999974</c:v>
                </c:pt>
                <c:pt idx="1">
                  <c:v>0.93133333333333346</c:v>
                </c:pt>
                <c:pt idx="2">
                  <c:v>0.9</c:v>
                </c:pt>
                <c:pt idx="3">
                  <c:v>0.96866666666666679</c:v>
                </c:pt>
                <c:pt idx="4">
                  <c:v>0.97666666666666679</c:v>
                </c:pt>
                <c:pt idx="5">
                  <c:v>0.96333333333333326</c:v>
                </c:pt>
              </c:numCache>
            </c:numRef>
          </c:val>
          <c:extLst>
            <c:ext xmlns:c16="http://schemas.microsoft.com/office/drawing/2014/chart" uri="{C3380CC4-5D6E-409C-BE32-E72D297353CC}">
              <c16:uniqueId val="{00000015-43FE-4C05-A226-D5BF2484E557}"/>
            </c:ext>
          </c:extLst>
        </c:ser>
        <c:ser>
          <c:idx val="4"/>
          <c:order val="4"/>
          <c:tx>
            <c:strRef>
              <c:f>Sheet1!$K$87</c:f>
              <c:strCache>
                <c:ptCount val="1"/>
                <c:pt idx="0">
                  <c:v>吴浩伟</c:v>
                </c:pt>
              </c:strCache>
            </c:strRef>
          </c:tx>
          <c:spPr>
            <a:solidFill>
              <a:schemeClr val="accent5"/>
            </a:solidFill>
            <a:ln>
              <a:noFill/>
            </a:ln>
            <a:effectLst/>
          </c:spPr>
          <c:invertIfNegative val="0"/>
          <c:dLbls>
            <c:dLbl>
              <c:idx val="0"/>
              <c:layout>
                <c:manualLayout>
                  <c:x val="-1.4795327812354975E-3"/>
                  <c:y val="-0.175639915557749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43FE-4C05-A226-D5BF2484E557}"/>
                </c:ext>
              </c:extLst>
            </c:dLbl>
            <c:dLbl>
              <c:idx val="1"/>
              <c:layout>
                <c:manualLayout>
                  <c:x val="1.0626062501662937E-3"/>
                  <c:y val="-0.2141384991222322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43FE-4C05-A226-D5BF2484E557}"/>
                </c:ext>
              </c:extLst>
            </c:dLbl>
            <c:dLbl>
              <c:idx val="2"/>
              <c:layout>
                <c:manualLayout>
                  <c:x val="-1.0626062501662937E-3"/>
                  <c:y val="-6.792913009156142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43FE-4C05-A226-D5BF2484E557}"/>
                </c:ext>
              </c:extLst>
            </c:dLbl>
            <c:dLbl>
              <c:idx val="3"/>
              <c:layout>
                <c:manualLayout>
                  <c:x val="1.0626062501662159E-3"/>
                  <c:y val="-5.322367448204055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43FE-4C05-A226-D5BF2484E557}"/>
                </c:ext>
              </c:extLst>
            </c:dLbl>
            <c:dLbl>
              <c:idx val="4"/>
              <c:layout>
                <c:manualLayout>
                  <c:x val="-1.558471163318696E-16"/>
                  <c:y val="-1.10340005341498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43FE-4C05-A226-D5BF2484E557}"/>
                </c:ext>
              </c:extLst>
            </c:dLbl>
            <c:dLbl>
              <c:idx val="5"/>
              <c:layout>
                <c:manualLayout>
                  <c:x val="0"/>
                  <c:y val="-3.16373466339087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43FE-4C05-A226-D5BF2484E55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Sheet1!$L$82:$Q$82</c:f>
              <c:strCache>
                <c:ptCount val="6"/>
                <c:pt idx="0">
                  <c:v>工作任务</c:v>
                </c:pt>
                <c:pt idx="1">
                  <c:v>工作质量</c:v>
                </c:pt>
                <c:pt idx="2">
                  <c:v>工作技能</c:v>
                </c:pt>
                <c:pt idx="3">
                  <c:v>工作态度</c:v>
                </c:pt>
                <c:pt idx="4">
                  <c:v>协调性</c:v>
                </c:pt>
                <c:pt idx="5">
                  <c:v>纪律性</c:v>
                </c:pt>
              </c:strCache>
            </c:strRef>
          </c:cat>
          <c:val>
            <c:numRef>
              <c:f>Sheet1!$L$87:$Q$87</c:f>
              <c:numCache>
                <c:formatCode>0.000_ </c:formatCode>
                <c:ptCount val="6"/>
                <c:pt idx="0">
                  <c:v>0.96383333333333321</c:v>
                </c:pt>
                <c:pt idx="1">
                  <c:v>0.93166666666666664</c:v>
                </c:pt>
                <c:pt idx="2">
                  <c:v>0.88133333333333341</c:v>
                </c:pt>
                <c:pt idx="3">
                  <c:v>0.97066666666666668</c:v>
                </c:pt>
                <c:pt idx="4">
                  <c:v>0.97599999999999998</c:v>
                </c:pt>
                <c:pt idx="5">
                  <c:v>0.97066666666666668</c:v>
                </c:pt>
              </c:numCache>
            </c:numRef>
          </c:val>
          <c:extLst>
            <c:ext xmlns:c16="http://schemas.microsoft.com/office/drawing/2014/chart" uri="{C3380CC4-5D6E-409C-BE32-E72D297353CC}">
              <c16:uniqueId val="{0000001B-43FE-4C05-A226-D5BF2484E557}"/>
            </c:ext>
          </c:extLst>
        </c:ser>
        <c:ser>
          <c:idx val="5"/>
          <c:order val="5"/>
          <c:tx>
            <c:strRef>
              <c:f>Sheet1!$K$88</c:f>
              <c:strCache>
                <c:ptCount val="1"/>
                <c:pt idx="0">
                  <c:v>平均</c:v>
                </c:pt>
              </c:strCache>
            </c:strRef>
          </c:tx>
          <c:spPr>
            <a:solidFill>
              <a:schemeClr val="accent6"/>
            </a:solidFill>
            <a:ln>
              <a:noFill/>
            </a:ln>
            <a:effectLst/>
          </c:spPr>
          <c:invertIfNegative val="0"/>
          <c:dLbls>
            <c:dLbl>
              <c:idx val="0"/>
              <c:layout>
                <c:manualLayout>
                  <c:x val="-1.94808895414837E-17"/>
                  <c:y val="-9.637669487026710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43FE-4C05-A226-D5BF2484E557}"/>
                </c:ext>
              </c:extLst>
            </c:dLbl>
            <c:dLbl>
              <c:idx val="1"/>
              <c:layout>
                <c:manualLayout>
                  <c:x val="3.9276269760082812E-3"/>
                  <c:y val="-0.1353767607267427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43FE-4C05-A226-D5BF2484E557}"/>
                </c:ext>
              </c:extLst>
            </c:dLbl>
            <c:dLbl>
              <c:idx val="2"/>
              <c:layout>
                <c:manualLayout>
                  <c:x val="3.1878187504988031E-3"/>
                  <c:y val="-8.38584040595391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43FE-4C05-A226-D5BF2484E557}"/>
                </c:ext>
              </c:extLst>
            </c:dLbl>
            <c:dLbl>
              <c:idx val="3"/>
              <c:layout>
                <c:manualLayout>
                  <c:x val="-4.2504250006651749E-3"/>
                  <c:y val="-9.44305404453461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43FE-4C05-A226-D5BF2484E557}"/>
                </c:ext>
              </c:extLst>
            </c:dLbl>
            <c:dLbl>
              <c:idx val="4"/>
              <c:layout>
                <c:manualLayout>
                  <c:x val="-4.1562964942528065E-3"/>
                  <c:y val="-7.35863577355033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43FE-4C05-A226-D5BF2484E557}"/>
                </c:ext>
              </c:extLst>
            </c:dLbl>
            <c:dLbl>
              <c:idx val="5"/>
              <c:layout>
                <c:manualLayout>
                  <c:x val="-2.1252125003325874E-3"/>
                  <c:y val="-5.66542929473275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43FE-4C05-A226-D5BF2484E5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Sheet1!$L$82:$Q$82</c:f>
              <c:strCache>
                <c:ptCount val="6"/>
                <c:pt idx="0">
                  <c:v>工作任务</c:v>
                </c:pt>
                <c:pt idx="1">
                  <c:v>工作质量</c:v>
                </c:pt>
                <c:pt idx="2">
                  <c:v>工作技能</c:v>
                </c:pt>
                <c:pt idx="3">
                  <c:v>工作态度</c:v>
                </c:pt>
                <c:pt idx="4">
                  <c:v>协调性</c:v>
                </c:pt>
                <c:pt idx="5">
                  <c:v>纪律性</c:v>
                </c:pt>
              </c:strCache>
            </c:strRef>
          </c:cat>
          <c:val>
            <c:numRef>
              <c:f>Sheet1!$L$88:$Q$88</c:f>
              <c:numCache>
                <c:formatCode>0.000_ </c:formatCode>
                <c:ptCount val="6"/>
                <c:pt idx="0">
                  <c:v>0.95779999999999998</c:v>
                </c:pt>
                <c:pt idx="1">
                  <c:v>0.92473333333333341</c:v>
                </c:pt>
                <c:pt idx="2">
                  <c:v>0.89773333333333338</c:v>
                </c:pt>
                <c:pt idx="3">
                  <c:v>0.97479999999999989</c:v>
                </c:pt>
                <c:pt idx="4">
                  <c:v>0.98186666666666667</c:v>
                </c:pt>
                <c:pt idx="5">
                  <c:v>0.97746666666666671</c:v>
                </c:pt>
              </c:numCache>
            </c:numRef>
          </c:val>
          <c:extLst>
            <c:ext xmlns:c16="http://schemas.microsoft.com/office/drawing/2014/chart" uri="{C3380CC4-5D6E-409C-BE32-E72D297353CC}">
              <c16:uniqueId val="{00000021-43FE-4C05-A226-D5BF2484E557}"/>
            </c:ext>
          </c:extLst>
        </c:ser>
        <c:dLbls>
          <c:dLblPos val="outEnd"/>
          <c:showLegendKey val="0"/>
          <c:showVal val="1"/>
          <c:showCatName val="0"/>
          <c:showSerName val="0"/>
          <c:showPercent val="0"/>
          <c:showBubbleSize val="0"/>
        </c:dLbls>
        <c:gapWidth val="219"/>
        <c:overlap val="-27"/>
        <c:axId val="413139152"/>
        <c:axId val="406459552"/>
      </c:barChart>
      <c:catAx>
        <c:axId val="413139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406459552"/>
        <c:crosses val="autoZero"/>
        <c:auto val="1"/>
        <c:lblAlgn val="ctr"/>
        <c:lblOffset val="100"/>
        <c:noMultiLvlLbl val="0"/>
      </c:catAx>
      <c:valAx>
        <c:axId val="406459552"/>
        <c:scaling>
          <c:orientation val="minMax"/>
        </c:scaling>
        <c:delete val="0"/>
        <c:axPos val="l"/>
        <c:majorGridlines>
          <c:spPr>
            <a:ln w="9525" cap="flat" cmpd="sng" algn="ctr">
              <a:solidFill>
                <a:schemeClr val="tx1">
                  <a:lumMod val="15000"/>
                  <a:lumOff val="85000"/>
                </a:schemeClr>
              </a:solidFill>
              <a:round/>
            </a:ln>
            <a:effectLst/>
          </c:spPr>
        </c:majorGridlines>
        <c:numFmt formatCode="0.000_ "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41313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D0B4DE3-9CB6-48D8-BE6E-6F4DB27DC8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98D83328-F9EA-40B4-BD0D-80F07AC03A5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4CC27E75-4041-4AB4-8524-5AAB335793D2}" type="datetimeFigureOut">
              <a:rPr lang="zh-CN" altLang="en-US"/>
              <a:pPr>
                <a:defRPr/>
              </a:pPr>
              <a:t>2019/1/16</a:t>
            </a:fld>
            <a:endParaRPr lang="zh-CN" altLang="en-US"/>
          </a:p>
        </p:txBody>
      </p:sp>
      <p:sp>
        <p:nvSpPr>
          <p:cNvPr id="4" name="幻灯片图像占位符 3">
            <a:extLst>
              <a:ext uri="{FF2B5EF4-FFF2-40B4-BE49-F238E27FC236}">
                <a16:creationId xmlns:a16="http://schemas.microsoft.com/office/drawing/2014/main" id="{E27E4DD8-4BEF-4998-8576-24FBA687E81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31EFA725-C3A4-4E50-9B57-6A6C47DAE76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3E897D64-2263-4F91-849B-E5CF36E9EA0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a:extLst>
              <a:ext uri="{FF2B5EF4-FFF2-40B4-BE49-F238E27FC236}">
                <a16:creationId xmlns:a16="http://schemas.microsoft.com/office/drawing/2014/main" id="{9C8016CF-44B8-48C9-9F2B-16C311CDDE6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F3A7B3D4-2F52-4C0A-AA1F-3E2DA2C873A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3A7B3D4-2F52-4C0A-AA1F-3E2DA2C873A5}" type="slidenum">
              <a:rPr lang="zh-CN" altLang="en-US" smtClean="0"/>
              <a:pPr>
                <a:defRPr/>
              </a:pPr>
              <a:t>1</a:t>
            </a:fld>
            <a:endParaRPr lang="zh-CN" altLang="en-US"/>
          </a:p>
        </p:txBody>
      </p:sp>
    </p:spTree>
    <p:extLst>
      <p:ext uri="{BB962C8B-B14F-4D97-AF65-F5344CB8AC3E}">
        <p14:creationId xmlns:p14="http://schemas.microsoft.com/office/powerpoint/2010/main" val="1259812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812E9E1-8720-4EC6-9B4A-6B7EADA947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6016A605-9180-4264-B14E-BAC9EDFFF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1508" name="灯片编号占位符 3">
            <a:extLst>
              <a:ext uri="{FF2B5EF4-FFF2-40B4-BE49-F238E27FC236}">
                <a16:creationId xmlns:a16="http://schemas.microsoft.com/office/drawing/2014/main" id="{62B82848-7B46-497C-BC43-0FA5F6E3C1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5B100C-0F8D-4F57-8BA6-13EC6CCD484C}" type="slidenum">
              <a:rPr lang="zh-CN" altLang="en-US" smtClean="0">
                <a:solidFill>
                  <a:srgbClr val="000000"/>
                </a:solidFill>
              </a:rPr>
              <a:pPr/>
              <a:t>14</a:t>
            </a:fld>
            <a:endParaRPr lang="zh-CN" altLang="en-US">
              <a:solidFill>
                <a:srgbClr val="000000"/>
              </a:solidFill>
            </a:endParaRPr>
          </a:p>
        </p:txBody>
      </p:sp>
    </p:spTree>
    <p:extLst>
      <p:ext uri="{BB962C8B-B14F-4D97-AF65-F5344CB8AC3E}">
        <p14:creationId xmlns:p14="http://schemas.microsoft.com/office/powerpoint/2010/main" val="374198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812E9E1-8720-4EC6-9B4A-6B7EADA947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6016A605-9180-4264-B14E-BAC9EDFFF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1508" name="灯片编号占位符 3">
            <a:extLst>
              <a:ext uri="{FF2B5EF4-FFF2-40B4-BE49-F238E27FC236}">
                <a16:creationId xmlns:a16="http://schemas.microsoft.com/office/drawing/2014/main" id="{62B82848-7B46-497C-BC43-0FA5F6E3C1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5B100C-0F8D-4F57-8BA6-13EC6CCD484C}" type="slidenum">
              <a:rPr lang="zh-CN" altLang="en-US" smtClean="0">
                <a:solidFill>
                  <a:srgbClr val="000000"/>
                </a:solidFill>
              </a:rPr>
              <a:pPr/>
              <a:t>15</a:t>
            </a:fld>
            <a:endParaRPr lang="zh-CN" altLang="en-US">
              <a:solidFill>
                <a:srgbClr val="000000"/>
              </a:solidFill>
            </a:endParaRPr>
          </a:p>
        </p:txBody>
      </p:sp>
    </p:spTree>
    <p:extLst>
      <p:ext uri="{BB962C8B-B14F-4D97-AF65-F5344CB8AC3E}">
        <p14:creationId xmlns:p14="http://schemas.microsoft.com/office/powerpoint/2010/main" val="147406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B0A8167C-89C4-4BBE-AD4D-3016A9AF82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9881CAB1-ADDB-4799-81F0-6CF28C012E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364" name="灯片编号占位符 3">
            <a:extLst>
              <a:ext uri="{FF2B5EF4-FFF2-40B4-BE49-F238E27FC236}">
                <a16:creationId xmlns:a16="http://schemas.microsoft.com/office/drawing/2014/main" id="{29B296F8-0755-4F6C-A3AE-9BB18B0F3A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5386E4-6D1D-473C-ACE3-64F7FD7DD323}" type="slidenum">
              <a:rPr lang="zh-CN" altLang="en-US" smtClean="0"/>
              <a:pPr/>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B0A8167C-89C4-4BBE-AD4D-3016A9AF82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9881CAB1-ADDB-4799-81F0-6CF28C012E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364" name="灯片编号占位符 3">
            <a:extLst>
              <a:ext uri="{FF2B5EF4-FFF2-40B4-BE49-F238E27FC236}">
                <a16:creationId xmlns:a16="http://schemas.microsoft.com/office/drawing/2014/main" id="{29B296F8-0755-4F6C-A3AE-9BB18B0F3A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5386E4-6D1D-473C-ACE3-64F7FD7DD323}" type="slidenum">
              <a:rPr lang="zh-CN" altLang="en-US" smtClean="0"/>
              <a:pPr/>
              <a:t>17</a:t>
            </a:fld>
            <a:endParaRPr lang="zh-CN" altLang="en-US"/>
          </a:p>
        </p:txBody>
      </p:sp>
    </p:spTree>
    <p:extLst>
      <p:ext uri="{BB962C8B-B14F-4D97-AF65-F5344CB8AC3E}">
        <p14:creationId xmlns:p14="http://schemas.microsoft.com/office/powerpoint/2010/main" val="176283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812E9E1-8720-4EC6-9B4A-6B7EADA947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6016A605-9180-4264-B14E-BAC9EDFFF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Object diagram</a:t>
            </a:r>
            <a:endParaRPr lang="zh-CN" altLang="en-US" dirty="0"/>
          </a:p>
        </p:txBody>
      </p:sp>
      <p:sp>
        <p:nvSpPr>
          <p:cNvPr id="21508" name="灯片编号占位符 3">
            <a:extLst>
              <a:ext uri="{FF2B5EF4-FFF2-40B4-BE49-F238E27FC236}">
                <a16:creationId xmlns:a16="http://schemas.microsoft.com/office/drawing/2014/main" id="{62B82848-7B46-497C-BC43-0FA5F6E3C1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5B100C-0F8D-4F57-8BA6-13EC6CCD484C}" type="slidenum">
              <a:rPr lang="zh-CN" altLang="en-US" smtClean="0">
                <a:solidFill>
                  <a:srgbClr val="000000"/>
                </a:solidFill>
              </a:rPr>
              <a:pPr/>
              <a:t>18</a:t>
            </a:fld>
            <a:endParaRPr lang="zh-CN" altLang="en-US">
              <a:solidFill>
                <a:srgbClr val="000000"/>
              </a:solidFill>
            </a:endParaRPr>
          </a:p>
        </p:txBody>
      </p:sp>
    </p:spTree>
    <p:extLst>
      <p:ext uri="{BB962C8B-B14F-4D97-AF65-F5344CB8AC3E}">
        <p14:creationId xmlns:p14="http://schemas.microsoft.com/office/powerpoint/2010/main" val="372873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20</a:t>
            </a:fld>
            <a:endParaRPr lang="zh-CN" altLang="en-US"/>
          </a:p>
        </p:txBody>
      </p:sp>
    </p:spTree>
    <p:extLst>
      <p:ext uri="{BB962C8B-B14F-4D97-AF65-F5344CB8AC3E}">
        <p14:creationId xmlns:p14="http://schemas.microsoft.com/office/powerpoint/2010/main" val="926844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22</a:t>
            </a:fld>
            <a:endParaRPr lang="zh-CN" altLang="en-US"/>
          </a:p>
        </p:txBody>
      </p:sp>
    </p:spTree>
    <p:extLst>
      <p:ext uri="{BB962C8B-B14F-4D97-AF65-F5344CB8AC3E}">
        <p14:creationId xmlns:p14="http://schemas.microsoft.com/office/powerpoint/2010/main" val="281758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23</a:t>
            </a:fld>
            <a:endParaRPr lang="zh-CN" altLang="en-US"/>
          </a:p>
        </p:txBody>
      </p:sp>
    </p:spTree>
    <p:extLst>
      <p:ext uri="{BB962C8B-B14F-4D97-AF65-F5344CB8AC3E}">
        <p14:creationId xmlns:p14="http://schemas.microsoft.com/office/powerpoint/2010/main" val="243485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24</a:t>
            </a:fld>
            <a:endParaRPr lang="zh-CN" altLang="en-US"/>
          </a:p>
        </p:txBody>
      </p:sp>
    </p:spTree>
    <p:extLst>
      <p:ext uri="{BB962C8B-B14F-4D97-AF65-F5344CB8AC3E}">
        <p14:creationId xmlns:p14="http://schemas.microsoft.com/office/powerpoint/2010/main" val="395034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69CC2906-06FD-4836-97C6-BC4651EC1E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71BF20F9-5DF1-4586-964F-4A3E863C30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a:extLst>
              <a:ext uri="{FF2B5EF4-FFF2-40B4-BE49-F238E27FC236}">
                <a16:creationId xmlns:a16="http://schemas.microsoft.com/office/drawing/2014/main" id="{FF37F184-6CAB-423A-AE08-09E07EA76AC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828E01-48A8-4B1D-A14D-A58E86EA08F0}"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25</a:t>
            </a:fld>
            <a:endParaRPr lang="zh-CN" altLang="en-US"/>
          </a:p>
        </p:txBody>
      </p:sp>
    </p:spTree>
    <p:extLst>
      <p:ext uri="{BB962C8B-B14F-4D97-AF65-F5344CB8AC3E}">
        <p14:creationId xmlns:p14="http://schemas.microsoft.com/office/powerpoint/2010/main" val="2100636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26</a:t>
            </a:fld>
            <a:endParaRPr lang="zh-CN" altLang="en-US"/>
          </a:p>
        </p:txBody>
      </p:sp>
    </p:spTree>
    <p:extLst>
      <p:ext uri="{BB962C8B-B14F-4D97-AF65-F5344CB8AC3E}">
        <p14:creationId xmlns:p14="http://schemas.microsoft.com/office/powerpoint/2010/main" val="4049367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27</a:t>
            </a:fld>
            <a:endParaRPr lang="zh-CN" altLang="en-US"/>
          </a:p>
        </p:txBody>
      </p:sp>
    </p:spTree>
    <p:extLst>
      <p:ext uri="{BB962C8B-B14F-4D97-AF65-F5344CB8AC3E}">
        <p14:creationId xmlns:p14="http://schemas.microsoft.com/office/powerpoint/2010/main" val="2428383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28</a:t>
            </a:fld>
            <a:endParaRPr lang="zh-CN" altLang="en-US"/>
          </a:p>
        </p:txBody>
      </p:sp>
    </p:spTree>
    <p:extLst>
      <p:ext uri="{BB962C8B-B14F-4D97-AF65-F5344CB8AC3E}">
        <p14:creationId xmlns:p14="http://schemas.microsoft.com/office/powerpoint/2010/main" val="3897753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29</a:t>
            </a:fld>
            <a:endParaRPr lang="zh-CN" altLang="en-US"/>
          </a:p>
        </p:txBody>
      </p:sp>
    </p:spTree>
    <p:extLst>
      <p:ext uri="{BB962C8B-B14F-4D97-AF65-F5344CB8AC3E}">
        <p14:creationId xmlns:p14="http://schemas.microsoft.com/office/powerpoint/2010/main" val="4098466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30</a:t>
            </a:fld>
            <a:endParaRPr lang="zh-CN" altLang="en-US"/>
          </a:p>
        </p:txBody>
      </p:sp>
    </p:spTree>
    <p:extLst>
      <p:ext uri="{BB962C8B-B14F-4D97-AF65-F5344CB8AC3E}">
        <p14:creationId xmlns:p14="http://schemas.microsoft.com/office/powerpoint/2010/main" val="776631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31</a:t>
            </a:fld>
            <a:endParaRPr lang="zh-CN" altLang="en-US"/>
          </a:p>
        </p:txBody>
      </p:sp>
    </p:spTree>
    <p:extLst>
      <p:ext uri="{BB962C8B-B14F-4D97-AF65-F5344CB8AC3E}">
        <p14:creationId xmlns:p14="http://schemas.microsoft.com/office/powerpoint/2010/main" val="2209300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32</a:t>
            </a:fld>
            <a:endParaRPr lang="zh-CN" altLang="en-US"/>
          </a:p>
        </p:txBody>
      </p:sp>
    </p:spTree>
    <p:extLst>
      <p:ext uri="{BB962C8B-B14F-4D97-AF65-F5344CB8AC3E}">
        <p14:creationId xmlns:p14="http://schemas.microsoft.com/office/powerpoint/2010/main" val="3988071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33</a:t>
            </a:fld>
            <a:endParaRPr lang="zh-CN" altLang="en-US"/>
          </a:p>
        </p:txBody>
      </p:sp>
    </p:spTree>
    <p:extLst>
      <p:ext uri="{BB962C8B-B14F-4D97-AF65-F5344CB8AC3E}">
        <p14:creationId xmlns:p14="http://schemas.microsoft.com/office/powerpoint/2010/main" val="1960697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DEA665BD-065B-4814-9BAF-E715ABAE69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58A40462-A7AB-472D-B4BF-C3BE98663F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F1DEDD9-5D33-4DC8-A646-FD8065A33E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0DFE20-64FA-49B5-B2D2-02163D53031D}" type="slidenum">
              <a:rPr lang="zh-CN" altLang="en-US" smtClean="0"/>
              <a:pPr/>
              <a:t>34</a:t>
            </a:fld>
            <a:endParaRPr lang="zh-CN" altLang="en-US"/>
          </a:p>
        </p:txBody>
      </p:sp>
    </p:spTree>
    <p:extLst>
      <p:ext uri="{BB962C8B-B14F-4D97-AF65-F5344CB8AC3E}">
        <p14:creationId xmlns:p14="http://schemas.microsoft.com/office/powerpoint/2010/main" val="227717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3A7B3D4-2F52-4C0A-AA1F-3E2DA2C873A5}" type="slidenum">
              <a:rPr lang="zh-CN" altLang="en-US" smtClean="0"/>
              <a:pPr>
                <a:defRPr/>
              </a:pPr>
              <a:t>6</a:t>
            </a:fld>
            <a:endParaRPr lang="zh-CN" altLang="en-US"/>
          </a:p>
        </p:txBody>
      </p:sp>
    </p:spTree>
    <p:extLst>
      <p:ext uri="{BB962C8B-B14F-4D97-AF65-F5344CB8AC3E}">
        <p14:creationId xmlns:p14="http://schemas.microsoft.com/office/powerpoint/2010/main" val="419578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18725DB-AE42-40FA-9290-494777C55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F498F0A2-4478-44BB-96B8-9BA1BD49E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UML</a:t>
            </a:r>
            <a:r>
              <a:rPr lang="zh-CN" altLang="en-US" dirty="0"/>
              <a:t>用户指南 第二版 </a:t>
            </a:r>
            <a:r>
              <a:rPr lang="en-US" altLang="zh-CN" dirty="0"/>
              <a:t>p131</a:t>
            </a:r>
            <a:endParaRPr lang="zh-CN" altLang="en-US" dirty="0"/>
          </a:p>
        </p:txBody>
      </p:sp>
      <p:sp>
        <p:nvSpPr>
          <p:cNvPr id="25604" name="灯片编号占位符 3">
            <a:extLst>
              <a:ext uri="{FF2B5EF4-FFF2-40B4-BE49-F238E27FC236}">
                <a16:creationId xmlns:a16="http://schemas.microsoft.com/office/drawing/2014/main" id="{088D9DBD-3814-4685-9F62-56DED2734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B3704A-C72C-47AC-8C6E-0FE6D2E4120F}" type="slidenum">
              <a:rPr lang="zh-CN" altLang="en-US" smtClean="0"/>
              <a:pPr/>
              <a:t>35</a:t>
            </a:fld>
            <a:endParaRPr lang="zh-CN" altLang="en-US"/>
          </a:p>
        </p:txBody>
      </p:sp>
    </p:spTree>
    <p:extLst>
      <p:ext uri="{BB962C8B-B14F-4D97-AF65-F5344CB8AC3E}">
        <p14:creationId xmlns:p14="http://schemas.microsoft.com/office/powerpoint/2010/main" val="2907732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18725DB-AE42-40FA-9290-494777C55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F498F0A2-4478-44BB-96B8-9BA1BD49E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5604" name="灯片编号占位符 3">
            <a:extLst>
              <a:ext uri="{FF2B5EF4-FFF2-40B4-BE49-F238E27FC236}">
                <a16:creationId xmlns:a16="http://schemas.microsoft.com/office/drawing/2014/main" id="{088D9DBD-3814-4685-9F62-56DED2734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B3704A-C72C-47AC-8C6E-0FE6D2E4120F}" type="slidenum">
              <a:rPr lang="zh-CN" altLang="en-US" smtClean="0"/>
              <a:pPr/>
              <a:t>36</a:t>
            </a:fld>
            <a:endParaRPr lang="zh-CN" altLang="en-US"/>
          </a:p>
        </p:txBody>
      </p:sp>
    </p:spTree>
    <p:extLst>
      <p:ext uri="{BB962C8B-B14F-4D97-AF65-F5344CB8AC3E}">
        <p14:creationId xmlns:p14="http://schemas.microsoft.com/office/powerpoint/2010/main" val="2726459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37</a:t>
            </a:fld>
            <a:endParaRPr lang="zh-CN" altLang="en-US"/>
          </a:p>
        </p:txBody>
      </p:sp>
    </p:spTree>
    <p:extLst>
      <p:ext uri="{BB962C8B-B14F-4D97-AF65-F5344CB8AC3E}">
        <p14:creationId xmlns:p14="http://schemas.microsoft.com/office/powerpoint/2010/main" val="3028112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18725DB-AE42-40FA-9290-494777C55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F498F0A2-4478-44BB-96B8-9BA1BD49E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5604" name="灯片编号占位符 3">
            <a:extLst>
              <a:ext uri="{FF2B5EF4-FFF2-40B4-BE49-F238E27FC236}">
                <a16:creationId xmlns:a16="http://schemas.microsoft.com/office/drawing/2014/main" id="{088D9DBD-3814-4685-9F62-56DED2734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B3704A-C72C-47AC-8C6E-0FE6D2E4120F}" type="slidenum">
              <a:rPr lang="zh-CN" altLang="en-US" smtClean="0"/>
              <a:pPr/>
              <a:t>38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18725DB-AE42-40FA-9290-494777C55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F498F0A2-4478-44BB-96B8-9BA1BD49E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5604" name="灯片编号占位符 3">
            <a:extLst>
              <a:ext uri="{FF2B5EF4-FFF2-40B4-BE49-F238E27FC236}">
                <a16:creationId xmlns:a16="http://schemas.microsoft.com/office/drawing/2014/main" id="{088D9DBD-3814-4685-9F62-56DED2734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B3704A-C72C-47AC-8C6E-0FE6D2E4120F}" type="slidenum">
              <a:rPr lang="zh-CN" altLang="en-US" smtClean="0"/>
              <a:pPr/>
              <a:t>39</a:t>
            </a:fld>
            <a:endParaRPr lang="zh-CN" altLang="en-US"/>
          </a:p>
        </p:txBody>
      </p:sp>
    </p:spTree>
    <p:extLst>
      <p:ext uri="{BB962C8B-B14F-4D97-AF65-F5344CB8AC3E}">
        <p14:creationId xmlns:p14="http://schemas.microsoft.com/office/powerpoint/2010/main" val="343777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18725DB-AE42-40FA-9290-494777C554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F498F0A2-4478-44BB-96B8-9BA1BD49E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5604" name="灯片编号占位符 3">
            <a:extLst>
              <a:ext uri="{FF2B5EF4-FFF2-40B4-BE49-F238E27FC236}">
                <a16:creationId xmlns:a16="http://schemas.microsoft.com/office/drawing/2014/main" id="{088D9DBD-3814-4685-9F62-56DED2734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B3704A-C72C-47AC-8C6E-0FE6D2E4120F}" type="slidenum">
              <a:rPr lang="zh-CN" altLang="en-US" smtClean="0"/>
              <a:pPr/>
              <a:t>40</a:t>
            </a:fld>
            <a:endParaRPr lang="zh-CN" altLang="en-US"/>
          </a:p>
        </p:txBody>
      </p:sp>
    </p:spTree>
    <p:extLst>
      <p:ext uri="{BB962C8B-B14F-4D97-AF65-F5344CB8AC3E}">
        <p14:creationId xmlns:p14="http://schemas.microsoft.com/office/powerpoint/2010/main" val="509870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41</a:t>
            </a:fld>
            <a:endParaRPr lang="zh-CN" altLang="en-US"/>
          </a:p>
        </p:txBody>
      </p:sp>
    </p:spTree>
    <p:extLst>
      <p:ext uri="{BB962C8B-B14F-4D97-AF65-F5344CB8AC3E}">
        <p14:creationId xmlns:p14="http://schemas.microsoft.com/office/powerpoint/2010/main" val="189457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42</a:t>
            </a:fld>
            <a:endParaRPr lang="zh-CN" altLang="en-US"/>
          </a:p>
        </p:txBody>
      </p:sp>
    </p:spTree>
    <p:extLst>
      <p:ext uri="{BB962C8B-B14F-4D97-AF65-F5344CB8AC3E}">
        <p14:creationId xmlns:p14="http://schemas.microsoft.com/office/powerpoint/2010/main" val="264754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43</a:t>
            </a:fld>
            <a:endParaRPr lang="zh-CN" altLang="en-US"/>
          </a:p>
        </p:txBody>
      </p:sp>
    </p:spTree>
    <p:extLst>
      <p:ext uri="{BB962C8B-B14F-4D97-AF65-F5344CB8AC3E}">
        <p14:creationId xmlns:p14="http://schemas.microsoft.com/office/powerpoint/2010/main" val="2907740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44</a:t>
            </a:fld>
            <a:endParaRPr lang="zh-CN" altLang="en-US"/>
          </a:p>
        </p:txBody>
      </p:sp>
    </p:spTree>
    <p:extLst>
      <p:ext uri="{BB962C8B-B14F-4D97-AF65-F5344CB8AC3E}">
        <p14:creationId xmlns:p14="http://schemas.microsoft.com/office/powerpoint/2010/main" val="421583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02C678B8-6E30-4EE7-A509-3ABA2BABC4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D4D45338-F241-4A69-8070-1B362D9D29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5364" name="灯片编号占位符 3">
            <a:extLst>
              <a:ext uri="{FF2B5EF4-FFF2-40B4-BE49-F238E27FC236}">
                <a16:creationId xmlns:a16="http://schemas.microsoft.com/office/drawing/2014/main" id="{2E68D062-80B4-468A-9A43-FA463F9C9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92138E-D85B-4FCD-8E97-57C571DD57F9}" type="slidenum">
              <a:rPr lang="zh-CN" altLang="en-US" smtClean="0"/>
              <a:pPr/>
              <a:t>8</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45</a:t>
            </a:fld>
            <a:endParaRPr lang="zh-CN" altLang="en-US"/>
          </a:p>
        </p:txBody>
      </p:sp>
    </p:spTree>
    <p:extLst>
      <p:ext uri="{BB962C8B-B14F-4D97-AF65-F5344CB8AC3E}">
        <p14:creationId xmlns:p14="http://schemas.microsoft.com/office/powerpoint/2010/main" val="3886707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46</a:t>
            </a:fld>
            <a:endParaRPr lang="zh-CN" altLang="en-US"/>
          </a:p>
        </p:txBody>
      </p:sp>
    </p:spTree>
    <p:extLst>
      <p:ext uri="{BB962C8B-B14F-4D97-AF65-F5344CB8AC3E}">
        <p14:creationId xmlns:p14="http://schemas.microsoft.com/office/powerpoint/2010/main" val="2254195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47</a:t>
            </a:fld>
            <a:endParaRPr lang="zh-CN" altLang="en-US"/>
          </a:p>
        </p:txBody>
      </p:sp>
    </p:spTree>
    <p:extLst>
      <p:ext uri="{BB962C8B-B14F-4D97-AF65-F5344CB8AC3E}">
        <p14:creationId xmlns:p14="http://schemas.microsoft.com/office/powerpoint/2010/main" val="2632617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48</a:t>
            </a:fld>
            <a:endParaRPr lang="zh-CN" altLang="en-US"/>
          </a:p>
        </p:txBody>
      </p:sp>
    </p:spTree>
    <p:extLst>
      <p:ext uri="{BB962C8B-B14F-4D97-AF65-F5344CB8AC3E}">
        <p14:creationId xmlns:p14="http://schemas.microsoft.com/office/powerpoint/2010/main" val="1411330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49</a:t>
            </a:fld>
            <a:endParaRPr lang="zh-CN" altLang="en-US"/>
          </a:p>
        </p:txBody>
      </p:sp>
    </p:spTree>
    <p:extLst>
      <p:ext uri="{BB962C8B-B14F-4D97-AF65-F5344CB8AC3E}">
        <p14:creationId xmlns:p14="http://schemas.microsoft.com/office/powerpoint/2010/main" val="4049295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50</a:t>
            </a:fld>
            <a:endParaRPr lang="zh-CN" altLang="en-US"/>
          </a:p>
        </p:txBody>
      </p:sp>
    </p:spTree>
    <p:extLst>
      <p:ext uri="{BB962C8B-B14F-4D97-AF65-F5344CB8AC3E}">
        <p14:creationId xmlns:p14="http://schemas.microsoft.com/office/powerpoint/2010/main" val="2639608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51</a:t>
            </a:fld>
            <a:endParaRPr lang="zh-CN" altLang="en-US"/>
          </a:p>
        </p:txBody>
      </p:sp>
    </p:spTree>
    <p:extLst>
      <p:ext uri="{BB962C8B-B14F-4D97-AF65-F5344CB8AC3E}">
        <p14:creationId xmlns:p14="http://schemas.microsoft.com/office/powerpoint/2010/main" val="31366755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52</a:t>
            </a:fld>
            <a:endParaRPr lang="zh-CN" altLang="en-US"/>
          </a:p>
        </p:txBody>
      </p:sp>
    </p:spTree>
    <p:extLst>
      <p:ext uri="{BB962C8B-B14F-4D97-AF65-F5344CB8AC3E}">
        <p14:creationId xmlns:p14="http://schemas.microsoft.com/office/powerpoint/2010/main" val="3006275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A05D38FD-92B3-464A-9686-30F3937A5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74FD5B6-9A18-48E7-9F0A-CA6D29C804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DC1552A2-FF42-44B9-BB33-2F729FDDD6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2A15161-7146-41DB-8365-3A5DA0B75B22}" type="slidenum">
              <a:rPr lang="zh-CN" altLang="en-US" smtClean="0"/>
              <a:pPr/>
              <a:t>53</a:t>
            </a:fld>
            <a:endParaRPr lang="zh-CN" altLang="en-US"/>
          </a:p>
        </p:txBody>
      </p:sp>
    </p:spTree>
    <p:extLst>
      <p:ext uri="{BB962C8B-B14F-4D97-AF65-F5344CB8AC3E}">
        <p14:creationId xmlns:p14="http://schemas.microsoft.com/office/powerpoint/2010/main" val="4079018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54</a:t>
            </a:fld>
            <a:endParaRPr lang="zh-CN" altLang="en-US"/>
          </a:p>
        </p:txBody>
      </p:sp>
    </p:spTree>
    <p:extLst>
      <p:ext uri="{BB962C8B-B14F-4D97-AF65-F5344CB8AC3E}">
        <p14:creationId xmlns:p14="http://schemas.microsoft.com/office/powerpoint/2010/main" val="72155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02C678B8-6E30-4EE7-A509-3ABA2BABC4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D4D45338-F241-4A69-8070-1B362D9D29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5364" name="灯片编号占位符 3">
            <a:extLst>
              <a:ext uri="{FF2B5EF4-FFF2-40B4-BE49-F238E27FC236}">
                <a16:creationId xmlns:a16="http://schemas.microsoft.com/office/drawing/2014/main" id="{2E68D062-80B4-468A-9A43-FA463F9C9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92138E-D85B-4FCD-8E97-57C571DD57F9}" type="slidenum">
              <a:rPr lang="zh-CN" altLang="en-US" smtClean="0"/>
              <a:pPr/>
              <a:t>9</a:t>
            </a:fld>
            <a:endParaRPr lang="zh-CN" altLang="en-US"/>
          </a:p>
        </p:txBody>
      </p:sp>
    </p:spTree>
    <p:extLst>
      <p:ext uri="{BB962C8B-B14F-4D97-AF65-F5344CB8AC3E}">
        <p14:creationId xmlns:p14="http://schemas.microsoft.com/office/powerpoint/2010/main" val="4798683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55</a:t>
            </a:fld>
            <a:endParaRPr lang="zh-CN" altLang="en-US"/>
          </a:p>
        </p:txBody>
      </p:sp>
    </p:spTree>
    <p:extLst>
      <p:ext uri="{BB962C8B-B14F-4D97-AF65-F5344CB8AC3E}">
        <p14:creationId xmlns:p14="http://schemas.microsoft.com/office/powerpoint/2010/main" val="4079431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56</a:t>
            </a:fld>
            <a:endParaRPr lang="zh-CN" altLang="en-US"/>
          </a:p>
        </p:txBody>
      </p:sp>
    </p:spTree>
    <p:extLst>
      <p:ext uri="{BB962C8B-B14F-4D97-AF65-F5344CB8AC3E}">
        <p14:creationId xmlns:p14="http://schemas.microsoft.com/office/powerpoint/2010/main" val="2146150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57</a:t>
            </a:fld>
            <a:endParaRPr lang="zh-CN" altLang="en-US"/>
          </a:p>
        </p:txBody>
      </p:sp>
    </p:spTree>
    <p:extLst>
      <p:ext uri="{BB962C8B-B14F-4D97-AF65-F5344CB8AC3E}">
        <p14:creationId xmlns:p14="http://schemas.microsoft.com/office/powerpoint/2010/main" val="20846325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B82C72D0-9185-40A7-B47D-7DB6739E00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37E8A2F8-0B75-4D4F-A09C-01E7D9F4E4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Object diagram</a:t>
            </a:r>
            <a:endParaRPr lang="zh-CN" altLang="en-US"/>
          </a:p>
        </p:txBody>
      </p:sp>
      <p:sp>
        <p:nvSpPr>
          <p:cNvPr id="19460" name="灯片编号占位符 3">
            <a:extLst>
              <a:ext uri="{FF2B5EF4-FFF2-40B4-BE49-F238E27FC236}">
                <a16:creationId xmlns:a16="http://schemas.microsoft.com/office/drawing/2014/main" id="{7EC1E429-3AC4-47F4-B70C-1AD4DC201F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9545A3-3289-43CA-87DF-5587ADE3696E}" type="slidenum">
              <a:rPr lang="zh-CN" altLang="en-US" smtClean="0"/>
              <a:pPr/>
              <a:t>58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59</a:t>
            </a:fld>
            <a:endParaRPr lang="zh-CN" altLang="en-US"/>
          </a:p>
        </p:txBody>
      </p:sp>
    </p:spTree>
    <p:extLst>
      <p:ext uri="{BB962C8B-B14F-4D97-AF65-F5344CB8AC3E}">
        <p14:creationId xmlns:p14="http://schemas.microsoft.com/office/powerpoint/2010/main" val="3841468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02C678B8-6E30-4EE7-A509-3ABA2BABC4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D4D45338-F241-4A69-8070-1B362D9D29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364" name="灯片编号占位符 3">
            <a:extLst>
              <a:ext uri="{FF2B5EF4-FFF2-40B4-BE49-F238E27FC236}">
                <a16:creationId xmlns:a16="http://schemas.microsoft.com/office/drawing/2014/main" id="{2E68D062-80B4-468A-9A43-FA463F9C9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92138E-D85B-4FCD-8E97-57C571DD57F9}" type="slidenum">
              <a:rPr lang="zh-CN" altLang="en-US" smtClean="0"/>
              <a:pPr/>
              <a:t>60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61</a:t>
            </a:fld>
            <a:endParaRPr lang="zh-CN" altLang="en-US"/>
          </a:p>
        </p:txBody>
      </p:sp>
    </p:spTree>
    <p:extLst>
      <p:ext uri="{BB962C8B-B14F-4D97-AF65-F5344CB8AC3E}">
        <p14:creationId xmlns:p14="http://schemas.microsoft.com/office/powerpoint/2010/main" val="2018269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62</a:t>
            </a:fld>
            <a:endParaRPr lang="zh-CN" altLang="en-US"/>
          </a:p>
        </p:txBody>
      </p:sp>
    </p:spTree>
    <p:extLst>
      <p:ext uri="{BB962C8B-B14F-4D97-AF65-F5344CB8AC3E}">
        <p14:creationId xmlns:p14="http://schemas.microsoft.com/office/powerpoint/2010/main" val="850798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63</a:t>
            </a:fld>
            <a:endParaRPr lang="zh-CN" altLang="en-US"/>
          </a:p>
        </p:txBody>
      </p:sp>
    </p:spTree>
    <p:extLst>
      <p:ext uri="{BB962C8B-B14F-4D97-AF65-F5344CB8AC3E}">
        <p14:creationId xmlns:p14="http://schemas.microsoft.com/office/powerpoint/2010/main" val="2948003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65</a:t>
            </a:fld>
            <a:endParaRPr lang="zh-CN" altLang="en-US"/>
          </a:p>
        </p:txBody>
      </p:sp>
    </p:spTree>
    <p:extLst>
      <p:ext uri="{BB962C8B-B14F-4D97-AF65-F5344CB8AC3E}">
        <p14:creationId xmlns:p14="http://schemas.microsoft.com/office/powerpoint/2010/main" val="393345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B82C72D0-9185-40A7-B47D-7DB6739E00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37E8A2F8-0B75-4D4F-A09C-01E7D9F4E4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Object diagram</a:t>
            </a:r>
            <a:endParaRPr lang="zh-CN" altLang="en-US"/>
          </a:p>
        </p:txBody>
      </p:sp>
      <p:sp>
        <p:nvSpPr>
          <p:cNvPr id="19460" name="灯片编号占位符 3">
            <a:extLst>
              <a:ext uri="{FF2B5EF4-FFF2-40B4-BE49-F238E27FC236}">
                <a16:creationId xmlns:a16="http://schemas.microsoft.com/office/drawing/2014/main" id="{7EC1E429-3AC4-47F4-B70C-1AD4DC201F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9545A3-3289-43CA-87DF-5587ADE3696E}" type="slidenum">
              <a:rPr lang="zh-CN" altLang="en-US" smtClean="0"/>
              <a:pPr/>
              <a:t>10</a:t>
            </a:fld>
            <a:endParaRPr lang="zh-CN" altLang="en-US"/>
          </a:p>
        </p:txBody>
      </p:sp>
    </p:spTree>
    <p:extLst>
      <p:ext uri="{BB962C8B-B14F-4D97-AF65-F5344CB8AC3E}">
        <p14:creationId xmlns:p14="http://schemas.microsoft.com/office/powerpoint/2010/main" val="1295130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66</a:t>
            </a:fld>
            <a:endParaRPr lang="zh-CN" altLang="en-US"/>
          </a:p>
        </p:txBody>
      </p:sp>
    </p:spTree>
    <p:extLst>
      <p:ext uri="{BB962C8B-B14F-4D97-AF65-F5344CB8AC3E}">
        <p14:creationId xmlns:p14="http://schemas.microsoft.com/office/powerpoint/2010/main" val="22168436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67</a:t>
            </a:fld>
            <a:endParaRPr lang="zh-CN" altLang="en-US"/>
          </a:p>
        </p:txBody>
      </p:sp>
    </p:spTree>
    <p:extLst>
      <p:ext uri="{BB962C8B-B14F-4D97-AF65-F5344CB8AC3E}">
        <p14:creationId xmlns:p14="http://schemas.microsoft.com/office/powerpoint/2010/main" val="2513546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68</a:t>
            </a:fld>
            <a:endParaRPr lang="zh-CN" altLang="en-US"/>
          </a:p>
        </p:txBody>
      </p:sp>
    </p:spTree>
    <p:extLst>
      <p:ext uri="{BB962C8B-B14F-4D97-AF65-F5344CB8AC3E}">
        <p14:creationId xmlns:p14="http://schemas.microsoft.com/office/powerpoint/2010/main" val="16871892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69</a:t>
            </a:fld>
            <a:endParaRPr lang="zh-CN" altLang="en-US"/>
          </a:p>
        </p:txBody>
      </p:sp>
    </p:spTree>
    <p:extLst>
      <p:ext uri="{BB962C8B-B14F-4D97-AF65-F5344CB8AC3E}">
        <p14:creationId xmlns:p14="http://schemas.microsoft.com/office/powerpoint/2010/main" val="3651587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70</a:t>
            </a:fld>
            <a:endParaRPr lang="zh-CN" altLang="en-US"/>
          </a:p>
        </p:txBody>
      </p:sp>
    </p:spTree>
    <p:extLst>
      <p:ext uri="{BB962C8B-B14F-4D97-AF65-F5344CB8AC3E}">
        <p14:creationId xmlns:p14="http://schemas.microsoft.com/office/powerpoint/2010/main" val="3545463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71</a:t>
            </a:fld>
            <a:endParaRPr lang="zh-CN" altLang="en-US"/>
          </a:p>
        </p:txBody>
      </p:sp>
    </p:spTree>
    <p:extLst>
      <p:ext uri="{BB962C8B-B14F-4D97-AF65-F5344CB8AC3E}">
        <p14:creationId xmlns:p14="http://schemas.microsoft.com/office/powerpoint/2010/main" val="2812753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1E43DFA-18FA-43A9-8B2A-7295818B131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144379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74</a:t>
            </a:fld>
            <a:endParaRPr lang="zh-CN" altLang="en-US"/>
          </a:p>
        </p:txBody>
      </p:sp>
    </p:spTree>
    <p:extLst>
      <p:ext uri="{BB962C8B-B14F-4D97-AF65-F5344CB8AC3E}">
        <p14:creationId xmlns:p14="http://schemas.microsoft.com/office/powerpoint/2010/main" val="4192313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75</a:t>
            </a:fld>
            <a:endParaRPr lang="zh-CN" altLang="en-US"/>
          </a:p>
        </p:txBody>
      </p:sp>
    </p:spTree>
    <p:extLst>
      <p:ext uri="{BB962C8B-B14F-4D97-AF65-F5344CB8AC3E}">
        <p14:creationId xmlns:p14="http://schemas.microsoft.com/office/powerpoint/2010/main" val="2842681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76</a:t>
            </a:fld>
            <a:endParaRPr lang="zh-CN" altLang="en-US"/>
          </a:p>
        </p:txBody>
      </p:sp>
    </p:spTree>
    <p:extLst>
      <p:ext uri="{BB962C8B-B14F-4D97-AF65-F5344CB8AC3E}">
        <p14:creationId xmlns:p14="http://schemas.microsoft.com/office/powerpoint/2010/main" val="245369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B82C72D0-9185-40A7-B47D-7DB6739E00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37E8A2F8-0B75-4D4F-A09C-01E7D9F4E4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9460" name="灯片编号占位符 3">
            <a:extLst>
              <a:ext uri="{FF2B5EF4-FFF2-40B4-BE49-F238E27FC236}">
                <a16:creationId xmlns:a16="http://schemas.microsoft.com/office/drawing/2014/main" id="{7EC1E429-3AC4-47F4-B70C-1AD4DC201F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9545A3-3289-43CA-87DF-5587ADE3696E}" type="slidenum">
              <a:rPr lang="zh-CN" altLang="en-US" smtClean="0"/>
              <a:pPr/>
              <a:t>11</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77</a:t>
            </a:fld>
            <a:endParaRPr lang="zh-CN" altLang="en-US"/>
          </a:p>
        </p:txBody>
      </p:sp>
    </p:spTree>
    <p:extLst>
      <p:ext uri="{BB962C8B-B14F-4D97-AF65-F5344CB8AC3E}">
        <p14:creationId xmlns:p14="http://schemas.microsoft.com/office/powerpoint/2010/main" val="2404638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78</a:t>
            </a:fld>
            <a:endParaRPr lang="zh-CN" altLang="en-US"/>
          </a:p>
        </p:txBody>
      </p:sp>
    </p:spTree>
    <p:extLst>
      <p:ext uri="{BB962C8B-B14F-4D97-AF65-F5344CB8AC3E}">
        <p14:creationId xmlns:p14="http://schemas.microsoft.com/office/powerpoint/2010/main" val="4884609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79</a:t>
            </a:fld>
            <a:endParaRPr lang="zh-CN" altLang="en-US"/>
          </a:p>
        </p:txBody>
      </p:sp>
    </p:spTree>
    <p:extLst>
      <p:ext uri="{BB962C8B-B14F-4D97-AF65-F5344CB8AC3E}">
        <p14:creationId xmlns:p14="http://schemas.microsoft.com/office/powerpoint/2010/main" val="4272136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80</a:t>
            </a:fld>
            <a:endParaRPr lang="zh-CN" altLang="en-US"/>
          </a:p>
        </p:txBody>
      </p:sp>
    </p:spTree>
    <p:extLst>
      <p:ext uri="{BB962C8B-B14F-4D97-AF65-F5344CB8AC3E}">
        <p14:creationId xmlns:p14="http://schemas.microsoft.com/office/powerpoint/2010/main" val="3104684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81</a:t>
            </a:fld>
            <a:endParaRPr lang="zh-CN" altLang="en-US"/>
          </a:p>
        </p:txBody>
      </p:sp>
    </p:spTree>
    <p:extLst>
      <p:ext uri="{BB962C8B-B14F-4D97-AF65-F5344CB8AC3E}">
        <p14:creationId xmlns:p14="http://schemas.microsoft.com/office/powerpoint/2010/main" val="7535471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82</a:t>
            </a:fld>
            <a:endParaRPr lang="zh-CN" altLang="en-US"/>
          </a:p>
        </p:txBody>
      </p:sp>
    </p:spTree>
    <p:extLst>
      <p:ext uri="{BB962C8B-B14F-4D97-AF65-F5344CB8AC3E}">
        <p14:creationId xmlns:p14="http://schemas.microsoft.com/office/powerpoint/2010/main" val="3926373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83</a:t>
            </a:fld>
            <a:endParaRPr lang="zh-CN" altLang="en-US"/>
          </a:p>
        </p:txBody>
      </p:sp>
    </p:spTree>
    <p:extLst>
      <p:ext uri="{BB962C8B-B14F-4D97-AF65-F5344CB8AC3E}">
        <p14:creationId xmlns:p14="http://schemas.microsoft.com/office/powerpoint/2010/main" val="37180604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84</a:t>
            </a:fld>
            <a:endParaRPr lang="zh-CN" altLang="en-US"/>
          </a:p>
        </p:txBody>
      </p:sp>
    </p:spTree>
    <p:extLst>
      <p:ext uri="{BB962C8B-B14F-4D97-AF65-F5344CB8AC3E}">
        <p14:creationId xmlns:p14="http://schemas.microsoft.com/office/powerpoint/2010/main" val="23057482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现在系统多为组件开发拼接</a:t>
            </a:r>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85</a:t>
            </a:fld>
            <a:endParaRPr lang="zh-CN" altLang="en-US"/>
          </a:p>
        </p:txBody>
      </p:sp>
    </p:spTree>
    <p:extLst>
      <p:ext uri="{BB962C8B-B14F-4D97-AF65-F5344CB8AC3E}">
        <p14:creationId xmlns:p14="http://schemas.microsoft.com/office/powerpoint/2010/main" val="7419123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86</a:t>
            </a:fld>
            <a:endParaRPr lang="zh-CN" altLang="en-US"/>
          </a:p>
        </p:txBody>
      </p:sp>
    </p:spTree>
    <p:extLst>
      <p:ext uri="{BB962C8B-B14F-4D97-AF65-F5344CB8AC3E}">
        <p14:creationId xmlns:p14="http://schemas.microsoft.com/office/powerpoint/2010/main" val="910233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812E9E1-8720-4EC6-9B4A-6B7EADA947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6016A605-9180-4264-B14E-BAC9EDFFF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Object diagram</a:t>
            </a:r>
            <a:endParaRPr lang="zh-CN" altLang="en-US"/>
          </a:p>
        </p:txBody>
      </p:sp>
      <p:sp>
        <p:nvSpPr>
          <p:cNvPr id="21508" name="灯片编号占位符 3">
            <a:extLst>
              <a:ext uri="{FF2B5EF4-FFF2-40B4-BE49-F238E27FC236}">
                <a16:creationId xmlns:a16="http://schemas.microsoft.com/office/drawing/2014/main" id="{62B82848-7B46-497C-BC43-0FA5F6E3C1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5B100C-0F8D-4F57-8BA6-13EC6CCD484C}" type="slidenum">
              <a:rPr lang="zh-CN" altLang="en-US" smtClean="0">
                <a:solidFill>
                  <a:srgbClr val="000000"/>
                </a:solidFill>
              </a:rPr>
              <a:pPr/>
              <a:t>12</a:t>
            </a:fld>
            <a:endParaRPr lang="zh-CN"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87</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88</a:t>
            </a:fld>
            <a:endParaRPr lang="zh-CN" altLang="en-US"/>
          </a:p>
        </p:txBody>
      </p:sp>
    </p:spTree>
    <p:extLst>
      <p:ext uri="{BB962C8B-B14F-4D97-AF65-F5344CB8AC3E}">
        <p14:creationId xmlns:p14="http://schemas.microsoft.com/office/powerpoint/2010/main" val="38012107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A585C70-A44A-4EA6-905F-5024A8B4B7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899C9654-2964-4E2B-9F5C-08C9F77599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48132" name="灯片编号占位符 3">
            <a:extLst>
              <a:ext uri="{FF2B5EF4-FFF2-40B4-BE49-F238E27FC236}">
                <a16:creationId xmlns:a16="http://schemas.microsoft.com/office/drawing/2014/main" id="{F87053EC-AD1C-47B5-A281-C47233A526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E43DFA-18FA-43A9-8B2A-7295818B1312}" type="slidenum">
              <a:rPr lang="zh-CN" altLang="en-US" smtClean="0"/>
              <a:pPr/>
              <a:t>89</a:t>
            </a:fld>
            <a:endParaRPr lang="zh-CN" altLang="en-US"/>
          </a:p>
        </p:txBody>
      </p:sp>
    </p:spTree>
    <p:extLst>
      <p:ext uri="{BB962C8B-B14F-4D97-AF65-F5344CB8AC3E}">
        <p14:creationId xmlns:p14="http://schemas.microsoft.com/office/powerpoint/2010/main" val="20424971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3A7B3D4-2F52-4C0A-AA1F-3E2DA2C873A5}" type="slidenum">
              <a:rPr lang="zh-CN" altLang="en-US" smtClean="0"/>
              <a:pPr>
                <a:defRPr/>
              </a:pPr>
              <a:t>91</a:t>
            </a:fld>
            <a:endParaRPr lang="zh-CN" altLang="en-US"/>
          </a:p>
        </p:txBody>
      </p:sp>
    </p:spTree>
    <p:extLst>
      <p:ext uri="{BB962C8B-B14F-4D97-AF65-F5344CB8AC3E}">
        <p14:creationId xmlns:p14="http://schemas.microsoft.com/office/powerpoint/2010/main" val="2951252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E6505F5F-FD84-4004-96A6-474C69F5BA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83A547FC-CF8E-469C-B948-2129A4235C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现在系统多为组件开发拼接</a:t>
            </a:r>
          </a:p>
        </p:txBody>
      </p:sp>
      <p:sp>
        <p:nvSpPr>
          <p:cNvPr id="50180" name="灯片编号占位符 3">
            <a:extLst>
              <a:ext uri="{FF2B5EF4-FFF2-40B4-BE49-F238E27FC236}">
                <a16:creationId xmlns:a16="http://schemas.microsoft.com/office/drawing/2014/main" id="{33BA2B86-DAA3-40CD-8F05-DBF937BEFE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FCF61B1-B6D1-4380-881F-E00AF32127D8}" type="slidenum">
              <a:rPr lang="zh-CN" altLang="en-US" smtClean="0"/>
              <a:pPr/>
              <a:t>92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6812E9E1-8720-4EC6-9B4A-6B7EADA947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6016A605-9180-4264-B14E-BAC9EDFFF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Object diagram</a:t>
            </a:r>
            <a:endParaRPr lang="zh-CN" altLang="en-US"/>
          </a:p>
        </p:txBody>
      </p:sp>
      <p:sp>
        <p:nvSpPr>
          <p:cNvPr id="21508" name="灯片编号占位符 3">
            <a:extLst>
              <a:ext uri="{FF2B5EF4-FFF2-40B4-BE49-F238E27FC236}">
                <a16:creationId xmlns:a16="http://schemas.microsoft.com/office/drawing/2014/main" id="{62B82848-7B46-497C-BC43-0FA5F6E3C1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5B100C-0F8D-4F57-8BA6-13EC6CCD484C}" type="slidenum">
              <a:rPr lang="zh-CN" altLang="en-US" smtClean="0">
                <a:solidFill>
                  <a:srgbClr val="000000"/>
                </a:solidFill>
              </a:rPr>
              <a:pPr/>
              <a:t>13</a:t>
            </a:fld>
            <a:endParaRPr lang="zh-CN" altLang="en-US">
              <a:solidFill>
                <a:srgbClr val="000000"/>
              </a:solidFill>
            </a:endParaRPr>
          </a:p>
        </p:txBody>
      </p:sp>
    </p:spTree>
    <p:extLst>
      <p:ext uri="{BB962C8B-B14F-4D97-AF65-F5344CB8AC3E}">
        <p14:creationId xmlns:p14="http://schemas.microsoft.com/office/powerpoint/2010/main" val="2479039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14BCB94-0694-4731-ACE2-5F8CD595B9B2}"/>
              </a:ext>
            </a:extLst>
          </p:cNvPr>
          <p:cNvSpPr>
            <a:spLocks noGrp="1"/>
          </p:cNvSpPr>
          <p:nvPr>
            <p:ph type="dt" sz="half" idx="10"/>
          </p:nvPr>
        </p:nvSpPr>
        <p:spPr/>
        <p:txBody>
          <a:bodyPr/>
          <a:lstStyle>
            <a:lvl1pPr>
              <a:defRPr/>
            </a:lvl1pPr>
          </a:lstStyle>
          <a:p>
            <a:pPr>
              <a:defRPr/>
            </a:pPr>
            <a:fld id="{6722D5FE-20AD-4984-B636-4FEB01988B04}" type="datetimeFigureOut">
              <a:rPr lang="zh-CN" altLang="en-US"/>
              <a:pPr>
                <a:defRPr/>
              </a:pPr>
              <a:t>2019/1/16</a:t>
            </a:fld>
            <a:endParaRPr lang="zh-CN" altLang="en-US"/>
          </a:p>
        </p:txBody>
      </p:sp>
      <p:sp>
        <p:nvSpPr>
          <p:cNvPr id="5" name="页脚占位符 4">
            <a:extLst>
              <a:ext uri="{FF2B5EF4-FFF2-40B4-BE49-F238E27FC236}">
                <a16:creationId xmlns:a16="http://schemas.microsoft.com/office/drawing/2014/main" id="{45696455-C9CE-4F00-82DB-2D73E9572E0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4C8ACDB-8D8D-4F26-97F5-2DC116F2681C}"/>
              </a:ext>
            </a:extLst>
          </p:cNvPr>
          <p:cNvSpPr>
            <a:spLocks noGrp="1"/>
          </p:cNvSpPr>
          <p:nvPr>
            <p:ph type="sldNum" sz="quarter" idx="12"/>
          </p:nvPr>
        </p:nvSpPr>
        <p:spPr/>
        <p:txBody>
          <a:bodyPr/>
          <a:lstStyle>
            <a:lvl1pPr>
              <a:defRPr/>
            </a:lvl1pPr>
          </a:lstStyle>
          <a:p>
            <a:pPr>
              <a:defRPr/>
            </a:pPr>
            <a:fld id="{E4D37001-FEF6-4B71-9E72-C9F7C7614A48}" type="slidenum">
              <a:rPr lang="zh-CN" altLang="en-US"/>
              <a:pPr>
                <a:defRPr/>
              </a:pPr>
              <a:t>‹#›</a:t>
            </a:fld>
            <a:endParaRPr lang="zh-CN" altLang="en-US"/>
          </a:p>
        </p:txBody>
      </p:sp>
    </p:spTree>
    <p:extLst>
      <p:ext uri="{BB962C8B-B14F-4D97-AF65-F5344CB8AC3E}">
        <p14:creationId xmlns:p14="http://schemas.microsoft.com/office/powerpoint/2010/main" val="233647390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53505AE-F69D-4CAC-957D-E8B4653F1AE9}"/>
              </a:ext>
            </a:extLst>
          </p:cNvPr>
          <p:cNvSpPr>
            <a:spLocks noGrp="1"/>
          </p:cNvSpPr>
          <p:nvPr>
            <p:ph type="dt" sz="half" idx="10"/>
          </p:nvPr>
        </p:nvSpPr>
        <p:spPr/>
        <p:txBody>
          <a:bodyPr/>
          <a:lstStyle>
            <a:lvl1pPr>
              <a:defRPr/>
            </a:lvl1pPr>
          </a:lstStyle>
          <a:p>
            <a:pPr>
              <a:defRPr/>
            </a:pPr>
            <a:fld id="{14FAF2DF-2C6B-4CEF-A63A-6DDAB71A525E}" type="datetimeFigureOut">
              <a:rPr lang="zh-CN" altLang="en-US"/>
              <a:pPr>
                <a:defRPr/>
              </a:pPr>
              <a:t>2019/1/16</a:t>
            </a:fld>
            <a:endParaRPr lang="zh-CN" altLang="en-US"/>
          </a:p>
        </p:txBody>
      </p:sp>
      <p:sp>
        <p:nvSpPr>
          <p:cNvPr id="5" name="页脚占位符 4">
            <a:extLst>
              <a:ext uri="{FF2B5EF4-FFF2-40B4-BE49-F238E27FC236}">
                <a16:creationId xmlns:a16="http://schemas.microsoft.com/office/drawing/2014/main" id="{954EA9ED-FC80-413C-9E95-7CFB2D92A3E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F06CE54-A809-46EA-9F0F-11A0D71193C0}"/>
              </a:ext>
            </a:extLst>
          </p:cNvPr>
          <p:cNvSpPr>
            <a:spLocks noGrp="1"/>
          </p:cNvSpPr>
          <p:nvPr>
            <p:ph type="sldNum" sz="quarter" idx="12"/>
          </p:nvPr>
        </p:nvSpPr>
        <p:spPr/>
        <p:txBody>
          <a:bodyPr/>
          <a:lstStyle>
            <a:lvl1pPr>
              <a:defRPr/>
            </a:lvl1pPr>
          </a:lstStyle>
          <a:p>
            <a:pPr>
              <a:defRPr/>
            </a:pPr>
            <a:fld id="{3CCF9344-D5F0-443B-87EA-D9FAF0C56FDE}" type="slidenum">
              <a:rPr lang="zh-CN" altLang="en-US"/>
              <a:pPr>
                <a:defRPr/>
              </a:pPr>
              <a:t>‹#›</a:t>
            </a:fld>
            <a:endParaRPr lang="zh-CN" altLang="en-US"/>
          </a:p>
        </p:txBody>
      </p:sp>
    </p:spTree>
    <p:extLst>
      <p:ext uri="{BB962C8B-B14F-4D97-AF65-F5344CB8AC3E}">
        <p14:creationId xmlns:p14="http://schemas.microsoft.com/office/powerpoint/2010/main" val="74332551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EAE886D-4176-47E5-BC84-1CC55C488994}"/>
              </a:ext>
            </a:extLst>
          </p:cNvPr>
          <p:cNvSpPr>
            <a:spLocks noGrp="1"/>
          </p:cNvSpPr>
          <p:nvPr>
            <p:ph type="dt" sz="half" idx="10"/>
          </p:nvPr>
        </p:nvSpPr>
        <p:spPr/>
        <p:txBody>
          <a:bodyPr/>
          <a:lstStyle>
            <a:lvl1pPr>
              <a:defRPr/>
            </a:lvl1pPr>
          </a:lstStyle>
          <a:p>
            <a:pPr>
              <a:defRPr/>
            </a:pPr>
            <a:fld id="{BB622DCD-2242-441A-A46D-417D5A3B7604}" type="datetimeFigureOut">
              <a:rPr lang="zh-CN" altLang="en-US"/>
              <a:pPr>
                <a:defRPr/>
              </a:pPr>
              <a:t>2019/1/16</a:t>
            </a:fld>
            <a:endParaRPr lang="zh-CN" altLang="en-US"/>
          </a:p>
        </p:txBody>
      </p:sp>
      <p:sp>
        <p:nvSpPr>
          <p:cNvPr id="5" name="页脚占位符 4">
            <a:extLst>
              <a:ext uri="{FF2B5EF4-FFF2-40B4-BE49-F238E27FC236}">
                <a16:creationId xmlns:a16="http://schemas.microsoft.com/office/drawing/2014/main" id="{D30FBD19-AD4E-4854-A72D-B5B937EF616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5A9994A-294E-449A-9150-B31442C06159}"/>
              </a:ext>
            </a:extLst>
          </p:cNvPr>
          <p:cNvSpPr>
            <a:spLocks noGrp="1"/>
          </p:cNvSpPr>
          <p:nvPr>
            <p:ph type="sldNum" sz="quarter" idx="12"/>
          </p:nvPr>
        </p:nvSpPr>
        <p:spPr/>
        <p:txBody>
          <a:bodyPr/>
          <a:lstStyle>
            <a:lvl1pPr>
              <a:defRPr/>
            </a:lvl1pPr>
          </a:lstStyle>
          <a:p>
            <a:pPr>
              <a:defRPr/>
            </a:pPr>
            <a:fld id="{1B6E7EEF-1598-4EB6-AB64-073A90E4ABFA}" type="slidenum">
              <a:rPr lang="zh-CN" altLang="en-US"/>
              <a:pPr>
                <a:defRPr/>
              </a:pPr>
              <a:t>‹#›</a:t>
            </a:fld>
            <a:endParaRPr lang="zh-CN" altLang="en-US"/>
          </a:p>
        </p:txBody>
      </p:sp>
    </p:spTree>
    <p:extLst>
      <p:ext uri="{BB962C8B-B14F-4D97-AF65-F5344CB8AC3E}">
        <p14:creationId xmlns:p14="http://schemas.microsoft.com/office/powerpoint/2010/main" val="115992373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A6F0C0-9761-4A0A-A8A4-9A4F4BA9243C}"/>
              </a:ext>
            </a:extLst>
          </p:cNvPr>
          <p:cNvSpPr>
            <a:spLocks noGrp="1"/>
          </p:cNvSpPr>
          <p:nvPr>
            <p:ph type="dt" sz="half" idx="10"/>
          </p:nvPr>
        </p:nvSpPr>
        <p:spPr/>
        <p:txBody>
          <a:bodyPr/>
          <a:lstStyle>
            <a:lvl1pPr>
              <a:defRPr/>
            </a:lvl1pPr>
          </a:lstStyle>
          <a:p>
            <a:pPr>
              <a:defRPr/>
            </a:pPr>
            <a:fld id="{4C1C1347-F84B-4C31-933B-05C7082E2298}" type="datetimeFigureOut">
              <a:rPr lang="zh-CN" altLang="en-US"/>
              <a:pPr>
                <a:defRPr/>
              </a:pPr>
              <a:t>2019/1/16</a:t>
            </a:fld>
            <a:endParaRPr lang="zh-CN" altLang="en-US"/>
          </a:p>
        </p:txBody>
      </p:sp>
      <p:sp>
        <p:nvSpPr>
          <p:cNvPr id="5" name="页脚占位符 4">
            <a:extLst>
              <a:ext uri="{FF2B5EF4-FFF2-40B4-BE49-F238E27FC236}">
                <a16:creationId xmlns:a16="http://schemas.microsoft.com/office/drawing/2014/main" id="{5A24A706-1528-40D9-B3A6-8020D46537E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D388BF0-2A9A-4621-8993-60CDA8C366F8}"/>
              </a:ext>
            </a:extLst>
          </p:cNvPr>
          <p:cNvSpPr>
            <a:spLocks noGrp="1"/>
          </p:cNvSpPr>
          <p:nvPr>
            <p:ph type="sldNum" sz="quarter" idx="12"/>
          </p:nvPr>
        </p:nvSpPr>
        <p:spPr/>
        <p:txBody>
          <a:bodyPr/>
          <a:lstStyle>
            <a:lvl1pPr>
              <a:defRPr/>
            </a:lvl1pPr>
          </a:lstStyle>
          <a:p>
            <a:pPr>
              <a:defRPr/>
            </a:pPr>
            <a:fld id="{FE8B06F4-6E66-40BE-8D2E-FF1A14E6590D}" type="slidenum">
              <a:rPr lang="zh-CN" altLang="en-US"/>
              <a:pPr>
                <a:defRPr/>
              </a:pPr>
              <a:t>‹#›</a:t>
            </a:fld>
            <a:endParaRPr lang="zh-CN" altLang="en-US"/>
          </a:p>
        </p:txBody>
      </p:sp>
    </p:spTree>
    <p:extLst>
      <p:ext uri="{BB962C8B-B14F-4D97-AF65-F5344CB8AC3E}">
        <p14:creationId xmlns:p14="http://schemas.microsoft.com/office/powerpoint/2010/main" val="263813829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9D64FB9-3801-4A7A-B8C1-669A359AD316}"/>
              </a:ext>
            </a:extLst>
          </p:cNvPr>
          <p:cNvSpPr>
            <a:spLocks noGrp="1"/>
          </p:cNvSpPr>
          <p:nvPr>
            <p:ph type="dt" sz="half" idx="10"/>
          </p:nvPr>
        </p:nvSpPr>
        <p:spPr/>
        <p:txBody>
          <a:bodyPr/>
          <a:lstStyle>
            <a:lvl1pPr>
              <a:defRPr/>
            </a:lvl1pPr>
          </a:lstStyle>
          <a:p>
            <a:pPr>
              <a:defRPr/>
            </a:pPr>
            <a:fld id="{F9023515-C94E-4357-8414-B557FF2BCDF1}" type="datetimeFigureOut">
              <a:rPr lang="zh-CN" altLang="en-US"/>
              <a:pPr>
                <a:defRPr/>
              </a:pPr>
              <a:t>2019/1/16</a:t>
            </a:fld>
            <a:endParaRPr lang="zh-CN" altLang="en-US"/>
          </a:p>
        </p:txBody>
      </p:sp>
      <p:sp>
        <p:nvSpPr>
          <p:cNvPr id="5" name="页脚占位符 4">
            <a:extLst>
              <a:ext uri="{FF2B5EF4-FFF2-40B4-BE49-F238E27FC236}">
                <a16:creationId xmlns:a16="http://schemas.microsoft.com/office/drawing/2014/main" id="{A11B6F93-9186-4AEB-A867-384281D296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8EEC6BC-4F84-4074-8C74-91F38B4EC220}"/>
              </a:ext>
            </a:extLst>
          </p:cNvPr>
          <p:cNvSpPr>
            <a:spLocks noGrp="1"/>
          </p:cNvSpPr>
          <p:nvPr>
            <p:ph type="sldNum" sz="quarter" idx="12"/>
          </p:nvPr>
        </p:nvSpPr>
        <p:spPr/>
        <p:txBody>
          <a:bodyPr/>
          <a:lstStyle>
            <a:lvl1pPr>
              <a:defRPr/>
            </a:lvl1pPr>
          </a:lstStyle>
          <a:p>
            <a:pPr>
              <a:defRPr/>
            </a:pPr>
            <a:fld id="{CC29C926-9B6D-4773-9D18-E909ACF857C9}" type="slidenum">
              <a:rPr lang="zh-CN" altLang="en-US"/>
              <a:pPr>
                <a:defRPr/>
              </a:pPr>
              <a:t>‹#›</a:t>
            </a:fld>
            <a:endParaRPr lang="zh-CN" altLang="en-US"/>
          </a:p>
        </p:txBody>
      </p:sp>
    </p:spTree>
    <p:extLst>
      <p:ext uri="{BB962C8B-B14F-4D97-AF65-F5344CB8AC3E}">
        <p14:creationId xmlns:p14="http://schemas.microsoft.com/office/powerpoint/2010/main" val="16514522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28F01E3D-9E28-4FFF-8AB0-B5FE002ADB1F}"/>
              </a:ext>
            </a:extLst>
          </p:cNvPr>
          <p:cNvSpPr>
            <a:spLocks noGrp="1"/>
          </p:cNvSpPr>
          <p:nvPr>
            <p:ph type="dt" sz="half" idx="10"/>
          </p:nvPr>
        </p:nvSpPr>
        <p:spPr/>
        <p:txBody>
          <a:bodyPr/>
          <a:lstStyle>
            <a:lvl1pPr>
              <a:defRPr/>
            </a:lvl1pPr>
          </a:lstStyle>
          <a:p>
            <a:pPr>
              <a:defRPr/>
            </a:pPr>
            <a:fld id="{84A79640-D9E4-4D29-B000-670EBA798A5B}" type="datetimeFigureOut">
              <a:rPr lang="zh-CN" altLang="en-US"/>
              <a:pPr>
                <a:defRPr/>
              </a:pPr>
              <a:t>2019/1/16</a:t>
            </a:fld>
            <a:endParaRPr lang="zh-CN" altLang="en-US"/>
          </a:p>
        </p:txBody>
      </p:sp>
      <p:sp>
        <p:nvSpPr>
          <p:cNvPr id="6" name="页脚占位符 4">
            <a:extLst>
              <a:ext uri="{FF2B5EF4-FFF2-40B4-BE49-F238E27FC236}">
                <a16:creationId xmlns:a16="http://schemas.microsoft.com/office/drawing/2014/main" id="{DDD0AEAC-EEEC-4D25-AE06-3A6E39EF9CB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BAC0559-FC99-40B5-A747-67A1567DA7BC}"/>
              </a:ext>
            </a:extLst>
          </p:cNvPr>
          <p:cNvSpPr>
            <a:spLocks noGrp="1"/>
          </p:cNvSpPr>
          <p:nvPr>
            <p:ph type="sldNum" sz="quarter" idx="12"/>
          </p:nvPr>
        </p:nvSpPr>
        <p:spPr/>
        <p:txBody>
          <a:bodyPr/>
          <a:lstStyle>
            <a:lvl1pPr>
              <a:defRPr/>
            </a:lvl1pPr>
          </a:lstStyle>
          <a:p>
            <a:pPr>
              <a:defRPr/>
            </a:pPr>
            <a:fld id="{0C112360-D8B9-4EC8-955B-A3B62568E81C}" type="slidenum">
              <a:rPr lang="zh-CN" altLang="en-US"/>
              <a:pPr>
                <a:defRPr/>
              </a:pPr>
              <a:t>‹#›</a:t>
            </a:fld>
            <a:endParaRPr lang="zh-CN" altLang="en-US"/>
          </a:p>
        </p:txBody>
      </p:sp>
    </p:spTree>
    <p:extLst>
      <p:ext uri="{BB962C8B-B14F-4D97-AF65-F5344CB8AC3E}">
        <p14:creationId xmlns:p14="http://schemas.microsoft.com/office/powerpoint/2010/main" val="2026028918"/>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158C8F1D-F310-4144-8471-1E67E9A5CF47}"/>
              </a:ext>
            </a:extLst>
          </p:cNvPr>
          <p:cNvSpPr>
            <a:spLocks noGrp="1"/>
          </p:cNvSpPr>
          <p:nvPr>
            <p:ph type="dt" sz="half" idx="10"/>
          </p:nvPr>
        </p:nvSpPr>
        <p:spPr/>
        <p:txBody>
          <a:bodyPr/>
          <a:lstStyle>
            <a:lvl1pPr>
              <a:defRPr/>
            </a:lvl1pPr>
          </a:lstStyle>
          <a:p>
            <a:pPr>
              <a:defRPr/>
            </a:pPr>
            <a:fld id="{968C6AF6-9671-45F3-B613-997E0EA03090}" type="datetimeFigureOut">
              <a:rPr lang="zh-CN" altLang="en-US"/>
              <a:pPr>
                <a:defRPr/>
              </a:pPr>
              <a:t>2019/1/16</a:t>
            </a:fld>
            <a:endParaRPr lang="zh-CN" altLang="en-US"/>
          </a:p>
        </p:txBody>
      </p:sp>
      <p:sp>
        <p:nvSpPr>
          <p:cNvPr id="8" name="页脚占位符 4">
            <a:extLst>
              <a:ext uri="{FF2B5EF4-FFF2-40B4-BE49-F238E27FC236}">
                <a16:creationId xmlns:a16="http://schemas.microsoft.com/office/drawing/2014/main" id="{0C18C55E-6DF5-494C-B2AF-CE4EB64B3306}"/>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59B3FCDC-44ED-476E-9832-3B377017FDDC}"/>
              </a:ext>
            </a:extLst>
          </p:cNvPr>
          <p:cNvSpPr>
            <a:spLocks noGrp="1"/>
          </p:cNvSpPr>
          <p:nvPr>
            <p:ph type="sldNum" sz="quarter" idx="12"/>
          </p:nvPr>
        </p:nvSpPr>
        <p:spPr/>
        <p:txBody>
          <a:bodyPr/>
          <a:lstStyle>
            <a:lvl1pPr>
              <a:defRPr/>
            </a:lvl1pPr>
          </a:lstStyle>
          <a:p>
            <a:pPr>
              <a:defRPr/>
            </a:pPr>
            <a:fld id="{0F2DC9EC-F28F-4DEB-8A0D-C42C03207968}" type="slidenum">
              <a:rPr lang="zh-CN" altLang="en-US"/>
              <a:pPr>
                <a:defRPr/>
              </a:pPr>
              <a:t>‹#›</a:t>
            </a:fld>
            <a:endParaRPr lang="zh-CN" altLang="en-US"/>
          </a:p>
        </p:txBody>
      </p:sp>
    </p:spTree>
    <p:extLst>
      <p:ext uri="{BB962C8B-B14F-4D97-AF65-F5344CB8AC3E}">
        <p14:creationId xmlns:p14="http://schemas.microsoft.com/office/powerpoint/2010/main" val="233690080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E9D6154-C3E2-4217-AB1B-601AB9E9B6E7}"/>
              </a:ext>
            </a:extLst>
          </p:cNvPr>
          <p:cNvSpPr>
            <a:spLocks noGrp="1"/>
          </p:cNvSpPr>
          <p:nvPr>
            <p:ph type="dt" sz="half" idx="10"/>
          </p:nvPr>
        </p:nvSpPr>
        <p:spPr/>
        <p:txBody>
          <a:bodyPr/>
          <a:lstStyle>
            <a:lvl1pPr>
              <a:defRPr/>
            </a:lvl1pPr>
          </a:lstStyle>
          <a:p>
            <a:pPr>
              <a:defRPr/>
            </a:pPr>
            <a:fld id="{9CB816B8-5D16-4E39-B8AA-7C8597EF098D}" type="datetimeFigureOut">
              <a:rPr lang="zh-CN" altLang="en-US"/>
              <a:pPr>
                <a:defRPr/>
              </a:pPr>
              <a:t>2019/1/16</a:t>
            </a:fld>
            <a:endParaRPr lang="zh-CN" altLang="en-US"/>
          </a:p>
        </p:txBody>
      </p:sp>
      <p:sp>
        <p:nvSpPr>
          <p:cNvPr id="4" name="页脚占位符 4">
            <a:extLst>
              <a:ext uri="{FF2B5EF4-FFF2-40B4-BE49-F238E27FC236}">
                <a16:creationId xmlns:a16="http://schemas.microsoft.com/office/drawing/2014/main" id="{530D258B-99B8-409E-8944-6E1D79C53472}"/>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B9CF814-9B30-4EB9-BCFD-1E89E11E6802}"/>
              </a:ext>
            </a:extLst>
          </p:cNvPr>
          <p:cNvSpPr>
            <a:spLocks noGrp="1"/>
          </p:cNvSpPr>
          <p:nvPr>
            <p:ph type="sldNum" sz="quarter" idx="12"/>
          </p:nvPr>
        </p:nvSpPr>
        <p:spPr/>
        <p:txBody>
          <a:bodyPr/>
          <a:lstStyle>
            <a:lvl1pPr>
              <a:defRPr/>
            </a:lvl1pPr>
          </a:lstStyle>
          <a:p>
            <a:pPr>
              <a:defRPr/>
            </a:pPr>
            <a:fld id="{C4049994-6590-4D50-A0CF-7F687CC86258}" type="slidenum">
              <a:rPr lang="zh-CN" altLang="en-US"/>
              <a:pPr>
                <a:defRPr/>
              </a:pPr>
              <a:t>‹#›</a:t>
            </a:fld>
            <a:endParaRPr lang="zh-CN" altLang="en-US"/>
          </a:p>
        </p:txBody>
      </p:sp>
    </p:spTree>
    <p:extLst>
      <p:ext uri="{BB962C8B-B14F-4D97-AF65-F5344CB8AC3E}">
        <p14:creationId xmlns:p14="http://schemas.microsoft.com/office/powerpoint/2010/main" val="405612140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F023D6B-7F46-4898-B282-74F1D0B79DC1}"/>
              </a:ext>
            </a:extLst>
          </p:cNvPr>
          <p:cNvSpPr>
            <a:spLocks noGrp="1"/>
          </p:cNvSpPr>
          <p:nvPr>
            <p:ph type="dt" sz="half" idx="10"/>
          </p:nvPr>
        </p:nvSpPr>
        <p:spPr/>
        <p:txBody>
          <a:bodyPr/>
          <a:lstStyle>
            <a:lvl1pPr>
              <a:defRPr/>
            </a:lvl1pPr>
          </a:lstStyle>
          <a:p>
            <a:pPr>
              <a:defRPr/>
            </a:pPr>
            <a:fld id="{AD2B8142-707D-4C39-859B-A8A3450BED28}" type="datetimeFigureOut">
              <a:rPr lang="zh-CN" altLang="en-US"/>
              <a:pPr>
                <a:defRPr/>
              </a:pPr>
              <a:t>2019/1/16</a:t>
            </a:fld>
            <a:endParaRPr lang="zh-CN" altLang="en-US"/>
          </a:p>
        </p:txBody>
      </p:sp>
      <p:sp>
        <p:nvSpPr>
          <p:cNvPr id="3" name="页脚占位符 4">
            <a:extLst>
              <a:ext uri="{FF2B5EF4-FFF2-40B4-BE49-F238E27FC236}">
                <a16:creationId xmlns:a16="http://schemas.microsoft.com/office/drawing/2014/main" id="{9D07A4AD-CDD3-4133-8D59-169DC8E191D9}"/>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1A21E804-B370-41B1-80E1-D1C7127CF590}"/>
              </a:ext>
            </a:extLst>
          </p:cNvPr>
          <p:cNvSpPr>
            <a:spLocks noGrp="1"/>
          </p:cNvSpPr>
          <p:nvPr>
            <p:ph type="sldNum" sz="quarter" idx="12"/>
          </p:nvPr>
        </p:nvSpPr>
        <p:spPr/>
        <p:txBody>
          <a:bodyPr/>
          <a:lstStyle>
            <a:lvl1pPr>
              <a:defRPr/>
            </a:lvl1pPr>
          </a:lstStyle>
          <a:p>
            <a:pPr>
              <a:defRPr/>
            </a:pPr>
            <a:fld id="{2623E537-327E-40A0-8FF7-62A877986F83}" type="slidenum">
              <a:rPr lang="zh-CN" altLang="en-US"/>
              <a:pPr>
                <a:defRPr/>
              </a:pPr>
              <a:t>‹#›</a:t>
            </a:fld>
            <a:endParaRPr lang="zh-CN" altLang="en-US"/>
          </a:p>
        </p:txBody>
      </p:sp>
    </p:spTree>
    <p:extLst>
      <p:ext uri="{BB962C8B-B14F-4D97-AF65-F5344CB8AC3E}">
        <p14:creationId xmlns:p14="http://schemas.microsoft.com/office/powerpoint/2010/main" val="158348085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5083243-33F0-4046-8743-2D8D9278F532}"/>
              </a:ext>
            </a:extLst>
          </p:cNvPr>
          <p:cNvSpPr>
            <a:spLocks noGrp="1"/>
          </p:cNvSpPr>
          <p:nvPr>
            <p:ph type="dt" sz="half" idx="10"/>
          </p:nvPr>
        </p:nvSpPr>
        <p:spPr/>
        <p:txBody>
          <a:bodyPr/>
          <a:lstStyle>
            <a:lvl1pPr>
              <a:defRPr/>
            </a:lvl1pPr>
          </a:lstStyle>
          <a:p>
            <a:pPr>
              <a:defRPr/>
            </a:pPr>
            <a:fld id="{4F0211A6-F863-48FF-8A32-7C496F3C55D8}" type="datetimeFigureOut">
              <a:rPr lang="zh-CN" altLang="en-US"/>
              <a:pPr>
                <a:defRPr/>
              </a:pPr>
              <a:t>2019/1/16</a:t>
            </a:fld>
            <a:endParaRPr lang="zh-CN" altLang="en-US"/>
          </a:p>
        </p:txBody>
      </p:sp>
      <p:sp>
        <p:nvSpPr>
          <p:cNvPr id="6" name="页脚占位符 4">
            <a:extLst>
              <a:ext uri="{FF2B5EF4-FFF2-40B4-BE49-F238E27FC236}">
                <a16:creationId xmlns:a16="http://schemas.microsoft.com/office/drawing/2014/main" id="{9CDD8CAF-1077-4F2B-BE0B-8073839DBB97}"/>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3659853-42FF-4AC0-AAC4-33AC49A47754}"/>
              </a:ext>
            </a:extLst>
          </p:cNvPr>
          <p:cNvSpPr>
            <a:spLocks noGrp="1"/>
          </p:cNvSpPr>
          <p:nvPr>
            <p:ph type="sldNum" sz="quarter" idx="12"/>
          </p:nvPr>
        </p:nvSpPr>
        <p:spPr/>
        <p:txBody>
          <a:bodyPr/>
          <a:lstStyle>
            <a:lvl1pPr>
              <a:defRPr/>
            </a:lvl1pPr>
          </a:lstStyle>
          <a:p>
            <a:pPr>
              <a:defRPr/>
            </a:pPr>
            <a:fld id="{D0AE9046-49A5-4FE8-9432-C331EF389C59}" type="slidenum">
              <a:rPr lang="zh-CN" altLang="en-US"/>
              <a:pPr>
                <a:defRPr/>
              </a:pPr>
              <a:t>‹#›</a:t>
            </a:fld>
            <a:endParaRPr lang="zh-CN" altLang="en-US"/>
          </a:p>
        </p:txBody>
      </p:sp>
    </p:spTree>
    <p:extLst>
      <p:ext uri="{BB962C8B-B14F-4D97-AF65-F5344CB8AC3E}">
        <p14:creationId xmlns:p14="http://schemas.microsoft.com/office/powerpoint/2010/main" val="162686754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9BED1FE-05B7-4624-98BE-B7A62EE43DBC}"/>
              </a:ext>
            </a:extLst>
          </p:cNvPr>
          <p:cNvSpPr>
            <a:spLocks noGrp="1"/>
          </p:cNvSpPr>
          <p:nvPr>
            <p:ph type="dt" sz="half" idx="10"/>
          </p:nvPr>
        </p:nvSpPr>
        <p:spPr/>
        <p:txBody>
          <a:bodyPr/>
          <a:lstStyle>
            <a:lvl1pPr>
              <a:defRPr/>
            </a:lvl1pPr>
          </a:lstStyle>
          <a:p>
            <a:pPr>
              <a:defRPr/>
            </a:pPr>
            <a:fld id="{A27B31EF-FFC2-4252-96C5-696933E7A489}" type="datetimeFigureOut">
              <a:rPr lang="zh-CN" altLang="en-US"/>
              <a:pPr>
                <a:defRPr/>
              </a:pPr>
              <a:t>2019/1/16</a:t>
            </a:fld>
            <a:endParaRPr lang="zh-CN" altLang="en-US"/>
          </a:p>
        </p:txBody>
      </p:sp>
      <p:sp>
        <p:nvSpPr>
          <p:cNvPr id="6" name="页脚占位符 4">
            <a:extLst>
              <a:ext uri="{FF2B5EF4-FFF2-40B4-BE49-F238E27FC236}">
                <a16:creationId xmlns:a16="http://schemas.microsoft.com/office/drawing/2014/main" id="{918D1DFD-AF36-4852-870B-393DC0B1D1B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A51A94-9935-4695-8576-139A397D124F}"/>
              </a:ext>
            </a:extLst>
          </p:cNvPr>
          <p:cNvSpPr>
            <a:spLocks noGrp="1"/>
          </p:cNvSpPr>
          <p:nvPr>
            <p:ph type="sldNum" sz="quarter" idx="12"/>
          </p:nvPr>
        </p:nvSpPr>
        <p:spPr/>
        <p:txBody>
          <a:bodyPr/>
          <a:lstStyle>
            <a:lvl1pPr>
              <a:defRPr/>
            </a:lvl1pPr>
          </a:lstStyle>
          <a:p>
            <a:pPr>
              <a:defRPr/>
            </a:pPr>
            <a:fld id="{43D095E2-45A0-433E-9D02-8E29622FD6FC}" type="slidenum">
              <a:rPr lang="zh-CN" altLang="en-US"/>
              <a:pPr>
                <a:defRPr/>
              </a:pPr>
              <a:t>‹#›</a:t>
            </a:fld>
            <a:endParaRPr lang="zh-CN" altLang="en-US"/>
          </a:p>
        </p:txBody>
      </p:sp>
    </p:spTree>
    <p:extLst>
      <p:ext uri="{BB962C8B-B14F-4D97-AF65-F5344CB8AC3E}">
        <p14:creationId xmlns:p14="http://schemas.microsoft.com/office/powerpoint/2010/main" val="106882996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25FBF5F1-8E05-4F8D-8408-2C102F07C3F5}"/>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B2C7458B-503F-474D-BDBD-9FF88DFFBB4D}"/>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59B559-ECDD-4B00-8278-DDEDF0E36C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6B54AF5C-2E55-4FCF-AE79-8BFBFE74A7B0}" type="datetimeFigureOut">
              <a:rPr lang="zh-CN" altLang="en-US"/>
              <a:pPr>
                <a:defRPr/>
              </a:pPr>
              <a:t>2019/1/16</a:t>
            </a:fld>
            <a:endParaRPr lang="zh-CN" altLang="en-US"/>
          </a:p>
        </p:txBody>
      </p:sp>
      <p:sp>
        <p:nvSpPr>
          <p:cNvPr id="5" name="页脚占位符 4">
            <a:extLst>
              <a:ext uri="{FF2B5EF4-FFF2-40B4-BE49-F238E27FC236}">
                <a16:creationId xmlns:a16="http://schemas.microsoft.com/office/drawing/2014/main" id="{639ECFFC-7A68-493A-AB8C-B8404EBA7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9B7239ED-89C6-4B7F-8402-C13F3CDE1CD6}"/>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1F697DA0-127A-48EA-9A64-9EEC269844C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39033;&#30446;&#35745;&#21010;/PRD2018-G05-&#38656;&#27714;&#39033;&#30446;&#20154;&#21147;&#36164;&#28304;&#31649;&#29702;&#35745;&#21010;.doc"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39033;&#30446;&#35745;&#21010;/PRD2018-G05-&#39033;&#30446;&#25104;&#26412;&#31649;&#29702;&#35745;&#21010;.doc"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39033;&#30446;&#35745;&#21010;/PRD2018-G05-&#39033;&#30446;&#25104;&#26412;&#31649;&#29702;&#35745;&#21010;.doc"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39033;&#30446;&#35745;&#21010;/PRD2018-G05-&#39033;&#30446;&#37197;&#32622;&#31649;&#29702;&#35745;&#21010;.doc"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hyperlink" Target="&#39033;&#30446;&#35745;&#21010;/PRD2018-G05-&#39033;&#30446;&#37197;&#32622;&#31649;&#29702;&#35745;&#21010;.doc"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39033;&#30446;&#35745;&#21010;/PRD2018-G05-&#39033;&#30446;&#37197;&#32622;&#31649;&#29702;&#35745;&#21010;.doc"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39033;&#30446;&#25191;&#34892;/PRD2018-G05-&#24895;&#26223;&#19982;&#33539;&#22260;&#25991;&#26723;.do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39033;&#30446;&#25191;&#34892;/PRD2018-G05-&#24895;&#26223;&#19982;&#33539;&#22260;&#25991;&#26723;.doc"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7.emf"/><Relationship Id="rId7"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hyperlink" Target="&#39033;&#30446;&#25191;&#34892;/PRD2018-G05-&#24895;&#26223;&#19982;&#33539;&#22260;&#25991;&#26723;.doc" TargetMode="External"/><Relationship Id="rId9"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hyperlink" Target="&#39033;&#30446;&#25191;&#34892;/PRD2018-G05-&#24895;&#26223;&#19982;&#33539;&#22260;&#25991;&#26723;.doc"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mailto:yangc@zucc.edu.cn"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mailto:kehf@zucc.edu.cn"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mailto:wumh@zucc.edu.cn"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mailto:31601375@zucc.edu.cn"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_&#28180;&#20855;&#24215;&#26631;&#31614;&#20449;&#24687;"/><Relationship Id="rId3" Type="http://schemas.openxmlformats.org/officeDocument/2006/relationships/hyperlink" Target="#_&#22320;&#22270;&#30028;&#38754;"/><Relationship Id="rId7" Type="http://schemas.openxmlformats.org/officeDocument/2006/relationships/hyperlink" Target="#_&#38035;&#28857;&#26631;&#31614;&#20449;&#24687;"/><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_&#28155;&#21152;&#28180;&#20855;&#24215;&#30028;&#38754;"/><Relationship Id="rId5" Type="http://schemas.openxmlformats.org/officeDocument/2006/relationships/hyperlink" Target="#_&#28155;&#21152;&#38035;&#28857;&#30028;&#38754;"/><Relationship Id="rId4" Type="http://schemas.openxmlformats.org/officeDocument/2006/relationships/hyperlink" Target="#_&#36873;&#39033;&#30028;&#38754;&amp;&#36873;&#39033;&#26694;"/><Relationship Id="rId9" Type="http://schemas.openxmlformats.org/officeDocument/2006/relationships/hyperlink" Target="#_&#65288;&#25104;&#21151;&#12289;&#38169;&#35823;&#65289;&#20449;&#24687;&#25552;&#31034;&#26694;"/></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package" Target="../embeddings/Microsoft_Visio_Drawing.vsdx"/></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package" Target="../embeddings/Microsoft_Visio_Drawing1.vsdx"/></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39033;&#30446;&#25191;&#34892;/PRD2018-G05-&#36719;&#20214;&#38656;&#27714;&#35268;&#26684;&#35828;&#26126;&#20070;.docx"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39033;&#30446;&#21551;&#21160;/PRD2018-G05-&#39033;&#30446;&#31456;&#31243;.doc"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6.jpe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16.jpe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1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39033;&#30446;&#35745;&#21010;/PRD2018-G05-&#38656;&#27714;&#39033;&#30446;&#35745;&#21010;.doc"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baike.baidu.com/item/SPP/5936374" TargetMode="External"/><Relationship Id="rId7" Type="http://schemas.openxmlformats.org/officeDocument/2006/relationships/hyperlink" Target="https://www.microsoftstore.com.cn/office-for-mac/office-home-student-2016-for-mac/p/gza-00618-00000"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hyperlink" Target="https://www.aliyun.com/price/product?spm=5176.8030368.1058477.1.22ea7e0ebYIj8N#/ecs/detail" TargetMode="External"/><Relationship Id="rId5" Type="http://schemas.openxmlformats.org/officeDocument/2006/relationships/hyperlink" Target="https://www.axure.com.cn/buy" TargetMode="External"/><Relationship Id="rId4" Type="http://schemas.openxmlformats.org/officeDocument/2006/relationships/hyperlink" Target="https://products.office.com/zh-cn/project/project-and-portfolio-management-software"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www.microsoftstore.com.cn/software/project-professional-2019/p/h30-05756-00000"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hyperlink" Target="https://www.microsoftstore.com.cn/software/visio-professional-2019/p/d87-07425-00000"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04852EF-4D06-42DE-9466-74E8CA53D148}"/>
              </a:ext>
            </a:extLst>
          </p:cNvPr>
          <p:cNvGrpSpPr>
            <a:grpSpLocks/>
          </p:cNvGrpSpPr>
          <p:nvPr/>
        </p:nvGrpSpPr>
        <p:grpSpPr bwMode="auto">
          <a:xfrm>
            <a:off x="9399588" y="777875"/>
            <a:ext cx="5227637" cy="4826000"/>
            <a:chOff x="9400309" y="778474"/>
            <a:chExt cx="5227156" cy="4825039"/>
          </a:xfrm>
          <a:solidFill>
            <a:srgbClr val="FF0000"/>
          </a:solidFill>
        </p:grpSpPr>
        <p:sp>
          <p:nvSpPr>
            <p:cNvPr id="25" name="任意多边形 24">
              <a:extLst>
                <a:ext uri="{FF2B5EF4-FFF2-40B4-BE49-F238E27FC236}">
                  <a16:creationId xmlns:a16="http://schemas.microsoft.com/office/drawing/2014/main" id="{E44511BE-27D6-4EF5-B689-C79366407C21}"/>
                </a:ext>
              </a:extLst>
            </p:cNvPr>
            <p:cNvSpPr/>
            <p:nvPr/>
          </p:nvSpPr>
          <p:spPr>
            <a:xfrm rot="18865223">
              <a:off x="9601368" y="577415"/>
              <a:ext cx="4825039" cy="522715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6" name="组合 5">
              <a:extLst>
                <a:ext uri="{FF2B5EF4-FFF2-40B4-BE49-F238E27FC236}">
                  <a16:creationId xmlns:a16="http://schemas.microsoft.com/office/drawing/2014/main" id="{63447F52-71BB-4364-BCA9-DD1AB01A6BC0}"/>
                </a:ext>
              </a:extLst>
            </p:cNvPr>
            <p:cNvGrpSpPr/>
            <p:nvPr/>
          </p:nvGrpSpPr>
          <p:grpSpPr>
            <a:xfrm>
              <a:off x="9675929" y="2819252"/>
              <a:ext cx="1904967" cy="794571"/>
              <a:chOff x="750889" y="2580824"/>
              <a:chExt cx="3490912" cy="1456077"/>
            </a:xfrm>
            <a:grpFill/>
          </p:grpSpPr>
          <p:sp>
            <p:nvSpPr>
              <p:cNvPr id="7" name="Freeform 5@|5FFC:0|FBC:0|LFC:16777215|LBC:16777215">
                <a:extLst>
                  <a:ext uri="{FF2B5EF4-FFF2-40B4-BE49-F238E27FC236}">
                    <a16:creationId xmlns:a16="http://schemas.microsoft.com/office/drawing/2014/main" id="{C43B88F9-407C-4379-B07E-FC01CEDBDEBD}"/>
                  </a:ext>
                </a:extLst>
              </p:cNvPr>
              <p:cNvSpPr>
                <a:spLocks/>
              </p:cNvSpPr>
              <p:nvPr/>
            </p:nvSpPr>
            <p:spPr bwMode="auto">
              <a:xfrm>
                <a:off x="3904475" y="3258196"/>
                <a:ext cx="337326" cy="730419"/>
              </a:xfrm>
              <a:custGeom>
                <a:avLst/>
                <a:gdLst>
                  <a:gd name="T0" fmla="*/ 48 w 210"/>
                  <a:gd name="T1" fmla="*/ 208 h 453"/>
                  <a:gd name="T2" fmla="*/ 46 w 210"/>
                  <a:gd name="T3" fmla="*/ 208 h 453"/>
                  <a:gd name="T4" fmla="*/ 46 w 210"/>
                  <a:gd name="T5" fmla="*/ 451 h 453"/>
                  <a:gd name="T6" fmla="*/ 0 w 210"/>
                  <a:gd name="T7" fmla="*/ 453 h 453"/>
                  <a:gd name="T8" fmla="*/ 0 w 210"/>
                  <a:gd name="T9" fmla="*/ 208 h 453"/>
                  <a:gd name="T10" fmla="*/ 0 w 210"/>
                  <a:gd name="T11" fmla="*/ 204 h 453"/>
                  <a:gd name="T12" fmla="*/ 0 w 210"/>
                  <a:gd name="T13" fmla="*/ 164 h 453"/>
                  <a:gd name="T14" fmla="*/ 210 w 210"/>
                  <a:gd name="T15" fmla="*/ 0 h 453"/>
                  <a:gd name="T16" fmla="*/ 210 w 210"/>
                  <a:gd name="T17" fmla="*/ 55 h 453"/>
                  <a:gd name="T18" fmla="*/ 48 w 210"/>
                  <a:gd name="T19" fmla="*/ 2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8@|5FFC:0|FBC:0|LFC:16777215|LBC:16777215">
                <a:extLst>
                  <a:ext uri="{FF2B5EF4-FFF2-40B4-BE49-F238E27FC236}">
                    <a16:creationId xmlns:a16="http://schemas.microsoft.com/office/drawing/2014/main" id="{423AA7AC-DD22-4007-8E3A-54D082060B52}"/>
                  </a:ext>
                </a:extLst>
              </p:cNvPr>
              <p:cNvSpPr>
                <a:spLocks noEditPoints="1"/>
              </p:cNvSpPr>
              <p:nvPr/>
            </p:nvSpPr>
            <p:spPr bwMode="auto">
              <a:xfrm>
                <a:off x="3118969" y="3233712"/>
                <a:ext cx="769184" cy="803189"/>
              </a:xfrm>
              <a:custGeom>
                <a:avLst/>
                <a:gdLst>
                  <a:gd name="T0" fmla="*/ 463 w 478"/>
                  <a:gd name="T1" fmla="*/ 211 h 498"/>
                  <a:gd name="T2" fmla="*/ 409 w 478"/>
                  <a:gd name="T3" fmla="*/ 220 h 498"/>
                  <a:gd name="T4" fmla="*/ 330 w 478"/>
                  <a:gd name="T5" fmla="*/ 391 h 498"/>
                  <a:gd name="T6" fmla="*/ 108 w 478"/>
                  <a:gd name="T7" fmla="*/ 332 h 498"/>
                  <a:gd name="T8" fmla="*/ 417 w 478"/>
                  <a:gd name="T9" fmla="*/ 153 h 498"/>
                  <a:gd name="T10" fmla="*/ 417 w 478"/>
                  <a:gd name="T11" fmla="*/ 153 h 498"/>
                  <a:gd name="T12" fmla="*/ 438 w 478"/>
                  <a:gd name="T13" fmla="*/ 141 h 498"/>
                  <a:gd name="T14" fmla="*/ 437 w 478"/>
                  <a:gd name="T15" fmla="*/ 140 h 498"/>
                  <a:gd name="T16" fmla="*/ 140 w 478"/>
                  <a:gd name="T17" fmla="*/ 60 h 498"/>
                  <a:gd name="T18" fmla="*/ 60 w 478"/>
                  <a:gd name="T19" fmla="*/ 358 h 498"/>
                  <a:gd name="T20" fmla="*/ 357 w 478"/>
                  <a:gd name="T21" fmla="*/ 437 h 498"/>
                  <a:gd name="T22" fmla="*/ 463 w 478"/>
                  <a:gd name="T23" fmla="*/ 211 h 498"/>
                  <a:gd name="T24" fmla="*/ 87 w 478"/>
                  <a:gd name="T25" fmla="*/ 274 h 498"/>
                  <a:gd name="T26" fmla="*/ 167 w 478"/>
                  <a:gd name="T27" fmla="*/ 108 h 498"/>
                  <a:gd name="T28" fmla="*/ 350 w 478"/>
                  <a:gd name="T29" fmla="*/ 122 h 498"/>
                  <a:gd name="T30" fmla="*/ 87 w 478"/>
                  <a:gd name="T31"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4@|5FFC:0|FBC:0|LFC:16777215|LBC:16777215">
                <a:extLst>
                  <a:ext uri="{FF2B5EF4-FFF2-40B4-BE49-F238E27FC236}">
                    <a16:creationId xmlns:a16="http://schemas.microsoft.com/office/drawing/2014/main" id="{C5475353-7FF4-477A-888E-1ED90C6AE3B9}"/>
                  </a:ext>
                </a:extLst>
              </p:cNvPr>
              <p:cNvSpPr>
                <a:spLocks/>
              </p:cNvSpPr>
              <p:nvPr/>
            </p:nvSpPr>
            <p:spPr bwMode="auto">
              <a:xfrm>
                <a:off x="2837410" y="2680797"/>
                <a:ext cx="1377186" cy="463142"/>
              </a:xfrm>
              <a:custGeom>
                <a:avLst/>
                <a:gdLst>
                  <a:gd name="connsiteX0" fmla="*/ 637173 w 1377186"/>
                  <a:gd name="connsiteY0" fmla="*/ 255034 h 463142"/>
                  <a:gd name="connsiteX1" fmla="*/ 672582 w 1377186"/>
                  <a:gd name="connsiteY1" fmla="*/ 255034 h 463142"/>
                  <a:gd name="connsiteX2" fmla="*/ 822262 w 1377186"/>
                  <a:gd name="connsiteY2" fmla="*/ 255034 h 463142"/>
                  <a:gd name="connsiteX3" fmla="*/ 833528 w 1377186"/>
                  <a:gd name="connsiteY3" fmla="*/ 255034 h 463142"/>
                  <a:gd name="connsiteX4" fmla="*/ 857670 w 1377186"/>
                  <a:gd name="connsiteY4" fmla="*/ 255034 h 463142"/>
                  <a:gd name="connsiteX5" fmla="*/ 857670 w 1377186"/>
                  <a:gd name="connsiteY5" fmla="*/ 345189 h 463142"/>
                  <a:gd name="connsiteX6" fmla="*/ 949409 w 1377186"/>
                  <a:gd name="connsiteY6" fmla="*/ 432124 h 463142"/>
                  <a:gd name="connsiteX7" fmla="*/ 949409 w 1377186"/>
                  <a:gd name="connsiteY7" fmla="*/ 461102 h 463142"/>
                  <a:gd name="connsiteX8" fmla="*/ 944581 w 1377186"/>
                  <a:gd name="connsiteY8" fmla="*/ 461102 h 463142"/>
                  <a:gd name="connsiteX9" fmla="*/ 822262 w 1377186"/>
                  <a:gd name="connsiteY9" fmla="*/ 348409 h 463142"/>
                  <a:gd name="connsiteX10" fmla="*/ 822262 w 1377186"/>
                  <a:gd name="connsiteY10" fmla="*/ 345189 h 463142"/>
                  <a:gd name="connsiteX11" fmla="*/ 822262 w 1377186"/>
                  <a:gd name="connsiteY11" fmla="*/ 343579 h 463142"/>
                  <a:gd name="connsiteX12" fmla="*/ 822262 w 1377186"/>
                  <a:gd name="connsiteY12" fmla="*/ 290452 h 463142"/>
                  <a:gd name="connsiteX13" fmla="*/ 672582 w 1377186"/>
                  <a:gd name="connsiteY13" fmla="*/ 290452 h 463142"/>
                  <a:gd name="connsiteX14" fmla="*/ 672582 w 1377186"/>
                  <a:gd name="connsiteY14" fmla="*/ 343579 h 463142"/>
                  <a:gd name="connsiteX15" fmla="*/ 672582 w 1377186"/>
                  <a:gd name="connsiteY15" fmla="*/ 345189 h 463142"/>
                  <a:gd name="connsiteX16" fmla="*/ 672582 w 1377186"/>
                  <a:gd name="connsiteY16" fmla="*/ 348409 h 463142"/>
                  <a:gd name="connsiteX17" fmla="*/ 550263 w 1377186"/>
                  <a:gd name="connsiteY17" fmla="*/ 461102 h 463142"/>
                  <a:gd name="connsiteX18" fmla="*/ 545434 w 1377186"/>
                  <a:gd name="connsiteY18" fmla="*/ 461102 h 463142"/>
                  <a:gd name="connsiteX19" fmla="*/ 545434 w 1377186"/>
                  <a:gd name="connsiteY19" fmla="*/ 432124 h 463142"/>
                  <a:gd name="connsiteX20" fmla="*/ 637173 w 1377186"/>
                  <a:gd name="connsiteY20" fmla="*/ 345189 h 463142"/>
                  <a:gd name="connsiteX21" fmla="*/ 637173 w 1377186"/>
                  <a:gd name="connsiteY21" fmla="*/ 290452 h 463142"/>
                  <a:gd name="connsiteX22" fmla="*/ 637173 w 1377186"/>
                  <a:gd name="connsiteY22" fmla="*/ 255034 h 463142"/>
                  <a:gd name="connsiteX23" fmla="*/ 291080 w 1377186"/>
                  <a:gd name="connsiteY23" fmla="*/ 196546 h 463142"/>
                  <a:gd name="connsiteX24" fmla="*/ 308762 w 1377186"/>
                  <a:gd name="connsiteY24" fmla="*/ 227830 h 463142"/>
                  <a:gd name="connsiteX25" fmla="*/ 255715 w 1377186"/>
                  <a:gd name="connsiteY25" fmla="*/ 258434 h 463142"/>
                  <a:gd name="connsiteX26" fmla="*/ 255715 w 1377186"/>
                  <a:gd name="connsiteY26" fmla="*/ 324403 h 463142"/>
                  <a:gd name="connsiteX27" fmla="*/ 325084 w 1377186"/>
                  <a:gd name="connsiteY27" fmla="*/ 324403 h 463142"/>
                  <a:gd name="connsiteX28" fmla="*/ 325084 w 1377186"/>
                  <a:gd name="connsiteY28" fmla="*/ 359768 h 463142"/>
                  <a:gd name="connsiteX29" fmla="*/ 255715 w 1377186"/>
                  <a:gd name="connsiteY29" fmla="*/ 359768 h 463142"/>
                  <a:gd name="connsiteX30" fmla="*/ 255715 w 1377186"/>
                  <a:gd name="connsiteY30" fmla="*/ 429138 h 463142"/>
                  <a:gd name="connsiteX31" fmla="*/ 440700 w 1377186"/>
                  <a:gd name="connsiteY31" fmla="*/ 429138 h 463142"/>
                  <a:gd name="connsiteX32" fmla="*/ 440700 w 1377186"/>
                  <a:gd name="connsiteY32" fmla="*/ 359768 h 463142"/>
                  <a:gd name="connsiteX33" fmla="*/ 372011 w 1377186"/>
                  <a:gd name="connsiteY33" fmla="*/ 359768 h 463142"/>
                  <a:gd name="connsiteX34" fmla="*/ 372011 w 1377186"/>
                  <a:gd name="connsiteY34" fmla="*/ 324403 h 463142"/>
                  <a:gd name="connsiteX35" fmla="*/ 440700 w 1377186"/>
                  <a:gd name="connsiteY35" fmla="*/ 324403 h 463142"/>
                  <a:gd name="connsiteX36" fmla="*/ 440700 w 1377186"/>
                  <a:gd name="connsiteY36" fmla="*/ 255034 h 463142"/>
                  <a:gd name="connsiteX37" fmla="*/ 372011 w 1377186"/>
                  <a:gd name="connsiteY37" fmla="*/ 255034 h 463142"/>
                  <a:gd name="connsiteX38" fmla="*/ 372011 w 1377186"/>
                  <a:gd name="connsiteY38" fmla="*/ 219669 h 463142"/>
                  <a:gd name="connsiteX39" fmla="*/ 440700 w 1377186"/>
                  <a:gd name="connsiteY39" fmla="*/ 219669 h 463142"/>
                  <a:gd name="connsiteX40" fmla="*/ 476065 w 1377186"/>
                  <a:gd name="connsiteY40" fmla="*/ 219669 h 463142"/>
                  <a:gd name="connsiteX41" fmla="*/ 476065 w 1377186"/>
                  <a:gd name="connsiteY41" fmla="*/ 463142 h 463142"/>
                  <a:gd name="connsiteX42" fmla="*/ 440700 w 1377186"/>
                  <a:gd name="connsiteY42" fmla="*/ 463142 h 463142"/>
                  <a:gd name="connsiteX43" fmla="*/ 255715 w 1377186"/>
                  <a:gd name="connsiteY43" fmla="*/ 463142 h 463142"/>
                  <a:gd name="connsiteX44" fmla="*/ 220350 w 1377186"/>
                  <a:gd name="connsiteY44" fmla="*/ 463142 h 463142"/>
                  <a:gd name="connsiteX45" fmla="*/ 220350 w 1377186"/>
                  <a:gd name="connsiteY45" fmla="*/ 429138 h 463142"/>
                  <a:gd name="connsiteX46" fmla="*/ 220350 w 1377186"/>
                  <a:gd name="connsiteY46" fmla="*/ 219669 h 463142"/>
                  <a:gd name="connsiteX47" fmla="*/ 250954 w 1377186"/>
                  <a:gd name="connsiteY47" fmla="*/ 219669 h 463142"/>
                  <a:gd name="connsiteX48" fmla="*/ 556995 w 1377186"/>
                  <a:gd name="connsiteY48" fmla="*/ 185665 h 463142"/>
                  <a:gd name="connsiteX49" fmla="*/ 590320 w 1377186"/>
                  <a:gd name="connsiteY49" fmla="*/ 185665 h 463142"/>
                  <a:gd name="connsiteX50" fmla="*/ 902482 w 1377186"/>
                  <a:gd name="connsiteY50" fmla="*/ 185665 h 463142"/>
                  <a:gd name="connsiteX51" fmla="*/ 937847 w 1377186"/>
                  <a:gd name="connsiteY51" fmla="*/ 185665 h 463142"/>
                  <a:gd name="connsiteX52" fmla="*/ 937847 w 1377186"/>
                  <a:gd name="connsiteY52" fmla="*/ 219670 h 463142"/>
                  <a:gd name="connsiteX53" fmla="*/ 937847 w 1377186"/>
                  <a:gd name="connsiteY53" fmla="*/ 243473 h 463142"/>
                  <a:gd name="connsiteX54" fmla="*/ 902482 w 1377186"/>
                  <a:gd name="connsiteY54" fmla="*/ 243473 h 463142"/>
                  <a:gd name="connsiteX55" fmla="*/ 902482 w 1377186"/>
                  <a:gd name="connsiteY55" fmla="*/ 219670 h 463142"/>
                  <a:gd name="connsiteX56" fmla="*/ 590320 w 1377186"/>
                  <a:gd name="connsiteY56" fmla="*/ 219670 h 463142"/>
                  <a:gd name="connsiteX57" fmla="*/ 590320 w 1377186"/>
                  <a:gd name="connsiteY57" fmla="*/ 243473 h 463142"/>
                  <a:gd name="connsiteX58" fmla="*/ 556995 w 1377186"/>
                  <a:gd name="connsiteY58" fmla="*/ 243473 h 463142"/>
                  <a:gd name="connsiteX59" fmla="*/ 556995 w 1377186"/>
                  <a:gd name="connsiteY59" fmla="*/ 219670 h 463142"/>
                  <a:gd name="connsiteX60" fmla="*/ 445461 w 1377186"/>
                  <a:gd name="connsiteY60" fmla="*/ 99973 h 463142"/>
                  <a:gd name="connsiteX61" fmla="*/ 476065 w 1377186"/>
                  <a:gd name="connsiteY61" fmla="*/ 117655 h 463142"/>
                  <a:gd name="connsiteX62" fmla="*/ 434579 w 1377186"/>
                  <a:gd name="connsiteY62" fmla="*/ 184304 h 463142"/>
                  <a:gd name="connsiteX63" fmla="*/ 405335 w 1377186"/>
                  <a:gd name="connsiteY63" fmla="*/ 165942 h 463142"/>
                  <a:gd name="connsiteX64" fmla="*/ 262516 w 1377186"/>
                  <a:gd name="connsiteY64" fmla="*/ 99973 h 463142"/>
                  <a:gd name="connsiteX65" fmla="*/ 302641 w 1377186"/>
                  <a:gd name="connsiteY65" fmla="*/ 165942 h 463142"/>
                  <a:gd name="connsiteX66" fmla="*/ 273397 w 1377186"/>
                  <a:gd name="connsiteY66" fmla="*/ 184304 h 463142"/>
                  <a:gd name="connsiteX67" fmla="*/ 233272 w 1377186"/>
                  <a:gd name="connsiteY67" fmla="*/ 117655 h 463142"/>
                  <a:gd name="connsiteX68" fmla="*/ 93173 w 1377186"/>
                  <a:gd name="connsiteY68" fmla="*/ 91812 h 463142"/>
                  <a:gd name="connsiteX69" fmla="*/ 128537 w 1377186"/>
                  <a:gd name="connsiteY69" fmla="*/ 91812 h 463142"/>
                  <a:gd name="connsiteX70" fmla="*/ 128537 w 1377186"/>
                  <a:gd name="connsiteY70" fmla="*/ 127857 h 463142"/>
                  <a:gd name="connsiteX71" fmla="*/ 209468 w 1377186"/>
                  <a:gd name="connsiteY71" fmla="*/ 127857 h 463142"/>
                  <a:gd name="connsiteX72" fmla="*/ 209468 w 1377186"/>
                  <a:gd name="connsiteY72" fmla="*/ 161181 h 463142"/>
                  <a:gd name="connsiteX73" fmla="*/ 128537 w 1377186"/>
                  <a:gd name="connsiteY73" fmla="*/ 161181 h 463142"/>
                  <a:gd name="connsiteX74" fmla="*/ 128537 w 1377186"/>
                  <a:gd name="connsiteY74" fmla="*/ 232591 h 463142"/>
                  <a:gd name="connsiteX75" fmla="*/ 135338 w 1377186"/>
                  <a:gd name="connsiteY75" fmla="*/ 227830 h 463142"/>
                  <a:gd name="connsiteX76" fmla="*/ 199947 w 1377186"/>
                  <a:gd name="connsiteY76" fmla="*/ 340046 h 463142"/>
                  <a:gd name="connsiteX77" fmla="*/ 169343 w 1377186"/>
                  <a:gd name="connsiteY77" fmla="*/ 358408 h 463142"/>
                  <a:gd name="connsiteX78" fmla="*/ 128537 w 1377186"/>
                  <a:gd name="connsiteY78" fmla="*/ 285638 h 463142"/>
                  <a:gd name="connsiteX79" fmla="*/ 128537 w 1377186"/>
                  <a:gd name="connsiteY79" fmla="*/ 463142 h 463142"/>
                  <a:gd name="connsiteX80" fmla="*/ 93173 w 1377186"/>
                  <a:gd name="connsiteY80" fmla="*/ 463142 h 463142"/>
                  <a:gd name="connsiteX81" fmla="*/ 93173 w 1377186"/>
                  <a:gd name="connsiteY81" fmla="*/ 258435 h 463142"/>
                  <a:gd name="connsiteX82" fmla="*/ 30604 w 1377186"/>
                  <a:gd name="connsiteY82" fmla="*/ 369290 h 463142"/>
                  <a:gd name="connsiteX83" fmla="*/ 0 w 1377186"/>
                  <a:gd name="connsiteY83" fmla="*/ 351607 h 463142"/>
                  <a:gd name="connsiteX84" fmla="*/ 93173 w 1377186"/>
                  <a:gd name="connsiteY84" fmla="*/ 189065 h 463142"/>
                  <a:gd name="connsiteX85" fmla="*/ 93173 w 1377186"/>
                  <a:gd name="connsiteY85" fmla="*/ 161181 h 463142"/>
                  <a:gd name="connsiteX86" fmla="*/ 12922 w 1377186"/>
                  <a:gd name="connsiteY86" fmla="*/ 161181 h 463142"/>
                  <a:gd name="connsiteX87" fmla="*/ 12922 w 1377186"/>
                  <a:gd name="connsiteY87" fmla="*/ 127857 h 463142"/>
                  <a:gd name="connsiteX88" fmla="*/ 93173 w 1377186"/>
                  <a:gd name="connsiteY88" fmla="*/ 127857 h 463142"/>
                  <a:gd name="connsiteX89" fmla="*/ 331205 w 1377186"/>
                  <a:gd name="connsiteY89" fmla="*/ 89092 h 463142"/>
                  <a:gd name="connsiteX90" fmla="*/ 373371 w 1377186"/>
                  <a:gd name="connsiteY90" fmla="*/ 155062 h 463142"/>
                  <a:gd name="connsiteX91" fmla="*/ 342767 w 1377186"/>
                  <a:gd name="connsiteY91" fmla="*/ 172744 h 463142"/>
                  <a:gd name="connsiteX92" fmla="*/ 302641 w 1377186"/>
                  <a:gd name="connsiteY92" fmla="*/ 104734 h 463142"/>
                  <a:gd name="connsiteX93" fmla="*/ 1250009 w 1377186"/>
                  <a:gd name="connsiteY93" fmla="*/ 45566 h 463142"/>
                  <a:gd name="connsiteX94" fmla="*/ 1283816 w 1377186"/>
                  <a:gd name="connsiteY94" fmla="*/ 45566 h 463142"/>
                  <a:gd name="connsiteX95" fmla="*/ 1283816 w 1377186"/>
                  <a:gd name="connsiteY95" fmla="*/ 345139 h 463142"/>
                  <a:gd name="connsiteX96" fmla="*/ 1377186 w 1377186"/>
                  <a:gd name="connsiteY96" fmla="*/ 432111 h 463142"/>
                  <a:gd name="connsiteX97" fmla="*/ 1377186 w 1377186"/>
                  <a:gd name="connsiteY97" fmla="*/ 461102 h 463142"/>
                  <a:gd name="connsiteX98" fmla="*/ 1372357 w 1377186"/>
                  <a:gd name="connsiteY98" fmla="*/ 461102 h 463142"/>
                  <a:gd name="connsiteX99" fmla="*/ 1250009 w 1377186"/>
                  <a:gd name="connsiteY99" fmla="*/ 343528 h 463142"/>
                  <a:gd name="connsiteX100" fmla="*/ 1250009 w 1377186"/>
                  <a:gd name="connsiteY100" fmla="*/ 45566 h 463142"/>
                  <a:gd name="connsiteX101" fmla="*/ 1098977 w 1377186"/>
                  <a:gd name="connsiteY101" fmla="*/ 45566 h 463142"/>
                  <a:gd name="connsiteX102" fmla="*/ 1134393 w 1377186"/>
                  <a:gd name="connsiteY102" fmla="*/ 45566 h 463142"/>
                  <a:gd name="connsiteX103" fmla="*/ 1134393 w 1377186"/>
                  <a:gd name="connsiteY103" fmla="*/ 343528 h 463142"/>
                  <a:gd name="connsiteX104" fmla="*/ 1134393 w 1377186"/>
                  <a:gd name="connsiteY104" fmla="*/ 345139 h 463142"/>
                  <a:gd name="connsiteX105" fmla="*/ 1134393 w 1377186"/>
                  <a:gd name="connsiteY105" fmla="*/ 348360 h 463142"/>
                  <a:gd name="connsiteX106" fmla="*/ 1012046 w 1377186"/>
                  <a:gd name="connsiteY106" fmla="*/ 461102 h 463142"/>
                  <a:gd name="connsiteX107" fmla="*/ 1007216 w 1377186"/>
                  <a:gd name="connsiteY107" fmla="*/ 461102 h 463142"/>
                  <a:gd name="connsiteX108" fmla="*/ 1007216 w 1377186"/>
                  <a:gd name="connsiteY108" fmla="*/ 432111 h 463142"/>
                  <a:gd name="connsiteX109" fmla="*/ 1098977 w 1377186"/>
                  <a:gd name="connsiteY109" fmla="*/ 345139 h 463142"/>
                  <a:gd name="connsiteX110" fmla="*/ 1098977 w 1377186"/>
                  <a:gd name="connsiteY110" fmla="*/ 45566 h 463142"/>
                  <a:gd name="connsiteX111" fmla="*/ 187026 w 1377186"/>
                  <a:gd name="connsiteY111" fmla="*/ 3400 h 463142"/>
                  <a:gd name="connsiteX112" fmla="*/ 196547 w 1377186"/>
                  <a:gd name="connsiteY112" fmla="*/ 35365 h 463142"/>
                  <a:gd name="connsiteX113" fmla="*/ 21083 w 1377186"/>
                  <a:gd name="connsiteY113" fmla="*/ 82291 h 463142"/>
                  <a:gd name="connsiteX114" fmla="*/ 11562 w 1377186"/>
                  <a:gd name="connsiteY114" fmla="*/ 48286 h 463142"/>
                  <a:gd name="connsiteX115" fmla="*/ 730419 w 1377186"/>
                  <a:gd name="connsiteY115" fmla="*/ 0 h 463142"/>
                  <a:gd name="connsiteX116" fmla="*/ 764424 w 1377186"/>
                  <a:gd name="connsiteY116" fmla="*/ 0 h 463142"/>
                  <a:gd name="connsiteX117" fmla="*/ 764424 w 1377186"/>
                  <a:gd name="connsiteY117" fmla="*/ 58488 h 463142"/>
                  <a:gd name="connsiteX118" fmla="*/ 926966 w 1377186"/>
                  <a:gd name="connsiteY118" fmla="*/ 58488 h 463142"/>
                  <a:gd name="connsiteX119" fmla="*/ 926966 w 1377186"/>
                  <a:gd name="connsiteY119" fmla="*/ 91813 h 463142"/>
                  <a:gd name="connsiteX120" fmla="*/ 764424 w 1377186"/>
                  <a:gd name="connsiteY120" fmla="*/ 91813 h 463142"/>
                  <a:gd name="connsiteX121" fmla="*/ 764424 w 1377186"/>
                  <a:gd name="connsiteY121" fmla="*/ 127858 h 463142"/>
                  <a:gd name="connsiteX122" fmla="*/ 869158 w 1377186"/>
                  <a:gd name="connsiteY122" fmla="*/ 127858 h 463142"/>
                  <a:gd name="connsiteX123" fmla="*/ 869158 w 1377186"/>
                  <a:gd name="connsiteY123" fmla="*/ 161182 h 463142"/>
                  <a:gd name="connsiteX124" fmla="*/ 625685 w 1377186"/>
                  <a:gd name="connsiteY124" fmla="*/ 161182 h 463142"/>
                  <a:gd name="connsiteX125" fmla="*/ 625685 w 1377186"/>
                  <a:gd name="connsiteY125" fmla="*/ 127858 h 463142"/>
                  <a:gd name="connsiteX126" fmla="*/ 730419 w 1377186"/>
                  <a:gd name="connsiteY126" fmla="*/ 127858 h 463142"/>
                  <a:gd name="connsiteX127" fmla="*/ 730419 w 1377186"/>
                  <a:gd name="connsiteY127" fmla="*/ 91813 h 463142"/>
                  <a:gd name="connsiteX128" fmla="*/ 567877 w 1377186"/>
                  <a:gd name="connsiteY128" fmla="*/ 91813 h 463142"/>
                  <a:gd name="connsiteX129" fmla="*/ 567877 w 1377186"/>
                  <a:gd name="connsiteY129" fmla="*/ 58488 h 463142"/>
                  <a:gd name="connsiteX130" fmla="*/ 730419 w 1377186"/>
                  <a:gd name="connsiteY130" fmla="*/ 58488 h 463142"/>
                  <a:gd name="connsiteX131" fmla="*/ 453622 w 1377186"/>
                  <a:gd name="connsiteY131" fmla="*/ 0 h 463142"/>
                  <a:gd name="connsiteX132" fmla="*/ 463143 w 1377186"/>
                  <a:gd name="connsiteY132" fmla="*/ 32644 h 463142"/>
                  <a:gd name="connsiteX133" fmla="*/ 228511 w 1377186"/>
                  <a:gd name="connsiteY133" fmla="*/ 82291 h 463142"/>
                  <a:gd name="connsiteX134" fmla="*/ 220350 w 1377186"/>
                  <a:gd name="connsiteY134" fmla="*/ 48287 h 4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77186" h="463142">
                    <a:moveTo>
                      <a:pt x="637173" y="255034"/>
                    </a:moveTo>
                    <a:cubicBezTo>
                      <a:pt x="672582" y="255034"/>
                      <a:pt x="672582" y="255034"/>
                      <a:pt x="672582" y="255034"/>
                    </a:cubicBezTo>
                    <a:cubicBezTo>
                      <a:pt x="822262" y="255034"/>
                      <a:pt x="822262" y="255034"/>
                      <a:pt x="822262" y="255034"/>
                    </a:cubicBezTo>
                    <a:cubicBezTo>
                      <a:pt x="833528" y="255034"/>
                      <a:pt x="833528" y="255034"/>
                      <a:pt x="833528" y="255034"/>
                    </a:cubicBezTo>
                    <a:cubicBezTo>
                      <a:pt x="857670" y="255034"/>
                      <a:pt x="857670" y="255034"/>
                      <a:pt x="857670" y="255034"/>
                    </a:cubicBezTo>
                    <a:cubicBezTo>
                      <a:pt x="857670" y="345189"/>
                      <a:pt x="857670" y="345189"/>
                      <a:pt x="857670" y="345189"/>
                    </a:cubicBezTo>
                    <a:cubicBezTo>
                      <a:pt x="860889" y="393486"/>
                      <a:pt x="901125" y="432124"/>
                      <a:pt x="949409" y="432124"/>
                    </a:cubicBezTo>
                    <a:cubicBezTo>
                      <a:pt x="949409" y="461102"/>
                      <a:pt x="949409" y="461102"/>
                      <a:pt x="949409" y="461102"/>
                    </a:cubicBezTo>
                    <a:cubicBezTo>
                      <a:pt x="947800" y="461102"/>
                      <a:pt x="946190" y="461102"/>
                      <a:pt x="944581" y="461102"/>
                    </a:cubicBezTo>
                    <a:cubicBezTo>
                      <a:pt x="880202" y="461102"/>
                      <a:pt x="827090" y="411195"/>
                      <a:pt x="822262" y="348409"/>
                    </a:cubicBezTo>
                    <a:cubicBezTo>
                      <a:pt x="822262" y="345189"/>
                      <a:pt x="822262" y="345189"/>
                      <a:pt x="822262" y="345189"/>
                    </a:cubicBezTo>
                    <a:cubicBezTo>
                      <a:pt x="822262" y="345189"/>
                      <a:pt x="822262" y="345189"/>
                      <a:pt x="822262" y="343579"/>
                    </a:cubicBezTo>
                    <a:cubicBezTo>
                      <a:pt x="822262" y="290452"/>
                      <a:pt x="822262" y="290452"/>
                      <a:pt x="822262" y="290452"/>
                    </a:cubicBezTo>
                    <a:cubicBezTo>
                      <a:pt x="672582" y="290452"/>
                      <a:pt x="672582" y="290452"/>
                      <a:pt x="672582" y="290452"/>
                    </a:cubicBezTo>
                    <a:cubicBezTo>
                      <a:pt x="672582" y="343579"/>
                      <a:pt x="672582" y="343579"/>
                      <a:pt x="672582" y="343579"/>
                    </a:cubicBezTo>
                    <a:cubicBezTo>
                      <a:pt x="672582" y="345189"/>
                      <a:pt x="672582" y="345189"/>
                      <a:pt x="672582" y="345189"/>
                    </a:cubicBezTo>
                    <a:cubicBezTo>
                      <a:pt x="672582" y="348409"/>
                      <a:pt x="672582" y="348409"/>
                      <a:pt x="672582" y="348409"/>
                    </a:cubicBezTo>
                    <a:cubicBezTo>
                      <a:pt x="667753" y="411195"/>
                      <a:pt x="614641" y="461102"/>
                      <a:pt x="550263" y="461102"/>
                    </a:cubicBezTo>
                    <a:cubicBezTo>
                      <a:pt x="548653" y="461102"/>
                      <a:pt x="547044" y="461102"/>
                      <a:pt x="545434" y="461102"/>
                    </a:cubicBezTo>
                    <a:cubicBezTo>
                      <a:pt x="545434" y="432124"/>
                      <a:pt x="545434" y="432124"/>
                      <a:pt x="545434" y="432124"/>
                    </a:cubicBezTo>
                    <a:cubicBezTo>
                      <a:pt x="593718" y="432124"/>
                      <a:pt x="633955" y="393486"/>
                      <a:pt x="637173" y="345189"/>
                    </a:cubicBezTo>
                    <a:cubicBezTo>
                      <a:pt x="637173" y="290452"/>
                      <a:pt x="637173" y="290452"/>
                      <a:pt x="637173" y="290452"/>
                    </a:cubicBezTo>
                    <a:cubicBezTo>
                      <a:pt x="637173" y="255034"/>
                      <a:pt x="637173" y="255034"/>
                      <a:pt x="637173" y="255034"/>
                    </a:cubicBezTo>
                    <a:close/>
                    <a:moveTo>
                      <a:pt x="291080" y="196546"/>
                    </a:moveTo>
                    <a:lnTo>
                      <a:pt x="308762" y="227830"/>
                    </a:lnTo>
                    <a:lnTo>
                      <a:pt x="255715" y="258434"/>
                    </a:lnTo>
                    <a:lnTo>
                      <a:pt x="255715" y="324403"/>
                    </a:lnTo>
                    <a:lnTo>
                      <a:pt x="325084" y="324403"/>
                    </a:lnTo>
                    <a:lnTo>
                      <a:pt x="325084" y="359768"/>
                    </a:lnTo>
                    <a:lnTo>
                      <a:pt x="255715" y="359768"/>
                    </a:lnTo>
                    <a:lnTo>
                      <a:pt x="255715" y="429138"/>
                    </a:lnTo>
                    <a:lnTo>
                      <a:pt x="440700" y="429138"/>
                    </a:lnTo>
                    <a:lnTo>
                      <a:pt x="440700" y="359768"/>
                    </a:lnTo>
                    <a:lnTo>
                      <a:pt x="372011" y="359768"/>
                    </a:lnTo>
                    <a:lnTo>
                      <a:pt x="372011" y="324403"/>
                    </a:lnTo>
                    <a:lnTo>
                      <a:pt x="440700" y="324403"/>
                    </a:lnTo>
                    <a:lnTo>
                      <a:pt x="440700" y="255034"/>
                    </a:lnTo>
                    <a:lnTo>
                      <a:pt x="372011" y="255034"/>
                    </a:lnTo>
                    <a:lnTo>
                      <a:pt x="372011" y="219669"/>
                    </a:lnTo>
                    <a:lnTo>
                      <a:pt x="440700" y="219669"/>
                    </a:lnTo>
                    <a:lnTo>
                      <a:pt x="476065" y="219669"/>
                    </a:lnTo>
                    <a:lnTo>
                      <a:pt x="476065" y="463142"/>
                    </a:lnTo>
                    <a:lnTo>
                      <a:pt x="440700" y="463142"/>
                    </a:lnTo>
                    <a:lnTo>
                      <a:pt x="255715" y="463142"/>
                    </a:lnTo>
                    <a:lnTo>
                      <a:pt x="220350" y="463142"/>
                    </a:lnTo>
                    <a:lnTo>
                      <a:pt x="220350" y="429138"/>
                    </a:lnTo>
                    <a:lnTo>
                      <a:pt x="220350" y="219669"/>
                    </a:lnTo>
                    <a:lnTo>
                      <a:pt x="250954" y="219669"/>
                    </a:lnTo>
                    <a:close/>
                    <a:moveTo>
                      <a:pt x="556995" y="185665"/>
                    </a:moveTo>
                    <a:lnTo>
                      <a:pt x="590320" y="185665"/>
                    </a:lnTo>
                    <a:lnTo>
                      <a:pt x="902482" y="185665"/>
                    </a:lnTo>
                    <a:lnTo>
                      <a:pt x="937847" y="185665"/>
                    </a:lnTo>
                    <a:lnTo>
                      <a:pt x="937847" y="219670"/>
                    </a:lnTo>
                    <a:lnTo>
                      <a:pt x="937847" y="243473"/>
                    </a:lnTo>
                    <a:lnTo>
                      <a:pt x="902482" y="243473"/>
                    </a:lnTo>
                    <a:lnTo>
                      <a:pt x="902482" y="219670"/>
                    </a:lnTo>
                    <a:lnTo>
                      <a:pt x="590320" y="219670"/>
                    </a:lnTo>
                    <a:lnTo>
                      <a:pt x="590320" y="243473"/>
                    </a:lnTo>
                    <a:lnTo>
                      <a:pt x="556995" y="243473"/>
                    </a:lnTo>
                    <a:lnTo>
                      <a:pt x="556995" y="219670"/>
                    </a:lnTo>
                    <a:close/>
                    <a:moveTo>
                      <a:pt x="445461" y="99973"/>
                    </a:moveTo>
                    <a:lnTo>
                      <a:pt x="476065" y="117655"/>
                    </a:lnTo>
                    <a:lnTo>
                      <a:pt x="434579" y="184304"/>
                    </a:lnTo>
                    <a:lnTo>
                      <a:pt x="405335" y="165942"/>
                    </a:lnTo>
                    <a:close/>
                    <a:moveTo>
                      <a:pt x="262516" y="99973"/>
                    </a:moveTo>
                    <a:lnTo>
                      <a:pt x="302641" y="165942"/>
                    </a:lnTo>
                    <a:lnTo>
                      <a:pt x="273397" y="184304"/>
                    </a:lnTo>
                    <a:lnTo>
                      <a:pt x="233272" y="117655"/>
                    </a:lnTo>
                    <a:close/>
                    <a:moveTo>
                      <a:pt x="93173" y="91812"/>
                    </a:moveTo>
                    <a:lnTo>
                      <a:pt x="128537" y="91812"/>
                    </a:lnTo>
                    <a:lnTo>
                      <a:pt x="128537" y="127857"/>
                    </a:lnTo>
                    <a:lnTo>
                      <a:pt x="209468" y="127857"/>
                    </a:lnTo>
                    <a:lnTo>
                      <a:pt x="209468" y="161181"/>
                    </a:lnTo>
                    <a:lnTo>
                      <a:pt x="128537" y="161181"/>
                    </a:lnTo>
                    <a:lnTo>
                      <a:pt x="128537" y="232591"/>
                    </a:lnTo>
                    <a:lnTo>
                      <a:pt x="135338" y="227830"/>
                    </a:lnTo>
                    <a:lnTo>
                      <a:pt x="199947" y="340046"/>
                    </a:lnTo>
                    <a:lnTo>
                      <a:pt x="169343" y="358408"/>
                    </a:lnTo>
                    <a:lnTo>
                      <a:pt x="128537" y="285638"/>
                    </a:lnTo>
                    <a:lnTo>
                      <a:pt x="128537" y="463142"/>
                    </a:lnTo>
                    <a:lnTo>
                      <a:pt x="93173" y="463142"/>
                    </a:lnTo>
                    <a:lnTo>
                      <a:pt x="93173" y="258435"/>
                    </a:lnTo>
                    <a:lnTo>
                      <a:pt x="30604" y="369290"/>
                    </a:lnTo>
                    <a:lnTo>
                      <a:pt x="0" y="351607"/>
                    </a:lnTo>
                    <a:lnTo>
                      <a:pt x="93173" y="189065"/>
                    </a:lnTo>
                    <a:lnTo>
                      <a:pt x="93173" y="161181"/>
                    </a:lnTo>
                    <a:lnTo>
                      <a:pt x="12922" y="161181"/>
                    </a:lnTo>
                    <a:lnTo>
                      <a:pt x="12922" y="127857"/>
                    </a:lnTo>
                    <a:lnTo>
                      <a:pt x="93173" y="127857"/>
                    </a:lnTo>
                    <a:close/>
                    <a:moveTo>
                      <a:pt x="331205" y="89092"/>
                    </a:moveTo>
                    <a:lnTo>
                      <a:pt x="373371" y="155062"/>
                    </a:lnTo>
                    <a:lnTo>
                      <a:pt x="342767" y="172744"/>
                    </a:lnTo>
                    <a:lnTo>
                      <a:pt x="302641" y="104734"/>
                    </a:lnTo>
                    <a:close/>
                    <a:moveTo>
                      <a:pt x="1250009" y="45566"/>
                    </a:moveTo>
                    <a:cubicBezTo>
                      <a:pt x="1283816" y="45566"/>
                      <a:pt x="1283816" y="45566"/>
                      <a:pt x="1283816" y="45566"/>
                    </a:cubicBezTo>
                    <a:cubicBezTo>
                      <a:pt x="1283816" y="345139"/>
                      <a:pt x="1283816" y="345139"/>
                      <a:pt x="1283816" y="345139"/>
                    </a:cubicBezTo>
                    <a:cubicBezTo>
                      <a:pt x="1288645" y="393457"/>
                      <a:pt x="1327281" y="432111"/>
                      <a:pt x="1377186" y="432111"/>
                    </a:cubicBezTo>
                    <a:cubicBezTo>
                      <a:pt x="1377186" y="461102"/>
                      <a:pt x="1377186" y="461102"/>
                      <a:pt x="1377186" y="461102"/>
                    </a:cubicBezTo>
                    <a:cubicBezTo>
                      <a:pt x="1375576" y="461102"/>
                      <a:pt x="1373967" y="461102"/>
                      <a:pt x="1372357" y="461102"/>
                    </a:cubicBezTo>
                    <a:cubicBezTo>
                      <a:pt x="1306353" y="461102"/>
                      <a:pt x="1251619" y="409563"/>
                      <a:pt x="1250009" y="343528"/>
                    </a:cubicBezTo>
                    <a:cubicBezTo>
                      <a:pt x="1250009" y="45566"/>
                      <a:pt x="1250009" y="45566"/>
                      <a:pt x="1250009" y="45566"/>
                    </a:cubicBezTo>
                    <a:close/>
                    <a:moveTo>
                      <a:pt x="1098977" y="45566"/>
                    </a:moveTo>
                    <a:cubicBezTo>
                      <a:pt x="1134393" y="45566"/>
                      <a:pt x="1134393" y="45566"/>
                      <a:pt x="1134393" y="45566"/>
                    </a:cubicBezTo>
                    <a:cubicBezTo>
                      <a:pt x="1134393" y="343528"/>
                      <a:pt x="1134393" y="343528"/>
                      <a:pt x="1134393" y="343528"/>
                    </a:cubicBezTo>
                    <a:cubicBezTo>
                      <a:pt x="1134393" y="345139"/>
                      <a:pt x="1134393" y="345139"/>
                      <a:pt x="1134393" y="345139"/>
                    </a:cubicBezTo>
                    <a:lnTo>
                      <a:pt x="1134393" y="348360"/>
                    </a:lnTo>
                    <a:cubicBezTo>
                      <a:pt x="1129564" y="411173"/>
                      <a:pt x="1078049" y="461102"/>
                      <a:pt x="1012046" y="461102"/>
                    </a:cubicBezTo>
                    <a:cubicBezTo>
                      <a:pt x="1010436" y="461102"/>
                      <a:pt x="1008826" y="461102"/>
                      <a:pt x="1007216" y="461102"/>
                    </a:cubicBezTo>
                    <a:cubicBezTo>
                      <a:pt x="1007216" y="432111"/>
                      <a:pt x="1007216" y="432111"/>
                      <a:pt x="1007216" y="432111"/>
                    </a:cubicBezTo>
                    <a:cubicBezTo>
                      <a:pt x="1055511" y="432111"/>
                      <a:pt x="1095757" y="393457"/>
                      <a:pt x="1098977" y="345139"/>
                    </a:cubicBezTo>
                    <a:cubicBezTo>
                      <a:pt x="1098977" y="45566"/>
                      <a:pt x="1098977" y="45566"/>
                      <a:pt x="1098977" y="45566"/>
                    </a:cubicBezTo>
                    <a:close/>
                    <a:moveTo>
                      <a:pt x="187026" y="3400"/>
                    </a:moveTo>
                    <a:lnTo>
                      <a:pt x="196547" y="35365"/>
                    </a:lnTo>
                    <a:lnTo>
                      <a:pt x="21083" y="82291"/>
                    </a:lnTo>
                    <a:lnTo>
                      <a:pt x="11562" y="48286"/>
                    </a:lnTo>
                    <a:close/>
                    <a:moveTo>
                      <a:pt x="730419" y="0"/>
                    </a:moveTo>
                    <a:lnTo>
                      <a:pt x="764424" y="0"/>
                    </a:lnTo>
                    <a:lnTo>
                      <a:pt x="764424" y="58488"/>
                    </a:lnTo>
                    <a:lnTo>
                      <a:pt x="926966" y="58488"/>
                    </a:lnTo>
                    <a:lnTo>
                      <a:pt x="926966" y="91813"/>
                    </a:lnTo>
                    <a:lnTo>
                      <a:pt x="764424" y="91813"/>
                    </a:lnTo>
                    <a:lnTo>
                      <a:pt x="764424" y="127858"/>
                    </a:lnTo>
                    <a:lnTo>
                      <a:pt x="869158" y="127858"/>
                    </a:lnTo>
                    <a:lnTo>
                      <a:pt x="869158" y="161182"/>
                    </a:lnTo>
                    <a:lnTo>
                      <a:pt x="625685" y="161182"/>
                    </a:lnTo>
                    <a:lnTo>
                      <a:pt x="625685" y="127858"/>
                    </a:lnTo>
                    <a:lnTo>
                      <a:pt x="730419" y="127858"/>
                    </a:lnTo>
                    <a:lnTo>
                      <a:pt x="730419" y="91813"/>
                    </a:lnTo>
                    <a:lnTo>
                      <a:pt x="567877" y="91813"/>
                    </a:lnTo>
                    <a:lnTo>
                      <a:pt x="567877" y="58488"/>
                    </a:lnTo>
                    <a:lnTo>
                      <a:pt x="730419" y="58488"/>
                    </a:lnTo>
                    <a:close/>
                    <a:moveTo>
                      <a:pt x="453622" y="0"/>
                    </a:moveTo>
                    <a:lnTo>
                      <a:pt x="463143" y="32644"/>
                    </a:lnTo>
                    <a:lnTo>
                      <a:pt x="228511" y="82291"/>
                    </a:lnTo>
                    <a:lnTo>
                      <a:pt x="220350" y="48287"/>
                    </a:ln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5FFC:0|FBC:0|LFC:16777215|LBC:16777215">
                <a:extLst>
                  <a:ext uri="{FF2B5EF4-FFF2-40B4-BE49-F238E27FC236}">
                    <a16:creationId xmlns:a16="http://schemas.microsoft.com/office/drawing/2014/main" id="{2C195ED6-7296-463E-8582-CF4398341092}"/>
                  </a:ext>
                </a:extLst>
              </p:cNvPr>
              <p:cNvSpPr>
                <a:spLocks noEditPoints="1"/>
              </p:cNvSpPr>
              <p:nvPr/>
            </p:nvSpPr>
            <p:spPr bwMode="auto">
              <a:xfrm>
                <a:off x="1965533" y="3284039"/>
                <a:ext cx="1248649" cy="702535"/>
              </a:xfrm>
              <a:custGeom>
                <a:avLst/>
                <a:gdLst>
                  <a:gd name="T0" fmla="*/ 740 w 776"/>
                  <a:gd name="T1" fmla="*/ 336 h 436"/>
                  <a:gd name="T2" fmla="*/ 626 w 776"/>
                  <a:gd name="T3" fmla="*/ 383 h 436"/>
                  <a:gd name="T4" fmla="*/ 462 w 776"/>
                  <a:gd name="T5" fmla="*/ 218 h 436"/>
                  <a:gd name="T6" fmla="*/ 626 w 776"/>
                  <a:gd name="T7" fmla="*/ 54 h 436"/>
                  <a:gd name="T8" fmla="*/ 738 w 776"/>
                  <a:gd name="T9" fmla="*/ 99 h 436"/>
                  <a:gd name="T10" fmla="*/ 774 w 776"/>
                  <a:gd name="T11" fmla="*/ 58 h 436"/>
                  <a:gd name="T12" fmla="*/ 626 w 776"/>
                  <a:gd name="T13" fmla="*/ 0 h 436"/>
                  <a:gd name="T14" fmla="*/ 422 w 776"/>
                  <a:gd name="T15" fmla="*/ 141 h 436"/>
                  <a:gd name="T16" fmla="*/ 218 w 776"/>
                  <a:gd name="T17" fmla="*/ 0 h 436"/>
                  <a:gd name="T18" fmla="*/ 0 w 776"/>
                  <a:gd name="T19" fmla="*/ 218 h 436"/>
                  <a:gd name="T20" fmla="*/ 218 w 776"/>
                  <a:gd name="T21" fmla="*/ 436 h 436"/>
                  <a:gd name="T22" fmla="*/ 422 w 776"/>
                  <a:gd name="T23" fmla="*/ 294 h 436"/>
                  <a:gd name="T24" fmla="*/ 626 w 776"/>
                  <a:gd name="T25" fmla="*/ 436 h 436"/>
                  <a:gd name="T26" fmla="*/ 776 w 776"/>
                  <a:gd name="T27" fmla="*/ 375 h 436"/>
                  <a:gd name="T28" fmla="*/ 740 w 776"/>
                  <a:gd name="T29" fmla="*/ 336 h 436"/>
                  <a:gd name="T30" fmla="*/ 218 w 776"/>
                  <a:gd name="T31" fmla="*/ 382 h 436"/>
                  <a:gd name="T32" fmla="*/ 55 w 776"/>
                  <a:gd name="T33" fmla="*/ 219 h 436"/>
                  <a:gd name="T34" fmla="*/ 218 w 776"/>
                  <a:gd name="T35" fmla="*/ 55 h 436"/>
                  <a:gd name="T36" fmla="*/ 381 w 776"/>
                  <a:gd name="T37" fmla="*/ 219 h 436"/>
                  <a:gd name="T38" fmla="*/ 218 w 776"/>
                  <a:gd name="T39" fmla="*/ 38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0@|5FFC:0|FBC:0|LFC:16777215|LBC:16777215">
                <a:extLst>
                  <a:ext uri="{FF2B5EF4-FFF2-40B4-BE49-F238E27FC236}">
                    <a16:creationId xmlns:a16="http://schemas.microsoft.com/office/drawing/2014/main" id="{670899E7-0419-445A-A20E-7B09B7827589}"/>
                  </a:ext>
                </a:extLst>
              </p:cNvPr>
              <p:cNvSpPr>
                <a:spLocks noEditPoints="1"/>
              </p:cNvSpPr>
              <p:nvPr/>
            </p:nvSpPr>
            <p:spPr bwMode="auto">
              <a:xfrm>
                <a:off x="750889" y="2580824"/>
                <a:ext cx="1216004" cy="1431594"/>
              </a:xfrm>
              <a:custGeom>
                <a:avLst/>
                <a:gdLst>
                  <a:gd name="T0" fmla="*/ 313 w 756"/>
                  <a:gd name="T1" fmla="*/ 0 h 888"/>
                  <a:gd name="T2" fmla="*/ 296 w 756"/>
                  <a:gd name="T3" fmla="*/ 1 h 888"/>
                  <a:gd name="T4" fmla="*/ 296 w 756"/>
                  <a:gd name="T5" fmla="*/ 0 h 888"/>
                  <a:gd name="T6" fmla="*/ 0 w 756"/>
                  <a:gd name="T7" fmla="*/ 0 h 888"/>
                  <a:gd name="T8" fmla="*/ 0 w 756"/>
                  <a:gd name="T9" fmla="*/ 888 h 888"/>
                  <a:gd name="T10" fmla="*/ 296 w 756"/>
                  <a:gd name="T11" fmla="*/ 888 h 888"/>
                  <a:gd name="T12" fmla="*/ 296 w 756"/>
                  <a:gd name="T13" fmla="*/ 888 h 888"/>
                  <a:gd name="T14" fmla="*/ 311 w 756"/>
                  <a:gd name="T15" fmla="*/ 888 h 888"/>
                  <a:gd name="T16" fmla="*/ 756 w 756"/>
                  <a:gd name="T17" fmla="*/ 442 h 888"/>
                  <a:gd name="T18" fmla="*/ 313 w 756"/>
                  <a:gd name="T19" fmla="*/ 0 h 888"/>
                  <a:gd name="T20" fmla="*/ 257 w 756"/>
                  <a:gd name="T21" fmla="*/ 326 h 888"/>
                  <a:gd name="T22" fmla="*/ 349 w 756"/>
                  <a:gd name="T23" fmla="*/ 92 h 888"/>
                  <a:gd name="T24" fmla="*/ 411 w 756"/>
                  <a:gd name="T25" fmla="*/ 341 h 888"/>
                  <a:gd name="T26" fmla="*/ 317 w 756"/>
                  <a:gd name="T27" fmla="*/ 578 h 888"/>
                  <a:gd name="T28" fmla="*/ 257 w 756"/>
                  <a:gd name="T29" fmla="*/ 326 h 888"/>
                  <a:gd name="T30" fmla="*/ 234 w 756"/>
                  <a:gd name="T31" fmla="*/ 790 h 888"/>
                  <a:gd name="T32" fmla="*/ 118 w 756"/>
                  <a:gd name="T33" fmla="*/ 558 h 888"/>
                  <a:gd name="T34" fmla="*/ 212 w 756"/>
                  <a:gd name="T35" fmla="*/ 279 h 888"/>
                  <a:gd name="T36" fmla="*/ 273 w 756"/>
                  <a:gd name="T37" fmla="*/ 573 h 888"/>
                  <a:gd name="T38" fmla="*/ 278 w 756"/>
                  <a:gd name="T39" fmla="*/ 667 h 888"/>
                  <a:gd name="T40" fmla="*/ 234 w 756"/>
                  <a:gd name="T41" fmla="*/ 790 h 888"/>
                  <a:gd name="T42" fmla="*/ 505 w 756"/>
                  <a:gd name="T43" fmla="*/ 664 h 888"/>
                  <a:gd name="T44" fmla="*/ 278 w 756"/>
                  <a:gd name="T45" fmla="*/ 789 h 888"/>
                  <a:gd name="T46" fmla="*/ 395 w 756"/>
                  <a:gd name="T47" fmla="*/ 559 h 888"/>
                  <a:gd name="T48" fmla="*/ 616 w 756"/>
                  <a:gd name="T49" fmla="*/ 426 h 888"/>
                  <a:gd name="T50" fmla="*/ 505 w 756"/>
                  <a:gd name="T51" fmla="*/ 6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8" name="任意多边形 17">
            <a:extLst>
              <a:ext uri="{FF2B5EF4-FFF2-40B4-BE49-F238E27FC236}">
                <a16:creationId xmlns:a16="http://schemas.microsoft.com/office/drawing/2014/main" id="{A9BEFAB0-9DB8-4D29-9642-92C087DB7B37}"/>
              </a:ext>
            </a:extLst>
          </p:cNvPr>
          <p:cNvSpPr/>
          <p:nvPr/>
        </p:nvSpPr>
        <p:spPr>
          <a:xfrm>
            <a:off x="0" y="6640513"/>
            <a:ext cx="5681663" cy="217487"/>
          </a:xfrm>
          <a:custGeom>
            <a:avLst/>
            <a:gdLst>
              <a:gd name="connsiteX0" fmla="*/ 0 w 5682343"/>
              <a:gd name="connsiteY0" fmla="*/ 0 h 217714"/>
              <a:gd name="connsiteX1" fmla="*/ 5540792 w 5682343"/>
              <a:gd name="connsiteY1" fmla="*/ 0 h 217714"/>
              <a:gd name="connsiteX2" fmla="*/ 5682343 w 5682343"/>
              <a:gd name="connsiteY2" fmla="*/ 205338 h 217714"/>
              <a:gd name="connsiteX3" fmla="*/ 5682343 w 5682343"/>
              <a:gd name="connsiteY3" fmla="*/ 217714 h 217714"/>
              <a:gd name="connsiteX4" fmla="*/ 0 w 5682343"/>
              <a:gd name="connsiteY4" fmla="*/ 217714 h 21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2343" h="217714">
                <a:moveTo>
                  <a:pt x="0" y="0"/>
                </a:moveTo>
                <a:lnTo>
                  <a:pt x="5540792" y="0"/>
                </a:lnTo>
                <a:lnTo>
                  <a:pt x="5682343" y="205338"/>
                </a:lnTo>
                <a:lnTo>
                  <a:pt x="5682343" y="217714"/>
                </a:lnTo>
                <a:lnTo>
                  <a:pt x="0" y="217714"/>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任意多边形 15">
            <a:extLst>
              <a:ext uri="{FF2B5EF4-FFF2-40B4-BE49-F238E27FC236}">
                <a16:creationId xmlns:a16="http://schemas.microsoft.com/office/drawing/2014/main" id="{7D7515C2-0D1D-4455-95D2-CB3556024197}"/>
              </a:ext>
            </a:extLst>
          </p:cNvPr>
          <p:cNvSpPr/>
          <p:nvPr/>
        </p:nvSpPr>
        <p:spPr>
          <a:xfrm>
            <a:off x="0" y="6553200"/>
            <a:ext cx="3216275" cy="101600"/>
          </a:xfrm>
          <a:custGeom>
            <a:avLst/>
            <a:gdLst>
              <a:gd name="connsiteX0" fmla="*/ 0 w 3216615"/>
              <a:gd name="connsiteY0" fmla="*/ 0 h 101323"/>
              <a:gd name="connsiteX1" fmla="*/ 3134902 w 3216615"/>
              <a:gd name="connsiteY1" fmla="*/ 0 h 101323"/>
              <a:gd name="connsiteX2" fmla="*/ 3216615 w 3216615"/>
              <a:gd name="connsiteY2" fmla="*/ 101323 h 101323"/>
              <a:gd name="connsiteX3" fmla="*/ 0 w 3216615"/>
              <a:gd name="connsiteY3" fmla="*/ 101323 h 101323"/>
            </a:gdLst>
            <a:ahLst/>
            <a:cxnLst>
              <a:cxn ang="0">
                <a:pos x="connsiteX0" y="connsiteY0"/>
              </a:cxn>
              <a:cxn ang="0">
                <a:pos x="connsiteX1" y="connsiteY1"/>
              </a:cxn>
              <a:cxn ang="0">
                <a:pos x="connsiteX2" y="connsiteY2"/>
              </a:cxn>
              <a:cxn ang="0">
                <a:pos x="connsiteX3" y="connsiteY3"/>
              </a:cxn>
            </a:cxnLst>
            <a:rect l="l" t="t" r="r" b="b"/>
            <a:pathLst>
              <a:path w="3216615" h="101323">
                <a:moveTo>
                  <a:pt x="0" y="0"/>
                </a:moveTo>
                <a:lnTo>
                  <a:pt x="3134902" y="0"/>
                </a:lnTo>
                <a:lnTo>
                  <a:pt x="3216615" y="101323"/>
                </a:lnTo>
                <a:lnTo>
                  <a:pt x="0" y="1013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a:extLst>
              <a:ext uri="{FF2B5EF4-FFF2-40B4-BE49-F238E27FC236}">
                <a16:creationId xmlns:a16="http://schemas.microsoft.com/office/drawing/2014/main" id="{A0C8E48B-7A46-4005-A199-380EFCE33D5C}"/>
              </a:ext>
            </a:extLst>
          </p:cNvPr>
          <p:cNvGrpSpPr>
            <a:grpSpLocks/>
          </p:cNvGrpSpPr>
          <p:nvPr/>
        </p:nvGrpSpPr>
        <p:grpSpPr bwMode="auto">
          <a:xfrm>
            <a:off x="793995" y="2360603"/>
            <a:ext cx="10577476" cy="3094825"/>
            <a:chOff x="550783" y="2511969"/>
            <a:chExt cx="9654328" cy="3096291"/>
          </a:xfrm>
        </p:grpSpPr>
        <p:sp>
          <p:nvSpPr>
            <p:cNvPr id="3079" name="文本框 12">
              <a:extLst>
                <a:ext uri="{FF2B5EF4-FFF2-40B4-BE49-F238E27FC236}">
                  <a16:creationId xmlns:a16="http://schemas.microsoft.com/office/drawing/2014/main" id="{937BB2D4-3708-47B0-BFFE-F03F06A4A9C4}"/>
                </a:ext>
              </a:extLst>
            </p:cNvPr>
            <p:cNvSpPr txBox="1">
              <a:spLocks noChangeArrowheads="1"/>
            </p:cNvSpPr>
            <p:nvPr/>
          </p:nvSpPr>
          <p:spPr bwMode="auto">
            <a:xfrm>
              <a:off x="550783" y="2511969"/>
              <a:ext cx="9654328" cy="144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8800" dirty="0">
                  <a:solidFill>
                    <a:srgbClr val="FF0000"/>
                  </a:solidFill>
                  <a:latin typeface="微软雅黑" panose="020B0503020204020204" pitchFamily="34" charset="-122"/>
                  <a:ea typeface="微软雅黑" panose="020B0503020204020204" pitchFamily="34" charset="-122"/>
                </a:rPr>
                <a:t>需求工程</a:t>
              </a:r>
              <a:r>
                <a:rPr lang="zh-CN" altLang="en-US" sz="8800" dirty="0">
                  <a:latin typeface="微软雅黑" panose="020B0503020204020204" pitchFamily="34" charset="-122"/>
                  <a:ea typeface="微软雅黑" panose="020B0503020204020204" pitchFamily="34" charset="-122"/>
                </a:rPr>
                <a:t>项目收尾</a:t>
              </a:r>
            </a:p>
          </p:txBody>
        </p:sp>
        <p:sp>
          <p:nvSpPr>
            <p:cNvPr id="19" name="矩形 33">
              <a:extLst>
                <a:ext uri="{FF2B5EF4-FFF2-40B4-BE49-F238E27FC236}">
                  <a16:creationId xmlns:a16="http://schemas.microsoft.com/office/drawing/2014/main" id="{C6E9F395-54AA-475A-8A10-CC3BAEC9204B}"/>
                </a:ext>
              </a:extLst>
            </p:cNvPr>
            <p:cNvSpPr>
              <a:spLocks noChangeArrowheads="1"/>
            </p:cNvSpPr>
            <p:nvPr/>
          </p:nvSpPr>
          <p:spPr bwMode="auto">
            <a:xfrm>
              <a:off x="3272274" y="4660073"/>
              <a:ext cx="5617583" cy="9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ct val="20000"/>
                </a:spcBef>
                <a:spcAft>
                  <a:spcPts val="0"/>
                </a:spcAft>
                <a:defRPr/>
              </a:pP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------PRD2018-G05</a:t>
              </a:r>
            </a:p>
            <a:p>
              <a:pPr algn="r" eaLnBrk="1" fontAlgn="auto" hangingPunct="1">
                <a:spcBef>
                  <a:spcPct val="20000"/>
                </a:spcBef>
                <a:spcAft>
                  <a:spcPts val="0"/>
                </a:spcAft>
                <a:defRPr/>
              </a:pP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250" fill="hold"/>
                                        <p:tgtEl>
                                          <p:spTgt spid="16"/>
                                        </p:tgtEl>
                                        <p:attrNameLst>
                                          <p:attrName>ppt_x</p:attrName>
                                        </p:attrNameLst>
                                      </p:cBhvr>
                                      <p:tavLst>
                                        <p:tav tm="0">
                                          <p:val>
                                            <p:strVal val="0-#ppt_w/2"/>
                                          </p:val>
                                        </p:tav>
                                        <p:tav tm="100000">
                                          <p:val>
                                            <p:strVal val="#ppt_x"/>
                                          </p:val>
                                        </p:tav>
                                      </p:tavLst>
                                    </p:anim>
                                    <p:anim calcmode="lin" valueType="num">
                                      <p:cBhvr additive="base">
                                        <p:cTn id="17" dur="250" fill="hold"/>
                                        <p:tgtEl>
                                          <p:spTgt spid="16"/>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750"/>
                            </p:stCondLst>
                            <p:childTnLst>
                              <p:par>
                                <p:cTn id="19" presetID="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250" fill="hold"/>
                                        <p:tgtEl>
                                          <p:spTgt spid="18"/>
                                        </p:tgtEl>
                                        <p:attrNameLst>
                                          <p:attrName>ppt_x</p:attrName>
                                        </p:attrNameLst>
                                      </p:cBhvr>
                                      <p:tavLst>
                                        <p:tav tm="0">
                                          <p:val>
                                            <p:strVal val="0-#ppt_w/2"/>
                                          </p:val>
                                        </p:tav>
                                        <p:tav tm="100000">
                                          <p:val>
                                            <p:strVal val="#ppt_x"/>
                                          </p:val>
                                        </p:tav>
                                      </p:tavLst>
                                    </p:anim>
                                    <p:anim calcmode="lin" valueType="num">
                                      <p:cBhvr additive="base">
                                        <p:cTn id="22"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8435" name="文本框 2">
            <a:extLst>
              <a:ext uri="{FF2B5EF4-FFF2-40B4-BE49-F238E27FC236}">
                <a16:creationId xmlns:a16="http://schemas.microsoft.com/office/drawing/2014/main" id="{D1C2439A-4D75-469A-82FC-2D05C9E630E4}"/>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时间管理计划</a:t>
            </a:r>
          </a:p>
        </p:txBody>
      </p:sp>
      <p:sp>
        <p:nvSpPr>
          <p:cNvPr id="12" name="文本框 11">
            <a:extLst>
              <a:ext uri="{FF2B5EF4-FFF2-40B4-BE49-F238E27FC236}">
                <a16:creationId xmlns:a16="http://schemas.microsoft.com/office/drawing/2014/main" id="{D84C9EA6-8CC5-4247-B6BA-A14B886E121B}"/>
              </a:ext>
            </a:extLst>
          </p:cNvPr>
          <p:cNvSpPr txBox="1"/>
          <p:nvPr/>
        </p:nvSpPr>
        <p:spPr>
          <a:xfrm>
            <a:off x="5089305" y="726635"/>
            <a:ext cx="2838894" cy="584775"/>
          </a:xfrm>
          <a:prstGeom prst="rect">
            <a:avLst/>
          </a:prstGeom>
          <a:noFill/>
        </p:spPr>
        <p:txBody>
          <a:bodyPr wrap="square" rtlCol="0">
            <a:spAutoFit/>
          </a:bodyPr>
          <a:lstStyle/>
          <a:p>
            <a:r>
              <a:rPr lang="zh-CN" altLang="en-US" sz="4800" b="1" baseline="30000" dirty="0"/>
              <a:t>项目里程碑</a:t>
            </a:r>
          </a:p>
        </p:txBody>
      </p:sp>
      <p:graphicFrame>
        <p:nvGraphicFramePr>
          <p:cNvPr id="5" name="表格 4">
            <a:extLst>
              <a:ext uri="{FF2B5EF4-FFF2-40B4-BE49-F238E27FC236}">
                <a16:creationId xmlns:a16="http://schemas.microsoft.com/office/drawing/2014/main" id="{96FFB0B3-5D76-429C-9B7C-E92ECC0815C8}"/>
              </a:ext>
            </a:extLst>
          </p:cNvPr>
          <p:cNvGraphicFramePr>
            <a:graphicFrameLocks noGrp="1"/>
          </p:cNvGraphicFramePr>
          <p:nvPr>
            <p:extLst>
              <p:ext uri="{D42A27DB-BD31-4B8C-83A1-F6EECF244321}">
                <p14:modId xmlns:p14="http://schemas.microsoft.com/office/powerpoint/2010/main" val="4091257260"/>
              </p:ext>
            </p:extLst>
          </p:nvPr>
        </p:nvGraphicFramePr>
        <p:xfrm>
          <a:off x="2000103" y="1153807"/>
          <a:ext cx="8728149" cy="5486400"/>
        </p:xfrm>
        <a:graphic>
          <a:graphicData uri="http://schemas.openxmlformats.org/drawingml/2006/table">
            <a:tbl>
              <a:tblPr firstRow="1" bandRow="1">
                <a:tableStyleId>{5C22544A-7EE6-4342-B048-85BDC9FD1C3A}</a:tableStyleId>
              </a:tblPr>
              <a:tblGrid>
                <a:gridCol w="2179500">
                  <a:extLst>
                    <a:ext uri="{9D8B030D-6E8A-4147-A177-3AD203B41FA5}">
                      <a16:colId xmlns:a16="http://schemas.microsoft.com/office/drawing/2014/main" val="1738125922"/>
                    </a:ext>
                  </a:extLst>
                </a:gridCol>
                <a:gridCol w="3639266">
                  <a:extLst>
                    <a:ext uri="{9D8B030D-6E8A-4147-A177-3AD203B41FA5}">
                      <a16:colId xmlns:a16="http://schemas.microsoft.com/office/drawing/2014/main" val="573977963"/>
                    </a:ext>
                  </a:extLst>
                </a:gridCol>
                <a:gridCol w="2909383">
                  <a:extLst>
                    <a:ext uri="{9D8B030D-6E8A-4147-A177-3AD203B41FA5}">
                      <a16:colId xmlns:a16="http://schemas.microsoft.com/office/drawing/2014/main" val="983305777"/>
                    </a:ext>
                  </a:extLst>
                </a:gridCol>
              </a:tblGrid>
              <a:tr h="421640">
                <a:tc>
                  <a:txBody>
                    <a:bodyPr/>
                    <a:lstStyle/>
                    <a:p>
                      <a:pPr algn="ctr"/>
                      <a:r>
                        <a:rPr lang="zh-CN" altLang="en-US" sz="2400" dirty="0"/>
                        <a:t>编号</a:t>
                      </a:r>
                    </a:p>
                  </a:txBody>
                  <a:tcPr/>
                </a:tc>
                <a:tc>
                  <a:txBody>
                    <a:bodyPr/>
                    <a:lstStyle/>
                    <a:p>
                      <a:pPr algn="ctr"/>
                      <a:r>
                        <a:rPr lang="zh-CN" altLang="en-US" sz="2400" dirty="0"/>
                        <a:t>里程碑</a:t>
                      </a:r>
                    </a:p>
                  </a:txBody>
                  <a:tcPr/>
                </a:tc>
                <a:tc>
                  <a:txBody>
                    <a:bodyPr/>
                    <a:lstStyle/>
                    <a:p>
                      <a:pPr algn="ctr"/>
                      <a:r>
                        <a:rPr lang="zh-CN" altLang="en-US" sz="2400" dirty="0"/>
                        <a:t>负责人</a:t>
                      </a:r>
                    </a:p>
                  </a:txBody>
                  <a:tcPr/>
                </a:tc>
                <a:extLst>
                  <a:ext uri="{0D108BD9-81ED-4DB2-BD59-A6C34878D82A}">
                    <a16:rowId xmlns:a16="http://schemas.microsoft.com/office/drawing/2014/main" val="2745571710"/>
                  </a:ext>
                </a:extLst>
              </a:tr>
              <a:tr h="421640">
                <a:tc>
                  <a:txBody>
                    <a:bodyPr/>
                    <a:lstStyle/>
                    <a:p>
                      <a:pPr algn="ctr"/>
                      <a:r>
                        <a:rPr lang="en-US" altLang="zh-CN" sz="2400" dirty="0"/>
                        <a:t>1</a:t>
                      </a:r>
                      <a:endParaRPr lang="zh-CN" altLang="en-US" sz="2400" dirty="0"/>
                    </a:p>
                  </a:txBody>
                  <a:tcPr/>
                </a:tc>
                <a:tc>
                  <a:txBody>
                    <a:bodyPr/>
                    <a:lstStyle/>
                    <a:p>
                      <a:pPr algn="ctr"/>
                      <a:r>
                        <a:rPr lang="zh-CN" altLang="en-US" sz="2400" dirty="0"/>
                        <a:t>小组分组信息</a:t>
                      </a:r>
                    </a:p>
                  </a:txBody>
                  <a:tcPr/>
                </a:tc>
                <a:tc>
                  <a:txBody>
                    <a:bodyPr/>
                    <a:lstStyle/>
                    <a:p>
                      <a:pPr algn="ctr"/>
                      <a:r>
                        <a:rPr lang="zh-CN" altLang="en-US" sz="2400" dirty="0"/>
                        <a:t>郑友璐</a:t>
                      </a:r>
                    </a:p>
                  </a:txBody>
                  <a:tcPr/>
                </a:tc>
                <a:extLst>
                  <a:ext uri="{0D108BD9-81ED-4DB2-BD59-A6C34878D82A}">
                    <a16:rowId xmlns:a16="http://schemas.microsoft.com/office/drawing/2014/main" val="1128376496"/>
                  </a:ext>
                </a:extLst>
              </a:tr>
              <a:tr h="421640">
                <a:tc>
                  <a:txBody>
                    <a:bodyPr/>
                    <a:lstStyle/>
                    <a:p>
                      <a:pPr algn="ctr"/>
                      <a:r>
                        <a:rPr lang="en-US" altLang="zh-CN" sz="2400" dirty="0"/>
                        <a:t>2</a:t>
                      </a:r>
                      <a:endParaRPr lang="zh-CN" altLang="en-US" sz="2400" dirty="0"/>
                    </a:p>
                  </a:txBody>
                  <a:tcPr/>
                </a:tc>
                <a:tc>
                  <a:txBody>
                    <a:bodyPr/>
                    <a:lstStyle/>
                    <a:p>
                      <a:pPr algn="ctr"/>
                      <a:r>
                        <a:rPr lang="zh-CN" altLang="en-US" sz="2400" dirty="0"/>
                        <a:t>软件需求工程项目计划</a:t>
                      </a:r>
                    </a:p>
                  </a:txBody>
                  <a:tcPr/>
                </a:tc>
                <a:tc>
                  <a:txBody>
                    <a:bodyPr/>
                    <a:lstStyle/>
                    <a:p>
                      <a:pPr algn="ctr"/>
                      <a:r>
                        <a:rPr lang="zh-CN" altLang="en-US" sz="2400" dirty="0"/>
                        <a:t>吴浩伟</a:t>
                      </a:r>
                    </a:p>
                  </a:txBody>
                  <a:tcPr/>
                </a:tc>
                <a:extLst>
                  <a:ext uri="{0D108BD9-81ED-4DB2-BD59-A6C34878D82A}">
                    <a16:rowId xmlns:a16="http://schemas.microsoft.com/office/drawing/2014/main" val="2120706410"/>
                  </a:ext>
                </a:extLst>
              </a:tr>
              <a:tr h="421640">
                <a:tc>
                  <a:txBody>
                    <a:bodyPr/>
                    <a:lstStyle/>
                    <a:p>
                      <a:pPr algn="ctr"/>
                      <a:r>
                        <a:rPr lang="en-US" altLang="zh-CN" sz="2400" dirty="0"/>
                        <a:t>3</a:t>
                      </a:r>
                      <a:endParaRPr lang="zh-CN" altLang="en-US" sz="2400" dirty="0"/>
                    </a:p>
                  </a:txBody>
                  <a:tcPr/>
                </a:tc>
                <a:tc>
                  <a:txBody>
                    <a:bodyPr/>
                    <a:lstStyle/>
                    <a:p>
                      <a:pPr algn="ctr"/>
                      <a:r>
                        <a:rPr lang="en-US" altLang="zh-CN" sz="2400" dirty="0"/>
                        <a:t>UML</a:t>
                      </a:r>
                      <a:r>
                        <a:rPr lang="zh-CN" altLang="en-US" sz="2400" dirty="0"/>
                        <a:t>概述</a:t>
                      </a:r>
                    </a:p>
                  </a:txBody>
                  <a:tcPr/>
                </a:tc>
                <a:tc>
                  <a:txBody>
                    <a:bodyPr/>
                    <a:lstStyle/>
                    <a:p>
                      <a:pPr algn="ctr"/>
                      <a:r>
                        <a:rPr lang="zh-CN" altLang="en-US" sz="2400" dirty="0"/>
                        <a:t>吴子乔</a:t>
                      </a:r>
                    </a:p>
                  </a:txBody>
                  <a:tcPr/>
                </a:tc>
                <a:extLst>
                  <a:ext uri="{0D108BD9-81ED-4DB2-BD59-A6C34878D82A}">
                    <a16:rowId xmlns:a16="http://schemas.microsoft.com/office/drawing/2014/main" val="3296038135"/>
                  </a:ext>
                </a:extLst>
              </a:tr>
              <a:tr h="421640">
                <a:tc>
                  <a:txBody>
                    <a:bodyPr/>
                    <a:lstStyle/>
                    <a:p>
                      <a:pPr algn="ctr"/>
                      <a:r>
                        <a:rPr lang="en-US" altLang="zh-CN" sz="2400" dirty="0"/>
                        <a:t>4</a:t>
                      </a:r>
                      <a:endParaRPr lang="zh-CN" altLang="en-US" sz="2400" dirty="0"/>
                    </a:p>
                  </a:txBody>
                  <a:tcPr/>
                </a:tc>
                <a:tc>
                  <a:txBody>
                    <a:bodyPr/>
                    <a:lstStyle/>
                    <a:p>
                      <a:pPr algn="ctr"/>
                      <a:r>
                        <a:rPr lang="en-US" altLang="zh-CN" sz="2400" dirty="0"/>
                        <a:t>UML</a:t>
                      </a:r>
                      <a:r>
                        <a:rPr lang="zh-CN" altLang="en-US" sz="2400" dirty="0"/>
                        <a:t>工具</a:t>
                      </a:r>
                    </a:p>
                  </a:txBody>
                  <a:tcPr/>
                </a:tc>
                <a:tc>
                  <a:txBody>
                    <a:bodyPr/>
                    <a:lstStyle/>
                    <a:p>
                      <a:pPr algn="ctr"/>
                      <a:r>
                        <a:rPr lang="zh-CN" altLang="en-US" sz="2400" dirty="0"/>
                        <a:t>石梦韬</a:t>
                      </a:r>
                    </a:p>
                  </a:txBody>
                  <a:tcPr/>
                </a:tc>
                <a:extLst>
                  <a:ext uri="{0D108BD9-81ED-4DB2-BD59-A6C34878D82A}">
                    <a16:rowId xmlns:a16="http://schemas.microsoft.com/office/drawing/2014/main" val="1175214430"/>
                  </a:ext>
                </a:extLst>
              </a:tr>
              <a:tr h="421640">
                <a:tc>
                  <a:txBody>
                    <a:bodyPr/>
                    <a:lstStyle/>
                    <a:p>
                      <a:pPr algn="ctr"/>
                      <a:r>
                        <a:rPr lang="en-US" altLang="zh-CN" sz="2400" dirty="0"/>
                        <a:t>5</a:t>
                      </a:r>
                      <a:endParaRPr lang="zh-CN" altLang="en-US" sz="2400" dirty="0"/>
                    </a:p>
                  </a:txBody>
                  <a:tcPr/>
                </a:tc>
                <a:tc>
                  <a:txBody>
                    <a:bodyPr/>
                    <a:lstStyle/>
                    <a:p>
                      <a:pPr algn="ctr"/>
                      <a:r>
                        <a:rPr lang="en-US" altLang="zh-CN" sz="2400" dirty="0"/>
                        <a:t>UML</a:t>
                      </a:r>
                      <a:r>
                        <a:rPr lang="zh-CN" altLang="en-US" sz="2400" dirty="0"/>
                        <a:t>基础</a:t>
                      </a:r>
                      <a:r>
                        <a:rPr lang="en-US" altLang="zh-CN" sz="2400" dirty="0"/>
                        <a:t>Ⅰ</a:t>
                      </a:r>
                      <a:endParaRPr lang="zh-CN" altLang="en-US" sz="2400" dirty="0"/>
                    </a:p>
                  </a:txBody>
                  <a:tcPr/>
                </a:tc>
                <a:tc>
                  <a:txBody>
                    <a:bodyPr/>
                    <a:lstStyle/>
                    <a:p>
                      <a:pPr algn="ctr"/>
                      <a:r>
                        <a:rPr lang="zh-CN" altLang="en-US" sz="2400" dirty="0"/>
                        <a:t>吴浩伟</a:t>
                      </a:r>
                    </a:p>
                  </a:txBody>
                  <a:tcPr/>
                </a:tc>
                <a:extLst>
                  <a:ext uri="{0D108BD9-81ED-4DB2-BD59-A6C34878D82A}">
                    <a16:rowId xmlns:a16="http://schemas.microsoft.com/office/drawing/2014/main" val="2522190020"/>
                  </a:ext>
                </a:extLst>
              </a:tr>
              <a:tr h="421640">
                <a:tc>
                  <a:txBody>
                    <a:bodyPr/>
                    <a:lstStyle/>
                    <a:p>
                      <a:pPr algn="ctr"/>
                      <a:r>
                        <a:rPr lang="en-US" altLang="zh-CN" sz="2400" dirty="0"/>
                        <a:t>6</a:t>
                      </a:r>
                      <a:endParaRPr lang="zh-CN" altLang="en-US" sz="2400" dirty="0"/>
                    </a:p>
                  </a:txBody>
                  <a:tcPr/>
                </a:tc>
                <a:tc>
                  <a:txBody>
                    <a:bodyPr/>
                    <a:lstStyle/>
                    <a:p>
                      <a:pPr algn="ctr"/>
                      <a:r>
                        <a:rPr lang="en-US" altLang="zh-CN" sz="2400" dirty="0"/>
                        <a:t>UML</a:t>
                      </a:r>
                      <a:r>
                        <a:rPr lang="zh-CN" altLang="en-US" sz="2400" dirty="0"/>
                        <a:t>基础</a:t>
                      </a:r>
                      <a:r>
                        <a:rPr lang="en-US" altLang="zh-CN" sz="2400" dirty="0"/>
                        <a:t>Ⅱ</a:t>
                      </a:r>
                      <a:r>
                        <a:rPr lang="zh-CN" altLang="en-US" sz="2400" dirty="0"/>
                        <a:t>界面原型</a:t>
                      </a:r>
                    </a:p>
                  </a:txBody>
                  <a:tcPr/>
                </a:tc>
                <a:tc>
                  <a:txBody>
                    <a:bodyPr/>
                    <a:lstStyle/>
                    <a:p>
                      <a:pPr algn="ctr"/>
                      <a:r>
                        <a:rPr lang="zh-CN" altLang="en-US" sz="2400" dirty="0"/>
                        <a:t>陈栩</a:t>
                      </a:r>
                      <a:endParaRPr lang="en-US" altLang="zh-CN" sz="2400" dirty="0"/>
                    </a:p>
                  </a:txBody>
                  <a:tcPr/>
                </a:tc>
                <a:extLst>
                  <a:ext uri="{0D108BD9-81ED-4DB2-BD59-A6C34878D82A}">
                    <a16:rowId xmlns:a16="http://schemas.microsoft.com/office/drawing/2014/main" val="347581246"/>
                  </a:ext>
                </a:extLst>
              </a:tr>
              <a:tr h="421640">
                <a:tc>
                  <a:txBody>
                    <a:bodyPr/>
                    <a:lstStyle/>
                    <a:p>
                      <a:pPr algn="ctr"/>
                      <a:r>
                        <a:rPr lang="en-US" altLang="zh-CN" sz="2400" dirty="0"/>
                        <a:t>7</a:t>
                      </a:r>
                      <a:endParaRPr lang="zh-CN" altLang="en-US" sz="2400" dirty="0"/>
                    </a:p>
                  </a:txBody>
                  <a:tcPr/>
                </a:tc>
                <a:tc>
                  <a:txBody>
                    <a:bodyPr/>
                    <a:lstStyle/>
                    <a:p>
                      <a:pPr algn="ctr"/>
                      <a:r>
                        <a:rPr lang="en-US" altLang="zh-CN" sz="2400" dirty="0"/>
                        <a:t>UML</a:t>
                      </a:r>
                      <a:r>
                        <a:rPr lang="zh-CN" altLang="en-US" sz="2400" dirty="0"/>
                        <a:t>基础</a:t>
                      </a:r>
                      <a:r>
                        <a:rPr lang="en-US" altLang="zh-CN" sz="2400" dirty="0"/>
                        <a:t>Ⅲ</a:t>
                      </a:r>
                      <a:endParaRPr lang="zh-CN" altLang="en-US" sz="2400" dirty="0"/>
                    </a:p>
                  </a:txBody>
                  <a:tcPr/>
                </a:tc>
                <a:tc>
                  <a:txBody>
                    <a:bodyPr/>
                    <a:lstStyle/>
                    <a:p>
                      <a:pPr algn="ctr"/>
                      <a:r>
                        <a:rPr lang="zh-CN" altLang="en-US" sz="2400" dirty="0"/>
                        <a:t>郑友璐</a:t>
                      </a:r>
                    </a:p>
                  </a:txBody>
                  <a:tcPr/>
                </a:tc>
                <a:extLst>
                  <a:ext uri="{0D108BD9-81ED-4DB2-BD59-A6C34878D82A}">
                    <a16:rowId xmlns:a16="http://schemas.microsoft.com/office/drawing/2014/main" val="335162751"/>
                  </a:ext>
                </a:extLst>
              </a:tr>
              <a:tr h="421640">
                <a:tc>
                  <a:txBody>
                    <a:bodyPr/>
                    <a:lstStyle/>
                    <a:p>
                      <a:pPr algn="ctr"/>
                      <a:r>
                        <a:rPr lang="en-US" altLang="zh-CN" sz="2400" dirty="0"/>
                        <a:t>9</a:t>
                      </a:r>
                      <a:endParaRPr lang="zh-CN" altLang="en-US" sz="2400" dirty="0"/>
                    </a:p>
                  </a:txBody>
                  <a:tcPr/>
                </a:tc>
                <a:tc>
                  <a:txBody>
                    <a:bodyPr/>
                    <a:lstStyle/>
                    <a:p>
                      <a:pPr algn="ctr"/>
                      <a:r>
                        <a:rPr lang="zh-CN" altLang="en-US" sz="2400" dirty="0"/>
                        <a:t>软件需求规格说明</a:t>
                      </a:r>
                    </a:p>
                  </a:txBody>
                  <a:tcPr/>
                </a:tc>
                <a:tc>
                  <a:txBody>
                    <a:bodyPr/>
                    <a:lstStyle/>
                    <a:p>
                      <a:pPr algn="ctr"/>
                      <a:r>
                        <a:rPr lang="zh-CN" altLang="en-US" sz="2400" dirty="0"/>
                        <a:t>吴浩伟</a:t>
                      </a:r>
                    </a:p>
                  </a:txBody>
                  <a:tcPr/>
                </a:tc>
                <a:extLst>
                  <a:ext uri="{0D108BD9-81ED-4DB2-BD59-A6C34878D82A}">
                    <a16:rowId xmlns:a16="http://schemas.microsoft.com/office/drawing/2014/main" val="393034551"/>
                  </a:ext>
                </a:extLst>
              </a:tr>
              <a:tr h="421640">
                <a:tc>
                  <a:txBody>
                    <a:bodyPr/>
                    <a:lstStyle/>
                    <a:p>
                      <a:pPr algn="ctr"/>
                      <a:r>
                        <a:rPr lang="en-US" altLang="zh-CN" sz="2400" dirty="0"/>
                        <a:t>8</a:t>
                      </a:r>
                      <a:endParaRPr lang="zh-CN" altLang="en-US" sz="2400" dirty="0"/>
                    </a:p>
                  </a:txBody>
                  <a:tcPr/>
                </a:tc>
                <a:tc>
                  <a:txBody>
                    <a:bodyPr/>
                    <a:lstStyle/>
                    <a:p>
                      <a:pPr algn="ctr"/>
                      <a:r>
                        <a:rPr lang="en-US" altLang="zh-CN" sz="2400" dirty="0"/>
                        <a:t>UML</a:t>
                      </a:r>
                      <a:r>
                        <a:rPr lang="zh-CN" altLang="en-US" sz="2400" dirty="0"/>
                        <a:t>基础</a:t>
                      </a:r>
                      <a:r>
                        <a:rPr lang="en-US" altLang="zh-CN" sz="2400" dirty="0"/>
                        <a:t>Ⅳ</a:t>
                      </a:r>
                      <a:endParaRPr lang="zh-CN" altLang="en-US" sz="2400" dirty="0"/>
                    </a:p>
                  </a:txBody>
                  <a:tcPr/>
                </a:tc>
                <a:tc>
                  <a:txBody>
                    <a:bodyPr/>
                    <a:lstStyle/>
                    <a:p>
                      <a:pPr algn="ctr"/>
                      <a:r>
                        <a:rPr lang="zh-CN" altLang="en-US" sz="2400" dirty="0"/>
                        <a:t>郑友璐</a:t>
                      </a:r>
                    </a:p>
                  </a:txBody>
                  <a:tcPr/>
                </a:tc>
                <a:extLst>
                  <a:ext uri="{0D108BD9-81ED-4DB2-BD59-A6C34878D82A}">
                    <a16:rowId xmlns:a16="http://schemas.microsoft.com/office/drawing/2014/main" val="664716493"/>
                  </a:ext>
                </a:extLst>
              </a:tr>
              <a:tr h="421640">
                <a:tc>
                  <a:txBody>
                    <a:bodyPr/>
                    <a:lstStyle/>
                    <a:p>
                      <a:pPr algn="ctr"/>
                      <a:r>
                        <a:rPr lang="en-US" altLang="zh-CN" sz="2400" dirty="0"/>
                        <a:t>9</a:t>
                      </a:r>
                      <a:endParaRPr lang="zh-CN" altLang="en-US" sz="2400" dirty="0"/>
                    </a:p>
                  </a:txBody>
                  <a:tcPr/>
                </a:tc>
                <a:tc>
                  <a:txBody>
                    <a:bodyPr/>
                    <a:lstStyle/>
                    <a:p>
                      <a:pPr algn="ctr"/>
                      <a:r>
                        <a:rPr lang="zh-CN" altLang="en-US" sz="2400" dirty="0"/>
                        <a:t>软件需求变更</a:t>
                      </a:r>
                    </a:p>
                  </a:txBody>
                  <a:tcPr/>
                </a:tc>
                <a:tc>
                  <a:txBody>
                    <a:bodyPr/>
                    <a:lstStyle/>
                    <a:p>
                      <a:pPr algn="ctr"/>
                      <a:r>
                        <a:rPr lang="zh-CN" altLang="en-US" sz="2400" dirty="0"/>
                        <a:t>郑友璐</a:t>
                      </a:r>
                    </a:p>
                  </a:txBody>
                  <a:tcPr/>
                </a:tc>
                <a:extLst>
                  <a:ext uri="{0D108BD9-81ED-4DB2-BD59-A6C34878D82A}">
                    <a16:rowId xmlns:a16="http://schemas.microsoft.com/office/drawing/2014/main" val="1241039687"/>
                  </a:ext>
                </a:extLst>
              </a:tr>
              <a:tr h="269179">
                <a:tc>
                  <a:txBody>
                    <a:bodyPr/>
                    <a:lstStyle/>
                    <a:p>
                      <a:pPr algn="ctr"/>
                      <a:r>
                        <a:rPr lang="en-US" altLang="zh-CN" sz="2400" dirty="0"/>
                        <a:t>10</a:t>
                      </a:r>
                      <a:endParaRPr lang="zh-CN" altLang="en-US" sz="2400" dirty="0"/>
                    </a:p>
                  </a:txBody>
                  <a:tcPr/>
                </a:tc>
                <a:tc>
                  <a:txBody>
                    <a:bodyPr/>
                    <a:lstStyle/>
                    <a:p>
                      <a:pPr algn="ctr"/>
                      <a:r>
                        <a:rPr lang="zh-CN" altLang="en-US" sz="2400" dirty="0"/>
                        <a:t>项目收尾评审</a:t>
                      </a:r>
                    </a:p>
                  </a:txBody>
                  <a:tcPr/>
                </a:tc>
                <a:tc>
                  <a:txBody>
                    <a:bodyPr/>
                    <a:lstStyle/>
                    <a:p>
                      <a:pPr algn="ctr"/>
                      <a:r>
                        <a:rPr lang="zh-CN" altLang="en-US" sz="2400" dirty="0"/>
                        <a:t>郑友璐</a:t>
                      </a:r>
                    </a:p>
                  </a:txBody>
                  <a:tcPr/>
                </a:tc>
                <a:extLst>
                  <a:ext uri="{0D108BD9-81ED-4DB2-BD59-A6C34878D82A}">
                    <a16:rowId xmlns:a16="http://schemas.microsoft.com/office/drawing/2014/main" val="2952759239"/>
                  </a:ext>
                </a:extLst>
              </a:tr>
            </a:tbl>
          </a:graphicData>
        </a:graphic>
      </p:graphicFrame>
    </p:spTree>
    <p:extLst>
      <p:ext uri="{BB962C8B-B14F-4D97-AF65-F5344CB8AC3E}">
        <p14:creationId xmlns:p14="http://schemas.microsoft.com/office/powerpoint/2010/main" val="406127982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8435" name="文本框 2">
            <a:extLst>
              <a:ext uri="{FF2B5EF4-FFF2-40B4-BE49-F238E27FC236}">
                <a16:creationId xmlns:a16="http://schemas.microsoft.com/office/drawing/2014/main" id="{D1C2439A-4D75-469A-82FC-2D05C9E630E4}"/>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时间管理计划</a:t>
            </a:r>
          </a:p>
        </p:txBody>
      </p:sp>
      <p:pic>
        <p:nvPicPr>
          <p:cNvPr id="7" name="图片 6">
            <a:extLst>
              <a:ext uri="{FF2B5EF4-FFF2-40B4-BE49-F238E27FC236}">
                <a16:creationId xmlns:a16="http://schemas.microsoft.com/office/drawing/2014/main" id="{360B5AF1-3365-4941-B30A-D572BAECD788}"/>
              </a:ext>
            </a:extLst>
          </p:cNvPr>
          <p:cNvPicPr>
            <a:picLocks noChangeAspect="1"/>
          </p:cNvPicPr>
          <p:nvPr/>
        </p:nvPicPr>
        <p:blipFill>
          <a:blip r:embed="rId3"/>
          <a:stretch>
            <a:fillRect/>
          </a:stretch>
        </p:blipFill>
        <p:spPr>
          <a:xfrm>
            <a:off x="818606" y="1035950"/>
            <a:ext cx="6378815" cy="2418733"/>
          </a:xfrm>
          <a:prstGeom prst="rect">
            <a:avLst/>
          </a:prstGeom>
        </p:spPr>
      </p:pic>
      <p:pic>
        <p:nvPicPr>
          <p:cNvPr id="10" name="图片 9">
            <a:extLst>
              <a:ext uri="{FF2B5EF4-FFF2-40B4-BE49-F238E27FC236}">
                <a16:creationId xmlns:a16="http://schemas.microsoft.com/office/drawing/2014/main" id="{CEC0E19C-41AA-4368-9B77-8388C41037F5}"/>
              </a:ext>
            </a:extLst>
          </p:cNvPr>
          <p:cNvPicPr>
            <a:picLocks noChangeAspect="1"/>
          </p:cNvPicPr>
          <p:nvPr/>
        </p:nvPicPr>
        <p:blipFill>
          <a:blip r:embed="rId4"/>
          <a:stretch>
            <a:fillRect/>
          </a:stretch>
        </p:blipFill>
        <p:spPr>
          <a:xfrm>
            <a:off x="7202239" y="1065428"/>
            <a:ext cx="4217132" cy="2327773"/>
          </a:xfrm>
          <a:prstGeom prst="rect">
            <a:avLst/>
          </a:prstGeom>
        </p:spPr>
      </p:pic>
      <p:sp>
        <p:nvSpPr>
          <p:cNvPr id="12" name="文本框 11">
            <a:extLst>
              <a:ext uri="{FF2B5EF4-FFF2-40B4-BE49-F238E27FC236}">
                <a16:creationId xmlns:a16="http://schemas.microsoft.com/office/drawing/2014/main" id="{D84C9EA6-8CC5-4247-B6BA-A14B886E121B}"/>
              </a:ext>
            </a:extLst>
          </p:cNvPr>
          <p:cNvSpPr txBox="1"/>
          <p:nvPr/>
        </p:nvSpPr>
        <p:spPr>
          <a:xfrm>
            <a:off x="4710223" y="267385"/>
            <a:ext cx="3770135" cy="646331"/>
          </a:xfrm>
          <a:prstGeom prst="rect">
            <a:avLst/>
          </a:prstGeom>
          <a:noFill/>
        </p:spPr>
        <p:txBody>
          <a:bodyPr wrap="none" rtlCol="0">
            <a:spAutoFit/>
          </a:bodyPr>
          <a:lstStyle/>
          <a:p>
            <a:r>
              <a:rPr lang="en-US" altLang="zh-CN" sz="3600" dirty="0"/>
              <a:t>Microsoft Project</a:t>
            </a:r>
            <a:r>
              <a:rPr lang="en-US" altLang="zh-CN" sz="3600" baseline="30000" dirty="0"/>
              <a:t>[3]</a:t>
            </a:r>
            <a:endParaRPr lang="zh-CN" altLang="en-US" sz="3600" baseline="30000" dirty="0"/>
          </a:p>
        </p:txBody>
      </p:sp>
      <p:graphicFrame>
        <p:nvGraphicFramePr>
          <p:cNvPr id="13" name="表格 12">
            <a:extLst>
              <a:ext uri="{FF2B5EF4-FFF2-40B4-BE49-F238E27FC236}">
                <a16:creationId xmlns:a16="http://schemas.microsoft.com/office/drawing/2014/main" id="{F9B3BB09-BC34-4A3C-AFE8-2FC985CB24E3}"/>
              </a:ext>
            </a:extLst>
          </p:cNvPr>
          <p:cNvGraphicFramePr>
            <a:graphicFrameLocks noGrp="1"/>
          </p:cNvGraphicFramePr>
          <p:nvPr>
            <p:extLst>
              <p:ext uri="{D42A27DB-BD31-4B8C-83A1-F6EECF244321}">
                <p14:modId xmlns:p14="http://schemas.microsoft.com/office/powerpoint/2010/main" val="1350090596"/>
              </p:ext>
            </p:extLst>
          </p:nvPr>
        </p:nvGraphicFramePr>
        <p:xfrm>
          <a:off x="1932029" y="3731289"/>
          <a:ext cx="8127999" cy="2743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379608098"/>
                    </a:ext>
                  </a:extLst>
                </a:gridCol>
                <a:gridCol w="2709333">
                  <a:extLst>
                    <a:ext uri="{9D8B030D-6E8A-4147-A177-3AD203B41FA5}">
                      <a16:colId xmlns:a16="http://schemas.microsoft.com/office/drawing/2014/main" val="3638082420"/>
                    </a:ext>
                  </a:extLst>
                </a:gridCol>
                <a:gridCol w="2709333">
                  <a:extLst>
                    <a:ext uri="{9D8B030D-6E8A-4147-A177-3AD203B41FA5}">
                      <a16:colId xmlns:a16="http://schemas.microsoft.com/office/drawing/2014/main" val="19810981"/>
                    </a:ext>
                  </a:extLst>
                </a:gridCol>
              </a:tblGrid>
              <a:tr h="370840">
                <a:tc>
                  <a:txBody>
                    <a:bodyPr/>
                    <a:lstStyle/>
                    <a:p>
                      <a:r>
                        <a:rPr lang="zh-CN" altLang="en-US" sz="2400" dirty="0"/>
                        <a:t>成员</a:t>
                      </a:r>
                    </a:p>
                  </a:txBody>
                  <a:tcPr/>
                </a:tc>
                <a:tc>
                  <a:txBody>
                    <a:bodyPr/>
                    <a:lstStyle/>
                    <a:p>
                      <a:r>
                        <a:rPr lang="zh-CN" altLang="en-US" sz="2400" dirty="0"/>
                        <a:t>计划工时</a:t>
                      </a:r>
                      <a:r>
                        <a:rPr lang="en-US" altLang="zh-CN" sz="2400" dirty="0"/>
                        <a:t>/h</a:t>
                      </a:r>
                      <a:endParaRPr lang="zh-CN" altLang="en-US" sz="2400" dirty="0"/>
                    </a:p>
                  </a:txBody>
                  <a:tcPr/>
                </a:tc>
                <a:tc>
                  <a:txBody>
                    <a:bodyPr/>
                    <a:lstStyle/>
                    <a:p>
                      <a:r>
                        <a:rPr lang="zh-CN" altLang="en-US" sz="2400" dirty="0"/>
                        <a:t>实际工时</a:t>
                      </a:r>
                      <a:r>
                        <a:rPr lang="en-US" altLang="zh-CN" sz="2400" dirty="0"/>
                        <a:t>/h</a:t>
                      </a:r>
                      <a:endParaRPr lang="zh-CN" altLang="en-US" sz="2400" dirty="0"/>
                    </a:p>
                  </a:txBody>
                  <a:tcPr/>
                </a:tc>
                <a:extLst>
                  <a:ext uri="{0D108BD9-81ED-4DB2-BD59-A6C34878D82A}">
                    <a16:rowId xmlns:a16="http://schemas.microsoft.com/office/drawing/2014/main" val="1144661294"/>
                  </a:ext>
                </a:extLst>
              </a:tr>
              <a:tr h="370840">
                <a:tc>
                  <a:txBody>
                    <a:bodyPr/>
                    <a:lstStyle/>
                    <a:p>
                      <a:r>
                        <a:rPr lang="zh-CN" altLang="en-US" sz="2400" dirty="0"/>
                        <a:t>郑友璐</a:t>
                      </a:r>
                    </a:p>
                  </a:txBody>
                  <a:tcPr/>
                </a:tc>
                <a:tc>
                  <a:txBody>
                    <a:bodyPr/>
                    <a:lstStyle/>
                    <a:p>
                      <a:r>
                        <a:rPr lang="en-US" altLang="zh-CN" sz="2400" dirty="0"/>
                        <a:t>141</a:t>
                      </a:r>
                      <a:endParaRPr lang="zh-CN" altLang="en-US" sz="2400" dirty="0"/>
                    </a:p>
                  </a:txBody>
                  <a:tcPr/>
                </a:tc>
                <a:tc>
                  <a:txBody>
                    <a:bodyPr/>
                    <a:lstStyle/>
                    <a:p>
                      <a:r>
                        <a:rPr lang="en-US" altLang="zh-CN" sz="2400" dirty="0"/>
                        <a:t>265</a:t>
                      </a:r>
                      <a:endParaRPr lang="zh-CN" altLang="en-US" sz="2400" dirty="0"/>
                    </a:p>
                  </a:txBody>
                  <a:tcPr/>
                </a:tc>
                <a:extLst>
                  <a:ext uri="{0D108BD9-81ED-4DB2-BD59-A6C34878D82A}">
                    <a16:rowId xmlns:a16="http://schemas.microsoft.com/office/drawing/2014/main" val="4199475906"/>
                  </a:ext>
                </a:extLst>
              </a:tr>
              <a:tr h="370840">
                <a:tc>
                  <a:txBody>
                    <a:bodyPr/>
                    <a:lstStyle/>
                    <a:p>
                      <a:r>
                        <a:rPr lang="zh-CN" altLang="en-US" sz="2400" dirty="0"/>
                        <a:t>石梦韬</a:t>
                      </a:r>
                    </a:p>
                  </a:txBody>
                  <a:tcPr/>
                </a:tc>
                <a:tc>
                  <a:txBody>
                    <a:bodyPr/>
                    <a:lstStyle/>
                    <a:p>
                      <a:r>
                        <a:rPr lang="en-US" altLang="zh-CN" sz="2400" dirty="0"/>
                        <a:t>141</a:t>
                      </a:r>
                      <a:endParaRPr lang="zh-CN" altLang="en-US" sz="2400" dirty="0"/>
                    </a:p>
                  </a:txBody>
                  <a:tcPr/>
                </a:tc>
                <a:tc>
                  <a:txBody>
                    <a:bodyPr/>
                    <a:lstStyle/>
                    <a:p>
                      <a:r>
                        <a:rPr lang="en-US" altLang="zh-CN" sz="2400" dirty="0"/>
                        <a:t>268.05</a:t>
                      </a:r>
                    </a:p>
                  </a:txBody>
                  <a:tcPr/>
                </a:tc>
                <a:extLst>
                  <a:ext uri="{0D108BD9-81ED-4DB2-BD59-A6C34878D82A}">
                    <a16:rowId xmlns:a16="http://schemas.microsoft.com/office/drawing/2014/main" val="967080582"/>
                  </a:ext>
                </a:extLst>
              </a:tr>
              <a:tr h="370840">
                <a:tc>
                  <a:txBody>
                    <a:bodyPr/>
                    <a:lstStyle/>
                    <a:p>
                      <a:r>
                        <a:rPr lang="zh-CN" altLang="en-US" sz="2400" dirty="0"/>
                        <a:t>陈栩</a:t>
                      </a:r>
                    </a:p>
                  </a:txBody>
                  <a:tcPr/>
                </a:tc>
                <a:tc>
                  <a:txBody>
                    <a:bodyPr/>
                    <a:lstStyle/>
                    <a:p>
                      <a:r>
                        <a:rPr lang="en-US" altLang="zh-CN" sz="2400" dirty="0"/>
                        <a:t>141</a:t>
                      </a:r>
                      <a:endParaRPr lang="zh-CN" altLang="en-US" sz="2400" dirty="0"/>
                    </a:p>
                  </a:txBody>
                  <a:tcPr/>
                </a:tc>
                <a:tc>
                  <a:txBody>
                    <a:bodyPr/>
                    <a:lstStyle/>
                    <a:p>
                      <a:r>
                        <a:rPr lang="en-US" altLang="zh-CN" sz="2400" dirty="0"/>
                        <a:t>266.8</a:t>
                      </a:r>
                      <a:endParaRPr lang="zh-CN" altLang="en-US" sz="2400" dirty="0"/>
                    </a:p>
                  </a:txBody>
                  <a:tcPr/>
                </a:tc>
                <a:extLst>
                  <a:ext uri="{0D108BD9-81ED-4DB2-BD59-A6C34878D82A}">
                    <a16:rowId xmlns:a16="http://schemas.microsoft.com/office/drawing/2014/main" val="4241014893"/>
                  </a:ext>
                </a:extLst>
              </a:tr>
              <a:tr h="370840">
                <a:tc>
                  <a:txBody>
                    <a:bodyPr/>
                    <a:lstStyle/>
                    <a:p>
                      <a:r>
                        <a:rPr lang="zh-CN" altLang="en-US" sz="2400" dirty="0"/>
                        <a:t>吴子乔</a:t>
                      </a:r>
                    </a:p>
                  </a:txBody>
                  <a:tcPr/>
                </a:tc>
                <a:tc>
                  <a:txBody>
                    <a:bodyPr/>
                    <a:lstStyle/>
                    <a:p>
                      <a:r>
                        <a:rPr lang="en-US" altLang="zh-CN" sz="2400" dirty="0"/>
                        <a:t>141</a:t>
                      </a:r>
                      <a:endParaRPr lang="zh-CN" altLang="en-US" sz="2400" dirty="0"/>
                    </a:p>
                  </a:txBody>
                  <a:tcPr/>
                </a:tc>
                <a:tc>
                  <a:txBody>
                    <a:bodyPr/>
                    <a:lstStyle/>
                    <a:p>
                      <a:r>
                        <a:rPr lang="en-US" altLang="zh-CN" sz="2400" dirty="0"/>
                        <a:t>267.15</a:t>
                      </a:r>
                      <a:endParaRPr lang="zh-CN" altLang="en-US" sz="2400" dirty="0"/>
                    </a:p>
                  </a:txBody>
                  <a:tcPr/>
                </a:tc>
                <a:extLst>
                  <a:ext uri="{0D108BD9-81ED-4DB2-BD59-A6C34878D82A}">
                    <a16:rowId xmlns:a16="http://schemas.microsoft.com/office/drawing/2014/main" val="2607823866"/>
                  </a:ext>
                </a:extLst>
              </a:tr>
              <a:tr h="370840">
                <a:tc>
                  <a:txBody>
                    <a:bodyPr/>
                    <a:lstStyle/>
                    <a:p>
                      <a:r>
                        <a:rPr lang="zh-CN" altLang="en-US" sz="2400" dirty="0"/>
                        <a:t>吴浩伟</a:t>
                      </a:r>
                    </a:p>
                  </a:txBody>
                  <a:tcPr/>
                </a:tc>
                <a:tc>
                  <a:txBody>
                    <a:bodyPr/>
                    <a:lstStyle/>
                    <a:p>
                      <a:r>
                        <a:rPr lang="en-US" altLang="zh-CN" sz="2400" dirty="0"/>
                        <a:t>141</a:t>
                      </a:r>
                      <a:endParaRPr lang="zh-CN" altLang="en-US" sz="2400" dirty="0"/>
                    </a:p>
                  </a:txBody>
                  <a:tcPr/>
                </a:tc>
                <a:tc>
                  <a:txBody>
                    <a:bodyPr/>
                    <a:lstStyle/>
                    <a:p>
                      <a:r>
                        <a:rPr lang="en-US" altLang="zh-CN" sz="2400" dirty="0"/>
                        <a:t>270.5</a:t>
                      </a:r>
                      <a:endParaRPr lang="zh-CN" altLang="en-US" sz="2400" dirty="0"/>
                    </a:p>
                  </a:txBody>
                  <a:tcPr/>
                </a:tc>
                <a:extLst>
                  <a:ext uri="{0D108BD9-81ED-4DB2-BD59-A6C34878D82A}">
                    <a16:rowId xmlns:a16="http://schemas.microsoft.com/office/drawing/2014/main" val="4269803034"/>
                  </a:ext>
                </a:extLst>
              </a:tr>
            </a:tbl>
          </a:graphicData>
        </a:graphic>
      </p:graphicFrame>
      <p:pic>
        <p:nvPicPr>
          <p:cNvPr id="4" name="图片 3">
            <a:extLst>
              <a:ext uri="{FF2B5EF4-FFF2-40B4-BE49-F238E27FC236}">
                <a16:creationId xmlns:a16="http://schemas.microsoft.com/office/drawing/2014/main" id="{9816575E-B2D8-406E-9026-7E0BC664D9B6}"/>
              </a:ext>
            </a:extLst>
          </p:cNvPr>
          <p:cNvPicPr>
            <a:picLocks noChangeAspect="1"/>
          </p:cNvPicPr>
          <p:nvPr/>
        </p:nvPicPr>
        <p:blipFill>
          <a:blip r:embed="rId5"/>
          <a:stretch>
            <a:fillRect/>
          </a:stretch>
        </p:blipFill>
        <p:spPr>
          <a:xfrm>
            <a:off x="772629" y="1021108"/>
            <a:ext cx="10802599" cy="583689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20483" name="文本框 2">
            <a:extLst>
              <a:ext uri="{FF2B5EF4-FFF2-40B4-BE49-F238E27FC236}">
                <a16:creationId xmlns:a16="http://schemas.microsoft.com/office/drawing/2014/main" id="{6322C736-41D1-4434-A3AE-E85F6AF6753C}"/>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solidFill>
                  <a:srgbClr val="000000"/>
                </a:solidFill>
                <a:latin typeface="微软雅黑" panose="020B0503020204020204" pitchFamily="34" charset="-122"/>
                <a:ea typeface="微软雅黑" panose="020B0503020204020204" pitchFamily="34" charset="-122"/>
              </a:rPr>
              <a:t>人力资源管理计划</a:t>
            </a:r>
          </a:p>
        </p:txBody>
      </p:sp>
      <p:graphicFrame>
        <p:nvGraphicFramePr>
          <p:cNvPr id="8" name="表格 7">
            <a:extLst>
              <a:ext uri="{FF2B5EF4-FFF2-40B4-BE49-F238E27FC236}">
                <a16:creationId xmlns:a16="http://schemas.microsoft.com/office/drawing/2014/main" id="{6EEDB3B8-101E-4A95-9B93-708D2087A54F}"/>
              </a:ext>
            </a:extLst>
          </p:cNvPr>
          <p:cNvGraphicFramePr>
            <a:graphicFrameLocks noGrp="1"/>
          </p:cNvGraphicFramePr>
          <p:nvPr>
            <p:extLst>
              <p:ext uri="{D42A27DB-BD31-4B8C-83A1-F6EECF244321}">
                <p14:modId xmlns:p14="http://schemas.microsoft.com/office/powerpoint/2010/main" val="978075047"/>
              </p:ext>
            </p:extLst>
          </p:nvPr>
        </p:nvGraphicFramePr>
        <p:xfrm>
          <a:off x="873495" y="885974"/>
          <a:ext cx="10620299" cy="5786999"/>
        </p:xfrm>
        <a:graphic>
          <a:graphicData uri="http://schemas.openxmlformats.org/drawingml/2006/table">
            <a:tbl>
              <a:tblPr firstRow="1" firstCol="1" bandRow="1">
                <a:tableStyleId>{5C22544A-7EE6-4342-B048-85BDC9FD1C3A}</a:tableStyleId>
              </a:tblPr>
              <a:tblGrid>
                <a:gridCol w="3572061">
                  <a:extLst>
                    <a:ext uri="{9D8B030D-6E8A-4147-A177-3AD203B41FA5}">
                      <a16:colId xmlns:a16="http://schemas.microsoft.com/office/drawing/2014/main" val="1640835767"/>
                    </a:ext>
                  </a:extLst>
                </a:gridCol>
                <a:gridCol w="1606486">
                  <a:extLst>
                    <a:ext uri="{9D8B030D-6E8A-4147-A177-3AD203B41FA5}">
                      <a16:colId xmlns:a16="http://schemas.microsoft.com/office/drawing/2014/main" val="3796284740"/>
                    </a:ext>
                  </a:extLst>
                </a:gridCol>
                <a:gridCol w="5441752">
                  <a:extLst>
                    <a:ext uri="{9D8B030D-6E8A-4147-A177-3AD203B41FA5}">
                      <a16:colId xmlns:a16="http://schemas.microsoft.com/office/drawing/2014/main" val="780491887"/>
                    </a:ext>
                  </a:extLst>
                </a:gridCol>
              </a:tblGrid>
              <a:tr h="335241">
                <a:tc>
                  <a:txBody>
                    <a:bodyPr/>
                    <a:lstStyle/>
                    <a:p>
                      <a:pPr algn="ctr">
                        <a:lnSpc>
                          <a:spcPct val="150000"/>
                        </a:lnSpc>
                        <a:spcAft>
                          <a:spcPts val="0"/>
                        </a:spcAft>
                      </a:pPr>
                      <a:r>
                        <a:rPr lang="zh-CN" sz="2000" kern="100" dirty="0">
                          <a:effectLst/>
                        </a:rPr>
                        <a:t>职责</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负责人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负责内容</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0334751"/>
                  </a:ext>
                </a:extLst>
              </a:tr>
              <a:tr h="401666">
                <a:tc>
                  <a:txBody>
                    <a:bodyPr/>
                    <a:lstStyle/>
                    <a:p>
                      <a:pPr algn="ctr">
                        <a:lnSpc>
                          <a:spcPct val="150000"/>
                        </a:lnSpc>
                        <a:spcAft>
                          <a:spcPts val="0"/>
                        </a:spcAft>
                      </a:pPr>
                      <a:r>
                        <a:rPr lang="zh-CN" sz="2000" kern="100">
                          <a:effectLst/>
                        </a:rPr>
                        <a:t>项目下达者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杨枨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提出项目并给予团队成员以需求和指导</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4947283"/>
                  </a:ext>
                </a:extLst>
              </a:tr>
              <a:tr h="401666">
                <a:tc>
                  <a:txBody>
                    <a:bodyPr/>
                    <a:lstStyle/>
                    <a:p>
                      <a:pPr algn="ctr">
                        <a:lnSpc>
                          <a:spcPct val="150000"/>
                        </a:lnSpc>
                        <a:spcAft>
                          <a:spcPts val="0"/>
                        </a:spcAft>
                      </a:pPr>
                      <a:r>
                        <a:rPr lang="zh-CN" sz="2000" kern="100">
                          <a:effectLst/>
                        </a:rPr>
                        <a:t>项目下达者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侯宏仑</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提出项目并给予团队成员以需求和指导</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7586160"/>
                  </a:ext>
                </a:extLst>
              </a:tr>
              <a:tr h="1468803">
                <a:tc>
                  <a:txBody>
                    <a:bodyPr/>
                    <a:lstStyle/>
                    <a:p>
                      <a:pPr algn="ctr">
                        <a:lnSpc>
                          <a:spcPct val="150000"/>
                        </a:lnSpc>
                        <a:spcAft>
                          <a:spcPts val="0"/>
                        </a:spcAft>
                      </a:pPr>
                      <a:r>
                        <a:rPr lang="zh-CN" sz="2000" kern="100">
                          <a:effectLst/>
                        </a:rPr>
                        <a:t>项目经理</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郑友璐</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负责整个项目的管理工作，对项目的范围、进度、质量、成本、人力资源、沟通、风险、采购、缺陷等进行管理，以保证项目能够达到预定目标</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02830784"/>
                  </a:ext>
                </a:extLst>
              </a:tr>
              <a:tr h="713095">
                <a:tc>
                  <a:txBody>
                    <a:bodyPr/>
                    <a:lstStyle/>
                    <a:p>
                      <a:pPr algn="ctr">
                        <a:lnSpc>
                          <a:spcPct val="150000"/>
                        </a:lnSpc>
                        <a:spcAft>
                          <a:spcPts val="0"/>
                        </a:spcAft>
                      </a:pPr>
                      <a:r>
                        <a:rPr lang="zh-CN" sz="2000" kern="100">
                          <a:effectLst/>
                        </a:rPr>
                        <a:t>项目分工及绩效考评者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郑友璐</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负责项目的人员分工，并对人员进行绩效考核</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7380626"/>
                  </a:ext>
                </a:extLst>
              </a:tr>
              <a:tr h="335241">
                <a:tc>
                  <a:txBody>
                    <a:bodyPr/>
                    <a:lstStyle/>
                    <a:p>
                      <a:pPr algn="ctr">
                        <a:lnSpc>
                          <a:spcPct val="150000"/>
                        </a:lnSpc>
                        <a:spcAft>
                          <a:spcPts val="0"/>
                        </a:spcAft>
                      </a:pPr>
                      <a:r>
                        <a:rPr lang="zh-CN" sz="2000" kern="100">
                          <a:effectLst/>
                        </a:rPr>
                        <a:t>文档书写员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郑友璐</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书写项目中涉及到的各类文档</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6852552"/>
                  </a:ext>
                </a:extLst>
              </a:tr>
              <a:tr h="713095">
                <a:tc>
                  <a:txBody>
                    <a:bodyPr/>
                    <a:lstStyle/>
                    <a:p>
                      <a:pPr algn="ctr">
                        <a:lnSpc>
                          <a:spcPct val="150000"/>
                        </a:lnSpc>
                        <a:spcAft>
                          <a:spcPts val="0"/>
                        </a:spcAft>
                      </a:pPr>
                      <a:r>
                        <a:rPr lang="zh-CN" sz="2000" kern="100">
                          <a:effectLst/>
                        </a:rPr>
                        <a:t>培训负责人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郑友璐</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负责组内对新知识的学习的方法和方式的确定，包括新的软件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44426"/>
                  </a:ext>
                </a:extLst>
              </a:tr>
              <a:tr h="335241">
                <a:tc>
                  <a:txBody>
                    <a:bodyPr/>
                    <a:lstStyle/>
                    <a:p>
                      <a:pPr algn="ctr">
                        <a:lnSpc>
                          <a:spcPct val="150000"/>
                        </a:lnSpc>
                        <a:spcAft>
                          <a:spcPts val="0"/>
                        </a:spcAft>
                      </a:pPr>
                      <a:r>
                        <a:rPr lang="zh-CN" sz="2000" kern="100">
                          <a:effectLst/>
                        </a:rPr>
                        <a:t>业务分析师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陈栩</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负责对项目业务需求进行分析</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6795432"/>
                  </a:ext>
                </a:extLst>
              </a:tr>
              <a:tr h="401666">
                <a:tc>
                  <a:txBody>
                    <a:bodyPr/>
                    <a:lstStyle/>
                    <a:p>
                      <a:pPr algn="ctr">
                        <a:lnSpc>
                          <a:spcPct val="150000"/>
                        </a:lnSpc>
                        <a:spcAft>
                          <a:spcPts val="0"/>
                        </a:spcAft>
                      </a:pPr>
                      <a:r>
                        <a:rPr lang="zh-CN" sz="2000" kern="100">
                          <a:effectLst/>
                        </a:rPr>
                        <a:t>用户访谈负责人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陈栩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负责与项目用户约定访谈时间</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3098663151"/>
                  </a:ext>
                </a:extLst>
              </a:tr>
            </a:tbl>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20483" name="文本框 2">
            <a:extLst>
              <a:ext uri="{FF2B5EF4-FFF2-40B4-BE49-F238E27FC236}">
                <a16:creationId xmlns:a16="http://schemas.microsoft.com/office/drawing/2014/main" id="{6322C736-41D1-4434-A3AE-E85F6AF6753C}"/>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solidFill>
                  <a:srgbClr val="000000"/>
                </a:solidFill>
                <a:latin typeface="微软雅黑" panose="020B0503020204020204" pitchFamily="34" charset="-122"/>
                <a:ea typeface="微软雅黑" panose="020B0503020204020204" pitchFamily="34" charset="-122"/>
                <a:hlinkClick r:id="rId3" action="ppaction://hlinkfile"/>
              </a:rPr>
              <a:t>人力资源管理计划</a:t>
            </a:r>
            <a:endParaRPr lang="zh-CN" altLang="en-US" sz="3200" b="1" dirty="0">
              <a:solidFill>
                <a:srgbClr val="000000"/>
              </a:solidFill>
              <a:latin typeface="微软雅黑" panose="020B0503020204020204" pitchFamily="34" charset="-122"/>
              <a:ea typeface="微软雅黑" panose="020B0503020204020204" pitchFamily="34" charset="-122"/>
            </a:endParaRPr>
          </a:p>
        </p:txBody>
      </p:sp>
      <p:graphicFrame>
        <p:nvGraphicFramePr>
          <p:cNvPr id="7" name="表格 6">
            <a:extLst>
              <a:ext uri="{FF2B5EF4-FFF2-40B4-BE49-F238E27FC236}">
                <a16:creationId xmlns:a16="http://schemas.microsoft.com/office/drawing/2014/main" id="{7D9B73B5-A4D4-47D8-9F71-FC8271351DD6}"/>
              </a:ext>
            </a:extLst>
          </p:cNvPr>
          <p:cNvGraphicFramePr>
            <a:graphicFrameLocks noGrp="1"/>
          </p:cNvGraphicFramePr>
          <p:nvPr>
            <p:extLst>
              <p:ext uri="{D42A27DB-BD31-4B8C-83A1-F6EECF244321}">
                <p14:modId xmlns:p14="http://schemas.microsoft.com/office/powerpoint/2010/main" val="1734046869"/>
              </p:ext>
            </p:extLst>
          </p:nvPr>
        </p:nvGraphicFramePr>
        <p:xfrm>
          <a:off x="595313" y="1153807"/>
          <a:ext cx="11118111" cy="5070900"/>
        </p:xfrm>
        <a:graphic>
          <a:graphicData uri="http://schemas.openxmlformats.org/drawingml/2006/table">
            <a:tbl>
              <a:tblPr firstRow="1" firstCol="1" bandRow="1">
                <a:tableStyleId>{5C22544A-7EE6-4342-B048-85BDC9FD1C3A}</a:tableStyleId>
              </a:tblPr>
              <a:tblGrid>
                <a:gridCol w="2578936">
                  <a:extLst>
                    <a:ext uri="{9D8B030D-6E8A-4147-A177-3AD203B41FA5}">
                      <a16:colId xmlns:a16="http://schemas.microsoft.com/office/drawing/2014/main" val="3493787220"/>
                    </a:ext>
                  </a:extLst>
                </a:gridCol>
                <a:gridCol w="1662007">
                  <a:extLst>
                    <a:ext uri="{9D8B030D-6E8A-4147-A177-3AD203B41FA5}">
                      <a16:colId xmlns:a16="http://schemas.microsoft.com/office/drawing/2014/main" val="2492722946"/>
                    </a:ext>
                  </a:extLst>
                </a:gridCol>
                <a:gridCol w="6877168">
                  <a:extLst>
                    <a:ext uri="{9D8B030D-6E8A-4147-A177-3AD203B41FA5}">
                      <a16:colId xmlns:a16="http://schemas.microsoft.com/office/drawing/2014/main" val="1776821220"/>
                    </a:ext>
                  </a:extLst>
                </a:gridCol>
              </a:tblGrid>
              <a:tr h="327582">
                <a:tc>
                  <a:txBody>
                    <a:bodyPr/>
                    <a:lstStyle/>
                    <a:p>
                      <a:pPr algn="ctr">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原型开发负责人</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陈栩</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负责项目的原型开发工作</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2730751"/>
                  </a:ext>
                </a:extLst>
              </a:tr>
              <a:tr h="435106">
                <a:tc>
                  <a:txBody>
                    <a:bodyPr/>
                    <a:lstStyle/>
                    <a:p>
                      <a:pPr algn="ctr">
                        <a:lnSpc>
                          <a:spcPct val="150000"/>
                        </a:lnSpc>
                        <a:spcAft>
                          <a:spcPts val="0"/>
                        </a:spcAft>
                      </a:pPr>
                      <a:r>
                        <a:rPr lang="zh-CN" sz="2000" kern="100" dirty="0">
                          <a:effectLst/>
                        </a:rPr>
                        <a:t>文档书写者</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陈栩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书写项目中涉及到的各类文档</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2576354341"/>
                  </a:ext>
                </a:extLst>
              </a:tr>
              <a:tr h="622433">
                <a:tc>
                  <a:txBody>
                    <a:bodyPr/>
                    <a:lstStyle/>
                    <a:p>
                      <a:pPr algn="ctr">
                        <a:lnSpc>
                          <a:spcPct val="150000"/>
                        </a:lnSpc>
                        <a:spcAft>
                          <a:spcPts val="0"/>
                        </a:spcAft>
                      </a:pPr>
                      <a:r>
                        <a:rPr lang="zh-CN" sz="2000" kern="100">
                          <a:effectLst/>
                        </a:rPr>
                        <a:t>配置管理员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吴子乔</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负责软件配置管理，进行版本变更控制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2714603752"/>
                  </a:ext>
                </a:extLst>
              </a:tr>
              <a:tr h="435106">
                <a:tc>
                  <a:txBody>
                    <a:bodyPr/>
                    <a:lstStyle/>
                    <a:p>
                      <a:pPr algn="ctr">
                        <a:lnSpc>
                          <a:spcPct val="150000"/>
                        </a:lnSpc>
                        <a:spcAft>
                          <a:spcPts val="0"/>
                        </a:spcAft>
                      </a:pPr>
                      <a:r>
                        <a:rPr lang="zh-CN" sz="2000" kern="100">
                          <a:effectLst/>
                        </a:rPr>
                        <a:t>文档书写者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吴子乔</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书写项目中涉及到的各类文档</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4193558918"/>
                  </a:ext>
                </a:extLst>
              </a:tr>
              <a:tr h="622433">
                <a:tc>
                  <a:txBody>
                    <a:bodyPr/>
                    <a:lstStyle/>
                    <a:p>
                      <a:pPr algn="ctr">
                        <a:lnSpc>
                          <a:spcPct val="150000"/>
                        </a:lnSpc>
                        <a:spcAft>
                          <a:spcPts val="0"/>
                        </a:spcAft>
                      </a:pPr>
                      <a:r>
                        <a:rPr lang="zh-CN" sz="2000" kern="100">
                          <a:effectLst/>
                        </a:rPr>
                        <a:t>会议记录员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石梦韬</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负责各类会议中录音以及记录并总结会议内容</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2963635505"/>
                  </a:ext>
                </a:extLst>
              </a:tr>
              <a:tr h="622433">
                <a:tc>
                  <a:txBody>
                    <a:bodyPr/>
                    <a:lstStyle/>
                    <a:p>
                      <a:pPr algn="ctr">
                        <a:lnSpc>
                          <a:spcPct val="150000"/>
                        </a:lnSpc>
                        <a:spcAft>
                          <a:spcPts val="0"/>
                        </a:spcAft>
                      </a:pPr>
                      <a:r>
                        <a:rPr lang="zh-CN" sz="2000" kern="100">
                          <a:effectLst/>
                        </a:rPr>
                        <a:t>质量保证员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石梦韬</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负责项目质量保证，确保项目质量满足客户需求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2191339997"/>
                  </a:ext>
                </a:extLst>
              </a:tr>
              <a:tr h="435106">
                <a:tc>
                  <a:txBody>
                    <a:bodyPr/>
                    <a:lstStyle/>
                    <a:p>
                      <a:pPr algn="ctr">
                        <a:lnSpc>
                          <a:spcPct val="150000"/>
                        </a:lnSpc>
                        <a:spcAft>
                          <a:spcPts val="0"/>
                        </a:spcAft>
                      </a:pPr>
                      <a:r>
                        <a:rPr lang="zh-CN" sz="2000" kern="100">
                          <a:effectLst/>
                        </a:rPr>
                        <a:t>文档书写者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石梦韬</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书写项目中涉及到的各类文档</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3462712925"/>
                  </a:ext>
                </a:extLst>
              </a:tr>
              <a:tr h="435106">
                <a:tc>
                  <a:txBody>
                    <a:bodyPr/>
                    <a:lstStyle/>
                    <a:p>
                      <a:pPr algn="ctr">
                        <a:lnSpc>
                          <a:spcPct val="150000"/>
                        </a:lnSpc>
                        <a:spcAft>
                          <a:spcPts val="0"/>
                        </a:spcAft>
                      </a:pPr>
                      <a:r>
                        <a:rPr lang="zh-CN" sz="2000" kern="100">
                          <a:effectLst/>
                        </a:rPr>
                        <a:t>需求审核员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吴浩伟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负责对需求的审核工作</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3786379143"/>
                  </a:ext>
                </a:extLst>
              </a:tr>
              <a:tr h="435106">
                <a:tc>
                  <a:txBody>
                    <a:bodyPr/>
                    <a:lstStyle/>
                    <a:p>
                      <a:pPr algn="ctr">
                        <a:lnSpc>
                          <a:spcPct val="150000"/>
                        </a:lnSpc>
                        <a:spcAft>
                          <a:spcPts val="0"/>
                        </a:spcAft>
                      </a:pPr>
                      <a:r>
                        <a:rPr lang="zh-CN" sz="2000" kern="100">
                          <a:effectLst/>
                        </a:rPr>
                        <a:t>文档书写者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吴浩伟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书写项目中涉及到的各类文档</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3086953673"/>
                  </a:ext>
                </a:extLst>
              </a:tr>
              <a:tr h="622433">
                <a:tc>
                  <a:txBody>
                    <a:bodyPr/>
                    <a:lstStyle/>
                    <a:p>
                      <a:pPr algn="ctr">
                        <a:lnSpc>
                          <a:spcPct val="150000"/>
                        </a:lnSpc>
                        <a:spcAft>
                          <a:spcPts val="0"/>
                        </a:spcAft>
                      </a:pPr>
                      <a:r>
                        <a:rPr lang="zh-CN" sz="2000" kern="100">
                          <a:effectLst/>
                        </a:rPr>
                        <a:t>文档模板负责人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a:effectLst/>
                        </a:rPr>
                        <a:t>吴浩伟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tc>
                  <a:txBody>
                    <a:bodyPr/>
                    <a:lstStyle/>
                    <a:p>
                      <a:pPr algn="ctr">
                        <a:lnSpc>
                          <a:spcPct val="150000"/>
                        </a:lnSpc>
                        <a:spcAft>
                          <a:spcPts val="0"/>
                        </a:spcAft>
                      </a:pPr>
                      <a:r>
                        <a:rPr lang="zh-CN" sz="2000" kern="100" dirty="0">
                          <a:effectLst/>
                        </a:rPr>
                        <a:t>负责文档的模板的格式的统一</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620" marR="62620" marT="0" marB="0" anchor="ctr"/>
                </a:tc>
                <a:extLst>
                  <a:ext uri="{0D108BD9-81ED-4DB2-BD59-A6C34878D82A}">
                    <a16:rowId xmlns:a16="http://schemas.microsoft.com/office/drawing/2014/main" val="320228977"/>
                  </a:ext>
                </a:extLst>
              </a:tr>
            </a:tbl>
          </a:graphicData>
        </a:graphic>
      </p:graphicFrame>
    </p:spTree>
    <p:extLst>
      <p:ext uri="{BB962C8B-B14F-4D97-AF65-F5344CB8AC3E}">
        <p14:creationId xmlns:p14="http://schemas.microsoft.com/office/powerpoint/2010/main" val="278652081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20483" name="文本框 2">
            <a:extLst>
              <a:ext uri="{FF2B5EF4-FFF2-40B4-BE49-F238E27FC236}">
                <a16:creationId xmlns:a16="http://schemas.microsoft.com/office/drawing/2014/main" id="{6322C736-41D1-4434-A3AE-E85F6AF6753C}"/>
              </a:ext>
            </a:extLst>
          </p:cNvPr>
          <p:cNvSpPr txBox="1">
            <a:spLocks noChangeArrowheads="1"/>
          </p:cNvSpPr>
          <p:nvPr/>
        </p:nvSpPr>
        <p:spPr bwMode="auto">
          <a:xfrm>
            <a:off x="595313" y="298450"/>
            <a:ext cx="5380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solidFill>
                  <a:srgbClr val="000000"/>
                </a:solidFill>
                <a:latin typeface="微软雅黑" panose="020B0503020204020204" pitchFamily="34" charset="-122"/>
                <a:ea typeface="微软雅黑" panose="020B0503020204020204" pitchFamily="34" charset="-122"/>
                <a:hlinkClick r:id="rId3" action="ppaction://hlinkfile"/>
              </a:rPr>
              <a:t>成本管理计划</a:t>
            </a:r>
            <a:r>
              <a:rPr lang="en-US" altLang="zh-CN" sz="3200" b="1" baseline="30000" dirty="0">
                <a:solidFill>
                  <a:srgbClr val="000000"/>
                </a:solidFill>
                <a:latin typeface="微软雅黑" panose="020B0503020204020204" pitchFamily="34" charset="-122"/>
                <a:ea typeface="微软雅黑" panose="020B0503020204020204" pitchFamily="34" charset="-122"/>
              </a:rPr>
              <a:t>[4][5][6][7][8]</a:t>
            </a:r>
            <a:endParaRPr lang="zh-CN" altLang="en-US" sz="3200" b="1" baseline="30000" dirty="0">
              <a:solidFill>
                <a:srgbClr val="00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8205552-FB1B-4986-8D98-B6A7D78E8297}"/>
              </a:ext>
            </a:extLst>
          </p:cNvPr>
          <p:cNvGraphicFramePr>
            <a:graphicFrameLocks noGrp="1"/>
          </p:cNvGraphicFramePr>
          <p:nvPr>
            <p:extLst>
              <p:ext uri="{D42A27DB-BD31-4B8C-83A1-F6EECF244321}">
                <p14:modId xmlns:p14="http://schemas.microsoft.com/office/powerpoint/2010/main" val="3894388408"/>
              </p:ext>
            </p:extLst>
          </p:nvPr>
        </p:nvGraphicFramePr>
        <p:xfrm>
          <a:off x="1195727" y="1250569"/>
          <a:ext cx="9800546" cy="5084918"/>
        </p:xfrm>
        <a:graphic>
          <a:graphicData uri="http://schemas.openxmlformats.org/drawingml/2006/table">
            <a:tbl>
              <a:tblPr firstRow="1" firstCol="1" bandRow="1">
                <a:tableStyleId>{5C22544A-7EE6-4342-B048-85BDC9FD1C3A}</a:tableStyleId>
              </a:tblPr>
              <a:tblGrid>
                <a:gridCol w="3805092">
                  <a:extLst>
                    <a:ext uri="{9D8B030D-6E8A-4147-A177-3AD203B41FA5}">
                      <a16:colId xmlns:a16="http://schemas.microsoft.com/office/drawing/2014/main" val="4047039595"/>
                    </a:ext>
                  </a:extLst>
                </a:gridCol>
                <a:gridCol w="1833533">
                  <a:extLst>
                    <a:ext uri="{9D8B030D-6E8A-4147-A177-3AD203B41FA5}">
                      <a16:colId xmlns:a16="http://schemas.microsoft.com/office/drawing/2014/main" val="4279179488"/>
                    </a:ext>
                  </a:extLst>
                </a:gridCol>
                <a:gridCol w="2322932">
                  <a:extLst>
                    <a:ext uri="{9D8B030D-6E8A-4147-A177-3AD203B41FA5}">
                      <a16:colId xmlns:a16="http://schemas.microsoft.com/office/drawing/2014/main" val="991832253"/>
                    </a:ext>
                  </a:extLst>
                </a:gridCol>
                <a:gridCol w="1838989">
                  <a:extLst>
                    <a:ext uri="{9D8B030D-6E8A-4147-A177-3AD203B41FA5}">
                      <a16:colId xmlns:a16="http://schemas.microsoft.com/office/drawing/2014/main" val="766022425"/>
                    </a:ext>
                  </a:extLst>
                </a:gridCol>
              </a:tblGrid>
              <a:tr h="652358">
                <a:tc>
                  <a:txBody>
                    <a:bodyPr/>
                    <a:lstStyle/>
                    <a:p>
                      <a:pPr algn="ctr">
                        <a:lnSpc>
                          <a:spcPct val="150000"/>
                        </a:lnSpc>
                        <a:spcAft>
                          <a:spcPts val="0"/>
                        </a:spcAft>
                      </a:pPr>
                      <a:r>
                        <a:rPr lang="zh-CN" sz="2000" kern="100" dirty="0">
                          <a:effectLst/>
                        </a:rPr>
                        <a:t>软件名称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单位时间件数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每件</a:t>
                      </a:r>
                      <a:r>
                        <a:rPr lang="en-US" sz="2000" kern="100" dirty="0">
                          <a:effectLst/>
                        </a:rPr>
                        <a:t>/</a:t>
                      </a:r>
                      <a:r>
                        <a:rPr lang="zh-CN" sz="2000" kern="100" dirty="0">
                          <a:effectLst/>
                        </a:rPr>
                        <a:t>每年成本（元）</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总计（元）</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646055"/>
                  </a:ext>
                </a:extLst>
              </a:tr>
              <a:tr h="539571">
                <a:tc>
                  <a:txBody>
                    <a:bodyPr/>
                    <a:lstStyle/>
                    <a:p>
                      <a:pPr algn="ctr">
                        <a:lnSpc>
                          <a:spcPct val="150000"/>
                        </a:lnSpc>
                        <a:spcAft>
                          <a:spcPts val="0"/>
                        </a:spcAft>
                      </a:pPr>
                      <a:r>
                        <a:rPr lang="en-US" sz="2000" kern="100">
                          <a:effectLst/>
                        </a:rPr>
                        <a:t>Axure rp 8 </a:t>
                      </a:r>
                      <a:r>
                        <a:rPr lang="zh-CN" sz="2000" kern="100">
                          <a:effectLst/>
                        </a:rPr>
                        <a:t>团队版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7000</a:t>
                      </a:r>
                      <a:r>
                        <a:rPr lang="en-US" sz="2000" kern="100" baseline="30000" dirty="0">
                          <a:effectLst/>
                        </a:rPr>
                        <a:t>[4]</a:t>
                      </a:r>
                      <a:endParaRPr lang="zh-CN" sz="20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35000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523950"/>
                  </a:ext>
                </a:extLst>
              </a:tr>
              <a:tr h="1140393">
                <a:tc>
                  <a:txBody>
                    <a:bodyPr/>
                    <a:lstStyle/>
                    <a:p>
                      <a:pPr algn="ctr">
                        <a:lnSpc>
                          <a:spcPct val="150000"/>
                        </a:lnSpc>
                        <a:spcAft>
                          <a:spcPts val="0"/>
                        </a:spcAft>
                      </a:pPr>
                      <a:r>
                        <a:rPr lang="zh-CN" sz="2000" kern="100">
                          <a:effectLst/>
                        </a:rPr>
                        <a:t>阿里云服务器通用型（</a:t>
                      </a:r>
                      <a:r>
                        <a:rPr lang="en-US" sz="2000" kern="100">
                          <a:effectLst/>
                        </a:rPr>
                        <a:t>g5</a:t>
                      </a:r>
                      <a:r>
                        <a:rPr lang="zh-CN" sz="2000" kern="100">
                          <a:effectLst/>
                        </a:rPr>
                        <a:t>）</a:t>
                      </a:r>
                      <a:r>
                        <a:rPr lang="en-US" sz="2000" kern="100">
                          <a:effectLst/>
                        </a:rPr>
                        <a:t>ecs.g5.16xlarge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103320</a:t>
                      </a:r>
                      <a:r>
                        <a:rPr lang="en-US" sz="2000" kern="100" baseline="30000" dirty="0">
                          <a:effectLst/>
                        </a:rPr>
                        <a:t>[5]</a:t>
                      </a:r>
                      <a:endParaRPr lang="zh-CN" sz="20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206640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3002527"/>
                  </a:ext>
                </a:extLst>
              </a:tr>
              <a:tr h="1133883">
                <a:tc>
                  <a:txBody>
                    <a:bodyPr/>
                    <a:lstStyle/>
                    <a:p>
                      <a:pPr algn="ctr">
                        <a:lnSpc>
                          <a:spcPct val="150000"/>
                        </a:lnSpc>
                        <a:spcAft>
                          <a:spcPts val="0"/>
                        </a:spcAft>
                      </a:pPr>
                      <a:r>
                        <a:rPr lang="en-US" sz="2000" kern="100">
                          <a:effectLst/>
                        </a:rPr>
                        <a:t>Microsoft Office</a:t>
                      </a:r>
                      <a:r>
                        <a:rPr lang="zh-CN" sz="2000" kern="100">
                          <a:effectLst/>
                        </a:rPr>
                        <a:t>家庭和学生版</a:t>
                      </a:r>
                      <a:r>
                        <a:rPr lang="en-US" sz="2000" kern="100">
                          <a:effectLst/>
                        </a:rPr>
                        <a:t>2016</a:t>
                      </a:r>
                      <a:r>
                        <a:rPr lang="zh-CN" sz="2000" kern="100">
                          <a:effectLst/>
                        </a:rPr>
                        <a:t>（</a:t>
                      </a:r>
                      <a:r>
                        <a:rPr lang="en-US" sz="2000" kern="100">
                          <a:effectLst/>
                        </a:rPr>
                        <a:t>Windows</a:t>
                      </a:r>
                      <a:r>
                        <a:rPr lang="zh-CN" sz="2000" kern="100">
                          <a:effectLst/>
                        </a:rPr>
                        <a:t>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748</a:t>
                      </a:r>
                      <a:r>
                        <a:rPr lang="en-US" sz="2000" kern="100" baseline="30000" dirty="0">
                          <a:effectLst/>
                        </a:rPr>
                        <a:t>[6]</a:t>
                      </a:r>
                      <a:endParaRPr lang="zh-CN" sz="20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3740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622637"/>
                  </a:ext>
                </a:extLst>
              </a:tr>
              <a:tr h="539571">
                <a:tc>
                  <a:txBody>
                    <a:bodyPr/>
                    <a:lstStyle/>
                    <a:p>
                      <a:pPr algn="ctr">
                        <a:lnSpc>
                          <a:spcPct val="150000"/>
                        </a:lnSpc>
                        <a:spcAft>
                          <a:spcPts val="0"/>
                        </a:spcAft>
                      </a:pPr>
                      <a:r>
                        <a:rPr lang="en-US" sz="2000" kern="100">
                          <a:effectLst/>
                        </a:rPr>
                        <a:t>Microsoft Project </a:t>
                      </a:r>
                      <a:r>
                        <a:rPr lang="zh-CN" sz="2000" kern="100">
                          <a:effectLst/>
                        </a:rPr>
                        <a:t>专业版</a:t>
                      </a:r>
                      <a:r>
                        <a:rPr lang="en-US" sz="2000" kern="100">
                          <a:effectLst/>
                        </a:rPr>
                        <a:t> 2016</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9398</a:t>
                      </a:r>
                      <a:r>
                        <a:rPr lang="en-US" sz="2000" kern="100" baseline="30000" dirty="0">
                          <a:effectLst/>
                        </a:rPr>
                        <a:t>[7]</a:t>
                      </a:r>
                      <a:endParaRPr lang="zh-CN" sz="20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46990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5901772"/>
                  </a:ext>
                </a:extLst>
              </a:tr>
              <a:tr h="539571">
                <a:tc>
                  <a:txBody>
                    <a:bodyPr/>
                    <a:lstStyle/>
                    <a:p>
                      <a:pPr algn="ctr">
                        <a:lnSpc>
                          <a:spcPct val="150000"/>
                        </a:lnSpc>
                        <a:spcAft>
                          <a:spcPts val="0"/>
                        </a:spcAft>
                      </a:pPr>
                      <a:r>
                        <a:rPr lang="en-US" sz="2000" kern="100">
                          <a:effectLst/>
                        </a:rPr>
                        <a:t>Microsoft Visio </a:t>
                      </a:r>
                      <a:r>
                        <a:rPr lang="zh-CN" sz="2000" kern="100">
                          <a:effectLst/>
                        </a:rPr>
                        <a:t>专业版</a:t>
                      </a:r>
                      <a:r>
                        <a:rPr lang="en-US" sz="2000" kern="100">
                          <a:effectLst/>
                        </a:rPr>
                        <a:t> 2016</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4798</a:t>
                      </a:r>
                      <a:r>
                        <a:rPr lang="en-US" sz="2000" kern="100" baseline="30000" dirty="0">
                          <a:effectLst/>
                        </a:rPr>
                        <a:t>[8]</a:t>
                      </a:r>
                      <a:endParaRPr lang="zh-CN" sz="20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23990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2188424"/>
                  </a:ext>
                </a:extLst>
              </a:tr>
              <a:tr h="539571">
                <a:tc>
                  <a:txBody>
                    <a:bodyPr/>
                    <a:lstStyle/>
                    <a:p>
                      <a:pPr algn="ctr">
                        <a:lnSpc>
                          <a:spcPct val="150000"/>
                        </a:lnSpc>
                        <a:spcAft>
                          <a:spcPts val="0"/>
                        </a:spcAft>
                      </a:pPr>
                      <a:r>
                        <a:rPr lang="zh-CN" sz="2000" kern="100" dirty="0">
                          <a:effectLst/>
                        </a:rPr>
                        <a:t>软件成本估算总计</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kern="100" dirty="0">
                          <a:effectLst/>
                        </a:rPr>
                        <a:t>316360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4937825"/>
                  </a:ext>
                </a:extLst>
              </a:tr>
            </a:tbl>
          </a:graphicData>
        </a:graphic>
      </p:graphicFrame>
      <p:sp>
        <p:nvSpPr>
          <p:cNvPr id="8" name="文本框 7">
            <a:extLst>
              <a:ext uri="{FF2B5EF4-FFF2-40B4-BE49-F238E27FC236}">
                <a16:creationId xmlns:a16="http://schemas.microsoft.com/office/drawing/2014/main" id="{A81BE6B6-0773-4F1C-B410-E906331CB229}"/>
              </a:ext>
            </a:extLst>
          </p:cNvPr>
          <p:cNvSpPr txBox="1"/>
          <p:nvPr/>
        </p:nvSpPr>
        <p:spPr>
          <a:xfrm>
            <a:off x="5200082" y="652392"/>
            <a:ext cx="2031325" cy="461665"/>
          </a:xfrm>
          <a:prstGeom prst="rect">
            <a:avLst/>
          </a:prstGeom>
          <a:noFill/>
        </p:spPr>
        <p:txBody>
          <a:bodyPr wrap="none" rtlCol="0">
            <a:spAutoFit/>
          </a:bodyPr>
          <a:lstStyle/>
          <a:p>
            <a:r>
              <a:rPr lang="zh-CN" altLang="en-US" sz="2400" dirty="0"/>
              <a:t>软件授权支出</a:t>
            </a:r>
          </a:p>
        </p:txBody>
      </p:sp>
    </p:spTree>
    <p:extLst>
      <p:ext uri="{BB962C8B-B14F-4D97-AF65-F5344CB8AC3E}">
        <p14:creationId xmlns:p14="http://schemas.microsoft.com/office/powerpoint/2010/main" val="80280955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20483" name="文本框 2">
            <a:extLst>
              <a:ext uri="{FF2B5EF4-FFF2-40B4-BE49-F238E27FC236}">
                <a16:creationId xmlns:a16="http://schemas.microsoft.com/office/drawing/2014/main" id="{6322C736-41D1-4434-A3AE-E85F6AF6753C}"/>
              </a:ext>
            </a:extLst>
          </p:cNvPr>
          <p:cNvSpPr txBox="1">
            <a:spLocks noChangeArrowheads="1"/>
          </p:cNvSpPr>
          <p:nvPr/>
        </p:nvSpPr>
        <p:spPr bwMode="auto">
          <a:xfrm>
            <a:off x="595313" y="298450"/>
            <a:ext cx="5380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solidFill>
                  <a:srgbClr val="000000"/>
                </a:solidFill>
                <a:latin typeface="微软雅黑" panose="020B0503020204020204" pitchFamily="34" charset="-122"/>
                <a:ea typeface="微软雅黑" panose="020B0503020204020204" pitchFamily="34" charset="-122"/>
                <a:hlinkClick r:id="rId3" action="ppaction://hlinkfile"/>
              </a:rPr>
              <a:t>成本管理计划</a:t>
            </a:r>
            <a:r>
              <a:rPr lang="en-US" altLang="zh-CN" sz="3200" b="1" baseline="30000" dirty="0">
                <a:solidFill>
                  <a:srgbClr val="000000"/>
                </a:solidFill>
                <a:latin typeface="微软雅黑" panose="020B0503020204020204" pitchFamily="34" charset="-122"/>
                <a:ea typeface="微软雅黑" panose="020B0503020204020204" pitchFamily="34" charset="-122"/>
              </a:rPr>
              <a:t>[9]</a:t>
            </a:r>
            <a:endParaRPr lang="zh-CN" altLang="en-US" sz="3200" b="1" baseline="30000" dirty="0">
              <a:solidFill>
                <a:srgbClr val="0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5250298-D721-4735-B85D-2C3471056EB2}"/>
              </a:ext>
            </a:extLst>
          </p:cNvPr>
          <p:cNvSpPr txBox="1"/>
          <p:nvPr/>
        </p:nvSpPr>
        <p:spPr>
          <a:xfrm>
            <a:off x="5388114" y="787684"/>
            <a:ext cx="1415772" cy="461665"/>
          </a:xfrm>
          <a:prstGeom prst="rect">
            <a:avLst/>
          </a:prstGeom>
          <a:noFill/>
        </p:spPr>
        <p:txBody>
          <a:bodyPr wrap="none" rtlCol="0">
            <a:spAutoFit/>
          </a:bodyPr>
          <a:lstStyle/>
          <a:p>
            <a:r>
              <a:rPr lang="zh-CN" altLang="en-US" sz="2400" dirty="0"/>
              <a:t>项目支出</a:t>
            </a:r>
          </a:p>
        </p:txBody>
      </p:sp>
      <p:graphicFrame>
        <p:nvGraphicFramePr>
          <p:cNvPr id="5" name="表格 4">
            <a:extLst>
              <a:ext uri="{FF2B5EF4-FFF2-40B4-BE49-F238E27FC236}">
                <a16:creationId xmlns:a16="http://schemas.microsoft.com/office/drawing/2014/main" id="{D53E6441-36DB-4DBB-90F1-0F53071516F3}"/>
              </a:ext>
            </a:extLst>
          </p:cNvPr>
          <p:cNvGraphicFramePr>
            <a:graphicFrameLocks noGrp="1"/>
          </p:cNvGraphicFramePr>
          <p:nvPr>
            <p:extLst>
              <p:ext uri="{D42A27DB-BD31-4B8C-83A1-F6EECF244321}">
                <p14:modId xmlns:p14="http://schemas.microsoft.com/office/powerpoint/2010/main" val="355415116"/>
              </p:ext>
            </p:extLst>
          </p:nvPr>
        </p:nvGraphicFramePr>
        <p:xfrm>
          <a:off x="148851" y="1413534"/>
          <a:ext cx="11904920" cy="4945020"/>
        </p:xfrm>
        <a:graphic>
          <a:graphicData uri="http://schemas.openxmlformats.org/drawingml/2006/table">
            <a:tbl>
              <a:tblPr firstRow="1" firstCol="1" bandRow="1">
                <a:tableStyleId>{5C22544A-7EE6-4342-B048-85BDC9FD1C3A}</a:tableStyleId>
              </a:tblPr>
              <a:tblGrid>
                <a:gridCol w="2380984">
                  <a:extLst>
                    <a:ext uri="{9D8B030D-6E8A-4147-A177-3AD203B41FA5}">
                      <a16:colId xmlns:a16="http://schemas.microsoft.com/office/drawing/2014/main" val="2510286835"/>
                    </a:ext>
                  </a:extLst>
                </a:gridCol>
                <a:gridCol w="2208072">
                  <a:extLst>
                    <a:ext uri="{9D8B030D-6E8A-4147-A177-3AD203B41FA5}">
                      <a16:colId xmlns:a16="http://schemas.microsoft.com/office/drawing/2014/main" val="3480726612"/>
                    </a:ext>
                  </a:extLst>
                </a:gridCol>
                <a:gridCol w="3200036">
                  <a:extLst>
                    <a:ext uri="{9D8B030D-6E8A-4147-A177-3AD203B41FA5}">
                      <a16:colId xmlns:a16="http://schemas.microsoft.com/office/drawing/2014/main" val="1150835938"/>
                    </a:ext>
                  </a:extLst>
                </a:gridCol>
                <a:gridCol w="1611128">
                  <a:extLst>
                    <a:ext uri="{9D8B030D-6E8A-4147-A177-3AD203B41FA5}">
                      <a16:colId xmlns:a16="http://schemas.microsoft.com/office/drawing/2014/main" val="2834832592"/>
                    </a:ext>
                  </a:extLst>
                </a:gridCol>
                <a:gridCol w="2504700">
                  <a:extLst>
                    <a:ext uri="{9D8B030D-6E8A-4147-A177-3AD203B41FA5}">
                      <a16:colId xmlns:a16="http://schemas.microsoft.com/office/drawing/2014/main" val="3929113718"/>
                    </a:ext>
                  </a:extLst>
                </a:gridCol>
              </a:tblGrid>
              <a:tr h="846581">
                <a:tc>
                  <a:txBody>
                    <a:bodyPr/>
                    <a:lstStyle/>
                    <a:p>
                      <a:pPr algn="ctr">
                        <a:lnSpc>
                          <a:spcPct val="150000"/>
                        </a:lnSpc>
                        <a:spcAft>
                          <a:spcPts val="0"/>
                        </a:spcAft>
                      </a:pPr>
                      <a:r>
                        <a:rPr lang="zh-CN" sz="2400" kern="100">
                          <a:effectLst/>
                        </a:rPr>
                        <a:t>支出条目</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单位时间件数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每件</a:t>
                      </a:r>
                      <a:r>
                        <a:rPr lang="en-US" sz="2400" kern="100">
                          <a:effectLst/>
                        </a:rPr>
                        <a:t>/</a:t>
                      </a:r>
                      <a:r>
                        <a:rPr lang="zh-CN" sz="2400" kern="100">
                          <a:effectLst/>
                        </a:rPr>
                        <a:t>每小时成本（元）</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小计（元）</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占总计的百分比</a:t>
                      </a:r>
                      <a:r>
                        <a:rPr lang="en-US" sz="2400" kern="100">
                          <a:effectLst/>
                        </a:rPr>
                        <a:t>%</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59829068"/>
                  </a:ext>
                </a:extLst>
              </a:tr>
              <a:tr h="577129">
                <a:tc>
                  <a:txBody>
                    <a:bodyPr/>
                    <a:lstStyle/>
                    <a:p>
                      <a:pPr algn="ctr">
                        <a:lnSpc>
                          <a:spcPct val="150000"/>
                        </a:lnSpc>
                        <a:spcAft>
                          <a:spcPts val="0"/>
                        </a:spcAft>
                      </a:pPr>
                      <a:r>
                        <a:rPr lang="zh-CN" sz="2400" kern="100">
                          <a:effectLst/>
                        </a:rPr>
                        <a:t>授权软件</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 </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316360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60.33</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5553678"/>
                  </a:ext>
                </a:extLst>
              </a:tr>
              <a:tr h="577129">
                <a:tc>
                  <a:txBody>
                    <a:bodyPr/>
                    <a:lstStyle/>
                    <a:p>
                      <a:pPr algn="ctr">
                        <a:lnSpc>
                          <a:spcPct val="150000"/>
                        </a:lnSpc>
                        <a:spcAft>
                          <a:spcPts val="0"/>
                        </a:spcAft>
                      </a:pPr>
                      <a:r>
                        <a:rPr lang="zh-CN" sz="2400" kern="100">
                          <a:effectLst/>
                        </a:rPr>
                        <a:t>开发设备</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5000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25000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4.77</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091019"/>
                  </a:ext>
                </a:extLst>
              </a:tr>
              <a:tr h="577129">
                <a:tc>
                  <a:txBody>
                    <a:bodyPr/>
                    <a:lstStyle/>
                    <a:p>
                      <a:pPr algn="ctr">
                        <a:lnSpc>
                          <a:spcPct val="150000"/>
                        </a:lnSpc>
                        <a:spcAft>
                          <a:spcPts val="0"/>
                        </a:spcAft>
                      </a:pPr>
                      <a:r>
                        <a:rPr lang="zh-CN" sz="2400" kern="100">
                          <a:effectLst/>
                        </a:rPr>
                        <a:t>计划项目组人力</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705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69.34</a:t>
                      </a:r>
                      <a:r>
                        <a:rPr lang="en-US" sz="2400" kern="100" baseline="30000" dirty="0">
                          <a:effectLst/>
                        </a:rPr>
                        <a:t>[</a:t>
                      </a:r>
                      <a:r>
                        <a:rPr lang="en-US" altLang="zh-CN" sz="2400" kern="100" baseline="30000" dirty="0">
                          <a:effectLst/>
                        </a:rPr>
                        <a:t>9</a:t>
                      </a:r>
                      <a:r>
                        <a:rPr lang="en-US" sz="2400" kern="100" baseline="30000" dirty="0">
                          <a:effectLst/>
                        </a:rPr>
                        <a:t>]</a:t>
                      </a:r>
                      <a:endParaRPr lang="zh-CN" sz="2400" kern="100" baseline="300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48884.7</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9.32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548878"/>
                  </a:ext>
                </a:extLst>
              </a:tr>
              <a:tr h="577129">
                <a:tc>
                  <a:txBody>
                    <a:bodyPr/>
                    <a:lstStyle/>
                    <a:p>
                      <a:pPr algn="ctr">
                        <a:lnSpc>
                          <a:spcPct val="150000"/>
                        </a:lnSpc>
                        <a:spcAft>
                          <a:spcPts val="0"/>
                        </a:spcAft>
                      </a:pPr>
                      <a:r>
                        <a:rPr lang="zh-CN" sz="2400" kern="100">
                          <a:effectLst/>
                        </a:rPr>
                        <a:t>额外项目组人力</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632.5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208.02</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131572.65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25.10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6544447"/>
                  </a:ext>
                </a:extLst>
              </a:tr>
              <a:tr h="577129">
                <a:tc>
                  <a:txBody>
                    <a:bodyPr/>
                    <a:lstStyle/>
                    <a:p>
                      <a:pPr algn="ctr">
                        <a:lnSpc>
                          <a:spcPct val="150000"/>
                        </a:lnSpc>
                        <a:spcAft>
                          <a:spcPts val="0"/>
                        </a:spcAft>
                      </a:pPr>
                      <a:r>
                        <a:rPr lang="zh-CN" sz="2400" kern="100">
                          <a:effectLst/>
                        </a:rPr>
                        <a:t>团队建设</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tabLst>
                          <a:tab pos="415925" algn="l"/>
                        </a:tabLst>
                      </a:pPr>
                      <a:r>
                        <a:rPr lang="en-US" sz="2400" kern="100">
                          <a:effectLst/>
                        </a:rPr>
                        <a:t>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500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2500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0.48</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953666"/>
                  </a:ext>
                </a:extLst>
              </a:tr>
              <a:tr h="1212794">
                <a:tc>
                  <a:txBody>
                    <a:bodyPr/>
                    <a:lstStyle/>
                    <a:p>
                      <a:pPr algn="ctr">
                        <a:lnSpc>
                          <a:spcPct val="150000"/>
                        </a:lnSpc>
                        <a:spcAft>
                          <a:spcPts val="0"/>
                        </a:spcAft>
                      </a:pPr>
                      <a:r>
                        <a:rPr lang="zh-CN" sz="2400" kern="100">
                          <a:effectLst/>
                        </a:rPr>
                        <a:t>项目成本估算总计</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 </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524317.35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100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5460293"/>
                  </a:ext>
                </a:extLst>
              </a:tr>
            </a:tbl>
          </a:graphicData>
        </a:graphic>
      </p:graphicFrame>
    </p:spTree>
    <p:extLst>
      <p:ext uri="{BB962C8B-B14F-4D97-AF65-F5344CB8AC3E}">
        <p14:creationId xmlns:p14="http://schemas.microsoft.com/office/powerpoint/2010/main" val="177977437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9E6B4A64-1119-4C2E-B988-37C5047B3092}"/>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339" name="文本框 2">
            <a:extLst>
              <a:ext uri="{FF2B5EF4-FFF2-40B4-BE49-F238E27FC236}">
                <a16:creationId xmlns:a16="http://schemas.microsoft.com/office/drawing/2014/main" id="{72A48421-8CE3-4390-A6D9-8C3C92A42BCF}"/>
              </a:ext>
            </a:extLst>
          </p:cNvPr>
          <p:cNvSpPr txBox="1">
            <a:spLocks noChangeArrowheads="1"/>
          </p:cNvSpPr>
          <p:nvPr/>
        </p:nvSpPr>
        <p:spPr bwMode="auto">
          <a:xfrm>
            <a:off x="673100" y="298450"/>
            <a:ext cx="50879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配置管理计划</a:t>
            </a:r>
            <a:endParaRPr lang="zh-CN" altLang="en-US" sz="3200" b="1" dirty="0">
              <a:latin typeface="微软雅黑" panose="020B0503020204020204" pitchFamily="34" charset="-122"/>
              <a:ea typeface="微软雅黑" panose="020B0503020204020204" pitchFamily="34" charset="-122"/>
            </a:endParaRPr>
          </a:p>
        </p:txBody>
      </p:sp>
      <p:pic>
        <p:nvPicPr>
          <p:cNvPr id="14340" name="图片 6">
            <a:extLst>
              <a:ext uri="{FF2B5EF4-FFF2-40B4-BE49-F238E27FC236}">
                <a16:creationId xmlns:a16="http://schemas.microsoft.com/office/drawing/2014/main" id="{EEFA3ACC-34A5-4BD6-8B10-A738F171D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988" y="1020763"/>
            <a:ext cx="47625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图片 8">
            <a:extLst>
              <a:ext uri="{FF2B5EF4-FFF2-40B4-BE49-F238E27FC236}">
                <a16:creationId xmlns:a16="http://schemas.microsoft.com/office/drawing/2014/main" id="{7C514231-057B-4E0F-B356-F59B153C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763" y="1668463"/>
            <a:ext cx="33274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文本框 9">
            <a:extLst>
              <a:ext uri="{FF2B5EF4-FFF2-40B4-BE49-F238E27FC236}">
                <a16:creationId xmlns:a16="http://schemas.microsoft.com/office/drawing/2014/main" id="{F03094DF-3BBF-431D-9A91-EDAD7CCF86FD}"/>
              </a:ext>
            </a:extLst>
          </p:cNvPr>
          <p:cNvSpPr txBox="1">
            <a:spLocks noChangeArrowheads="1"/>
          </p:cNvSpPr>
          <p:nvPr/>
        </p:nvSpPr>
        <p:spPr bwMode="auto">
          <a:xfrm>
            <a:off x="2163763" y="4414838"/>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dirty="0"/>
              <a:t>版本管理工具</a:t>
            </a:r>
          </a:p>
        </p:txBody>
      </p:sp>
      <p:sp>
        <p:nvSpPr>
          <p:cNvPr id="14343" name="文本框 13">
            <a:extLst>
              <a:ext uri="{FF2B5EF4-FFF2-40B4-BE49-F238E27FC236}">
                <a16:creationId xmlns:a16="http://schemas.microsoft.com/office/drawing/2014/main" id="{D5772F1B-BF33-45AB-B2A0-1E1F08ED790B}"/>
              </a:ext>
            </a:extLst>
          </p:cNvPr>
          <p:cNvSpPr txBox="1">
            <a:spLocks noChangeArrowheads="1"/>
          </p:cNvSpPr>
          <p:nvPr/>
        </p:nvSpPr>
        <p:spPr bwMode="auto">
          <a:xfrm>
            <a:off x="7780338" y="4414837"/>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dirty="0"/>
              <a:t>仓库服务器</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9E6B4A64-1119-4C2E-B988-37C5047B3092}"/>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339" name="文本框 2">
            <a:extLst>
              <a:ext uri="{FF2B5EF4-FFF2-40B4-BE49-F238E27FC236}">
                <a16:creationId xmlns:a16="http://schemas.microsoft.com/office/drawing/2014/main" id="{72A48421-8CE3-4390-A6D9-8C3C92A42BCF}"/>
              </a:ext>
            </a:extLst>
          </p:cNvPr>
          <p:cNvSpPr txBox="1">
            <a:spLocks noChangeArrowheads="1"/>
          </p:cNvSpPr>
          <p:nvPr/>
        </p:nvSpPr>
        <p:spPr bwMode="auto">
          <a:xfrm>
            <a:off x="673100" y="298450"/>
            <a:ext cx="50879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配置管理计划</a:t>
            </a:r>
            <a:endParaRPr lang="zh-CN" altLang="en-US" sz="3200" b="1" dirty="0">
              <a:latin typeface="微软雅黑" panose="020B0503020204020204" pitchFamily="34" charset="-122"/>
              <a:ea typeface="微软雅黑" panose="020B0503020204020204" pitchFamily="34" charset="-122"/>
            </a:endParaRPr>
          </a:p>
        </p:txBody>
      </p:sp>
      <p:sp>
        <p:nvSpPr>
          <p:cNvPr id="14342" name="文本框 9">
            <a:extLst>
              <a:ext uri="{FF2B5EF4-FFF2-40B4-BE49-F238E27FC236}">
                <a16:creationId xmlns:a16="http://schemas.microsoft.com/office/drawing/2014/main" id="{F03094DF-3BBF-431D-9A91-EDAD7CCF86FD}"/>
              </a:ext>
            </a:extLst>
          </p:cNvPr>
          <p:cNvSpPr txBox="1">
            <a:spLocks noChangeArrowheads="1"/>
          </p:cNvSpPr>
          <p:nvPr/>
        </p:nvSpPr>
        <p:spPr bwMode="auto">
          <a:xfrm>
            <a:off x="4534823" y="445921"/>
            <a:ext cx="36131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dirty="0"/>
              <a:t>版本控制规定</a:t>
            </a:r>
          </a:p>
        </p:txBody>
      </p:sp>
      <p:sp>
        <p:nvSpPr>
          <p:cNvPr id="5" name="矩形 4">
            <a:extLst>
              <a:ext uri="{FF2B5EF4-FFF2-40B4-BE49-F238E27FC236}">
                <a16:creationId xmlns:a16="http://schemas.microsoft.com/office/drawing/2014/main" id="{F2258AC9-567C-4250-B415-193CB94D761E}"/>
              </a:ext>
            </a:extLst>
          </p:cNvPr>
          <p:cNvSpPr/>
          <p:nvPr/>
        </p:nvSpPr>
        <p:spPr>
          <a:xfrm>
            <a:off x="2154865" y="1153807"/>
            <a:ext cx="9455888" cy="5853013"/>
          </a:xfrm>
          <a:prstGeom prst="rect">
            <a:avLst/>
          </a:prstGeom>
        </p:spPr>
        <p:txBody>
          <a:bodyPr wrap="square">
            <a:spAutoFit/>
          </a:bodyPr>
          <a:lstStyle/>
          <a:p>
            <a:pPr algn="just">
              <a:lnSpc>
                <a:spcPct val="150000"/>
              </a:lnSpc>
              <a:spcAft>
                <a:spcPts val="0"/>
              </a:spcAft>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2800" b="1" kern="100" dirty="0">
                <a:latin typeface="等线" panose="02010600030101010101" pitchFamily="2" charset="-122"/>
                <a:cs typeface="Times New Roman" panose="02020603050405020304" pitchFamily="18" charset="0"/>
              </a:rPr>
              <a:t>微小改变时的变更控制</a:t>
            </a:r>
            <a:endParaRPr lang="zh-CN" altLang="zh-CN" sz="2800" b="1"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zh-CN" altLang="zh-CN" sz="2400" kern="100" dirty="0">
                <a:latin typeface="等线" panose="02010600030101010101" pitchFamily="2" charset="-122"/>
                <a:cs typeface="Times New Roman" panose="02020603050405020304" pitchFamily="18" charset="0"/>
              </a:rPr>
              <a:t>在一周内进行的改动，版本变更控制为：</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0.1.0 -&gt; 0.1.1</a:t>
            </a:r>
            <a:endParaRPr lang="zh-CN"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800" b="1" kern="100" dirty="0">
                <a:latin typeface="等线" panose="02010600030101010101" pitchFamily="2" charset="-122"/>
                <a:cs typeface="Times New Roman" panose="02020603050405020304" pitchFamily="18" charset="0"/>
              </a:rPr>
              <a:t>较大变动时的变更控制</a:t>
            </a:r>
            <a:endParaRPr lang="zh-CN" altLang="zh-CN" sz="2800" b="1"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zh-CN" altLang="zh-CN" sz="2400" kern="100" dirty="0">
                <a:latin typeface="等线" panose="02010600030101010101" pitchFamily="2" charset="-122"/>
                <a:cs typeface="Times New Roman" panose="02020603050405020304" pitchFamily="18" charset="0"/>
              </a:rPr>
              <a:t>在不同周内进行的改动，版本变更控制为：</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en-US" altLang="zh-CN" sz="2400" b="1" kern="100" dirty="0">
                <a:latin typeface="等线" panose="02010600030101010101" pitchFamily="2" charset="-122"/>
                <a:cs typeface="Times New Roman" panose="02020603050405020304" pitchFamily="18" charset="0"/>
              </a:rPr>
              <a:t>	0.1.2 -&gt; 0.2</a:t>
            </a:r>
          </a:p>
          <a:p>
            <a:pPr algn="just">
              <a:lnSpc>
                <a:spcPct val="150000"/>
              </a:lnSpc>
              <a:spcAft>
                <a:spcPts val="0"/>
              </a:spcAft>
            </a:pPr>
            <a:r>
              <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2800" b="1" kern="100" dirty="0">
                <a:effectLst/>
                <a:latin typeface="等线" panose="02010600030101010101" pitchFamily="2" charset="-122"/>
                <a:ea typeface="等线" panose="02010600030101010101" pitchFamily="2" charset="-122"/>
                <a:cs typeface="Times New Roman" panose="02020603050405020304" pitchFamily="18" charset="0"/>
              </a:rPr>
              <a:t>评审结束后的变更控制</a:t>
            </a: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r>
              <a:rPr lang="zh-CN" altLang="en-US" sz="2400" kern="100" dirty="0">
                <a:latin typeface="等线" panose="02010600030101010101" pitchFamily="2" charset="-122"/>
                <a:cs typeface="Times New Roman" panose="02020603050405020304" pitchFamily="18" charset="0"/>
              </a:rPr>
              <a:t>每一个阶段的大评审通过后，阶段内文档正式发布</a:t>
            </a:r>
            <a:r>
              <a:rPr lang="en-US" altLang="zh-CN" sz="2400" kern="100" dirty="0">
                <a:latin typeface="等线" panose="02010600030101010101" pitchFamily="2" charset="-122"/>
                <a:cs typeface="Times New Roman" panose="02020603050405020304" pitchFamily="18" charset="0"/>
              </a:rPr>
              <a:t>,</a:t>
            </a:r>
            <a:r>
              <a:rPr lang="zh-CN" altLang="en-US" sz="2400" kern="100" dirty="0">
                <a:latin typeface="等线" panose="02010600030101010101" pitchFamily="2" charset="-122"/>
                <a:cs typeface="Times New Roman" panose="02020603050405020304" pitchFamily="18" charset="0"/>
              </a:rPr>
              <a:t>版本变更控制为：</a:t>
            </a:r>
            <a:endParaRPr lang="en-US" altLang="zh-CN" sz="2400"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sz="2400" b="1" kern="100" dirty="0">
                <a:latin typeface="等线" panose="02010600030101010101" pitchFamily="2" charset="-122"/>
                <a:cs typeface="Times New Roman" panose="02020603050405020304" pitchFamily="18" charset="0"/>
              </a:rPr>
              <a:t>	0.7.0-&gt;1.0.0</a:t>
            </a:r>
          </a:p>
          <a:p>
            <a:pPr algn="just">
              <a:lnSpc>
                <a:spcPct val="150000"/>
              </a:lnSpc>
              <a:spcAft>
                <a:spcPts val="0"/>
              </a:spcAft>
            </a:pP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093403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20483" name="文本框 2">
            <a:extLst>
              <a:ext uri="{FF2B5EF4-FFF2-40B4-BE49-F238E27FC236}">
                <a16:creationId xmlns:a16="http://schemas.microsoft.com/office/drawing/2014/main" id="{6322C736-41D1-4434-A3AE-E85F6AF6753C}"/>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solidFill>
                  <a:srgbClr val="000000"/>
                </a:solidFill>
                <a:latin typeface="微软雅黑" panose="020B0503020204020204" pitchFamily="34" charset="-122"/>
                <a:ea typeface="微软雅黑" panose="020B0503020204020204" pitchFamily="34" charset="-122"/>
                <a:hlinkClick r:id="rId3" action="ppaction://hlinkfile"/>
              </a:rPr>
              <a:t>配置管理计划</a:t>
            </a:r>
            <a:endParaRPr lang="zh-CN" altLang="en-US" sz="3200" b="1"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31324574-203B-474D-9719-5ABA0A2BAE56}"/>
              </a:ext>
            </a:extLst>
          </p:cNvPr>
          <p:cNvGraphicFramePr>
            <a:graphicFrameLocks noGrp="1"/>
          </p:cNvGraphicFramePr>
          <p:nvPr>
            <p:extLst>
              <p:ext uri="{D42A27DB-BD31-4B8C-83A1-F6EECF244321}">
                <p14:modId xmlns:p14="http://schemas.microsoft.com/office/powerpoint/2010/main" val="374943952"/>
              </p:ext>
            </p:extLst>
          </p:nvPr>
        </p:nvGraphicFramePr>
        <p:xfrm>
          <a:off x="6841677" y="1027739"/>
          <a:ext cx="5087937" cy="5332730"/>
        </p:xfrm>
        <a:graphic>
          <a:graphicData uri="http://schemas.openxmlformats.org/drawingml/2006/table">
            <a:tbl>
              <a:tblPr>
                <a:tableStyleId>{5C22544A-7EE6-4342-B048-85BDC9FD1C3A}</a:tableStyleId>
              </a:tblPr>
              <a:tblGrid>
                <a:gridCol w="1486184">
                  <a:extLst>
                    <a:ext uri="{9D8B030D-6E8A-4147-A177-3AD203B41FA5}">
                      <a16:colId xmlns:a16="http://schemas.microsoft.com/office/drawing/2014/main" val="1851676518"/>
                    </a:ext>
                  </a:extLst>
                </a:gridCol>
                <a:gridCol w="3601753">
                  <a:extLst>
                    <a:ext uri="{9D8B030D-6E8A-4147-A177-3AD203B41FA5}">
                      <a16:colId xmlns:a16="http://schemas.microsoft.com/office/drawing/2014/main" val="2328747083"/>
                    </a:ext>
                  </a:extLst>
                </a:gridCol>
              </a:tblGrid>
              <a:tr h="165932">
                <a:tc>
                  <a:txBody>
                    <a:bodyPr/>
                    <a:lstStyle/>
                    <a:p>
                      <a:pPr algn="ctr">
                        <a:lnSpc>
                          <a:spcPct val="150000"/>
                        </a:lnSpc>
                        <a:spcAft>
                          <a:spcPts val="0"/>
                        </a:spcAft>
                      </a:pPr>
                      <a:r>
                        <a:rPr lang="zh-CN" sz="2000" kern="100">
                          <a:effectLst/>
                        </a:rPr>
                        <a:t>版本</a:t>
                      </a:r>
                      <a:r>
                        <a:rPr lang="en-US" sz="2000" kern="100">
                          <a:effectLst/>
                        </a:rPr>
                        <a:t>/</a:t>
                      </a:r>
                      <a:r>
                        <a:rPr lang="zh-CN" sz="2000" kern="100">
                          <a:effectLst/>
                        </a:rPr>
                        <a:t>状态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zh-CN" sz="2000" kern="100" dirty="0">
                          <a:effectLst/>
                        </a:rPr>
                        <a:t>起止日期</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663573661"/>
                  </a:ext>
                </a:extLst>
              </a:tr>
              <a:tr h="164597">
                <a:tc>
                  <a:txBody>
                    <a:bodyPr/>
                    <a:lstStyle/>
                    <a:p>
                      <a:pPr algn="ctr">
                        <a:lnSpc>
                          <a:spcPct val="150000"/>
                        </a:lnSpc>
                        <a:spcAft>
                          <a:spcPts val="0"/>
                        </a:spcAft>
                      </a:pPr>
                      <a:r>
                        <a:rPr lang="en-US" sz="2000" kern="100" dirty="0">
                          <a:effectLst/>
                        </a:rPr>
                        <a:t>0.1.0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2018/9/29-2018/9/30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2916430281"/>
                  </a:ext>
                </a:extLst>
              </a:tr>
              <a:tr h="164597">
                <a:tc>
                  <a:txBody>
                    <a:bodyPr/>
                    <a:lstStyle/>
                    <a:p>
                      <a:pPr algn="ctr">
                        <a:lnSpc>
                          <a:spcPct val="150000"/>
                        </a:lnSpc>
                        <a:spcAft>
                          <a:spcPts val="0"/>
                        </a:spcAft>
                      </a:pPr>
                      <a:r>
                        <a:rPr lang="en-US" sz="2000" kern="100">
                          <a:effectLst/>
                        </a:rPr>
                        <a:t>0.1.1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2018/10/12-2018/10/12</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648247865"/>
                  </a:ext>
                </a:extLst>
              </a:tr>
              <a:tr h="164597">
                <a:tc>
                  <a:txBody>
                    <a:bodyPr/>
                    <a:lstStyle/>
                    <a:p>
                      <a:pPr algn="ctr">
                        <a:lnSpc>
                          <a:spcPct val="150000"/>
                        </a:lnSpc>
                        <a:spcAft>
                          <a:spcPts val="0"/>
                        </a:spcAft>
                      </a:pPr>
                      <a:r>
                        <a:rPr lang="en-US" sz="2000" kern="100">
                          <a:effectLst/>
                        </a:rPr>
                        <a:t>0.1.2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a:effectLst/>
                        </a:rPr>
                        <a:t>2018/10/16-2018/10/16</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1023189435"/>
                  </a:ext>
                </a:extLst>
              </a:tr>
              <a:tr h="164597">
                <a:tc>
                  <a:txBody>
                    <a:bodyPr/>
                    <a:lstStyle/>
                    <a:p>
                      <a:pPr algn="ctr">
                        <a:lnSpc>
                          <a:spcPct val="150000"/>
                        </a:lnSpc>
                        <a:spcAft>
                          <a:spcPts val="0"/>
                        </a:spcAft>
                      </a:pPr>
                      <a:r>
                        <a:rPr lang="en-US" sz="2000" kern="100">
                          <a:effectLst/>
                        </a:rPr>
                        <a:t>0.2.0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2018/10/20-2018/10/21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3897808677"/>
                  </a:ext>
                </a:extLst>
              </a:tr>
              <a:tr h="276927">
                <a:tc>
                  <a:txBody>
                    <a:bodyPr/>
                    <a:lstStyle/>
                    <a:p>
                      <a:pPr algn="ctr">
                        <a:lnSpc>
                          <a:spcPct val="150000"/>
                        </a:lnSpc>
                        <a:spcAft>
                          <a:spcPts val="0"/>
                        </a:spcAft>
                      </a:pPr>
                      <a:r>
                        <a:rPr lang="en-US" sz="2000" kern="100">
                          <a:effectLst/>
                        </a:rPr>
                        <a:t>0.3.0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2018/10/27-2018/10/28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1427443723"/>
                  </a:ext>
                </a:extLst>
              </a:tr>
              <a:tr h="164597">
                <a:tc>
                  <a:txBody>
                    <a:bodyPr/>
                    <a:lstStyle/>
                    <a:p>
                      <a:pPr algn="ctr">
                        <a:lnSpc>
                          <a:spcPct val="150000"/>
                        </a:lnSpc>
                        <a:spcAft>
                          <a:spcPts val="0"/>
                        </a:spcAft>
                      </a:pPr>
                      <a:r>
                        <a:rPr lang="en-US" sz="2000" kern="100">
                          <a:effectLst/>
                        </a:rPr>
                        <a:t>0.3.1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2018/10/29-2018/10/30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1199112336"/>
                  </a:ext>
                </a:extLst>
              </a:tr>
              <a:tr h="276927">
                <a:tc>
                  <a:txBody>
                    <a:bodyPr/>
                    <a:lstStyle/>
                    <a:p>
                      <a:pPr algn="ctr">
                        <a:lnSpc>
                          <a:spcPct val="150000"/>
                        </a:lnSpc>
                        <a:spcAft>
                          <a:spcPts val="0"/>
                        </a:spcAft>
                      </a:pPr>
                      <a:r>
                        <a:rPr lang="en-US" sz="2000" kern="100">
                          <a:effectLst/>
                        </a:rPr>
                        <a:t>0.4.0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2018/11/3-2018/11/4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3171427227"/>
                  </a:ext>
                </a:extLst>
              </a:tr>
              <a:tr h="323966">
                <a:tc>
                  <a:txBody>
                    <a:bodyPr/>
                    <a:lstStyle/>
                    <a:p>
                      <a:pPr algn="ctr">
                        <a:lnSpc>
                          <a:spcPct val="150000"/>
                        </a:lnSpc>
                        <a:spcAft>
                          <a:spcPts val="0"/>
                        </a:spcAft>
                      </a:pPr>
                      <a:r>
                        <a:rPr lang="en-US" sz="2000" kern="100">
                          <a:effectLst/>
                        </a:rPr>
                        <a:t>0.5.0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a:effectLst/>
                        </a:rPr>
                        <a:t>2018/11/10-2018/11/10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2778476789"/>
                  </a:ext>
                </a:extLst>
              </a:tr>
              <a:tr h="164597">
                <a:tc>
                  <a:txBody>
                    <a:bodyPr/>
                    <a:lstStyle/>
                    <a:p>
                      <a:pPr algn="ctr">
                        <a:lnSpc>
                          <a:spcPct val="150000"/>
                        </a:lnSpc>
                        <a:spcAft>
                          <a:spcPts val="0"/>
                        </a:spcAft>
                      </a:pPr>
                      <a:r>
                        <a:rPr lang="en-US" sz="2000" kern="100">
                          <a:effectLst/>
                        </a:rPr>
                        <a:t>0.6.0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a:effectLst/>
                        </a:rPr>
                        <a:t>2018/11/17-2018/11/18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2887319296"/>
                  </a:ext>
                </a:extLst>
              </a:tr>
              <a:tr h="182850">
                <a:tc>
                  <a:txBody>
                    <a:bodyPr/>
                    <a:lstStyle/>
                    <a:p>
                      <a:pPr algn="ctr">
                        <a:lnSpc>
                          <a:spcPct val="150000"/>
                        </a:lnSpc>
                        <a:spcAft>
                          <a:spcPts val="0"/>
                        </a:spcAft>
                      </a:pPr>
                      <a:r>
                        <a:rPr lang="en-US" sz="2000" kern="100">
                          <a:effectLst/>
                        </a:rPr>
                        <a:t>0.7.0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2018/11/23-2018/11/24</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2949934192"/>
                  </a:ext>
                </a:extLst>
              </a:tr>
              <a:tr h="164597">
                <a:tc>
                  <a:txBody>
                    <a:bodyPr/>
                    <a:lstStyle/>
                    <a:p>
                      <a:pPr algn="ctr">
                        <a:lnSpc>
                          <a:spcPct val="150000"/>
                        </a:lnSpc>
                        <a:spcAft>
                          <a:spcPts val="0"/>
                        </a:spcAft>
                      </a:pPr>
                      <a:r>
                        <a:rPr lang="en-US" sz="2000" kern="100">
                          <a:effectLst/>
                        </a:rPr>
                        <a:t>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a:effectLst/>
                        </a:rPr>
                        <a:t>2018/12/1-2018/12/2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3777609355"/>
                  </a:ext>
                </a:extLst>
              </a:tr>
              <a:tr h="164597">
                <a:tc>
                  <a:txBody>
                    <a:bodyPr/>
                    <a:lstStyle/>
                    <a:p>
                      <a:pPr algn="ctr">
                        <a:lnSpc>
                          <a:spcPct val="150000"/>
                        </a:lnSpc>
                        <a:spcAft>
                          <a:spcPts val="0"/>
                        </a:spcAft>
                      </a:pPr>
                      <a:r>
                        <a:rPr lang="en-US" sz="2000" kern="100">
                          <a:effectLst/>
                        </a:rPr>
                        <a:t>1.1.0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tc>
                  <a:txBody>
                    <a:bodyPr/>
                    <a:lstStyle/>
                    <a:p>
                      <a:pPr algn="ctr">
                        <a:lnSpc>
                          <a:spcPct val="150000"/>
                        </a:lnSpc>
                        <a:spcAft>
                          <a:spcPts val="0"/>
                        </a:spcAft>
                      </a:pPr>
                      <a:r>
                        <a:rPr lang="en-US" sz="2000" kern="100" dirty="0">
                          <a:effectLst/>
                        </a:rPr>
                        <a:t>2018/12/12-2018/12/12</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3979" marR="33979" marT="0" marB="0"/>
                </a:tc>
                <a:extLst>
                  <a:ext uri="{0D108BD9-81ED-4DB2-BD59-A6C34878D82A}">
                    <a16:rowId xmlns:a16="http://schemas.microsoft.com/office/drawing/2014/main" val="3448898440"/>
                  </a:ext>
                </a:extLst>
              </a:tr>
            </a:tbl>
          </a:graphicData>
        </a:graphic>
      </p:graphicFrame>
      <p:pic>
        <p:nvPicPr>
          <p:cNvPr id="12" name="图片 11">
            <a:extLst>
              <a:ext uri="{FF2B5EF4-FFF2-40B4-BE49-F238E27FC236}">
                <a16:creationId xmlns:a16="http://schemas.microsoft.com/office/drawing/2014/main" id="{03C9FAD4-4E14-4A44-9EB0-7D9F9F1EAD48}"/>
              </a:ext>
            </a:extLst>
          </p:cNvPr>
          <p:cNvPicPr>
            <a:picLocks noChangeAspect="1"/>
          </p:cNvPicPr>
          <p:nvPr/>
        </p:nvPicPr>
        <p:blipFill>
          <a:blip r:embed="rId4"/>
          <a:stretch>
            <a:fillRect/>
          </a:stretch>
        </p:blipFill>
        <p:spPr>
          <a:xfrm>
            <a:off x="465261" y="2614220"/>
            <a:ext cx="5630740" cy="3945330"/>
          </a:xfrm>
          <a:prstGeom prst="rect">
            <a:avLst/>
          </a:prstGeom>
        </p:spPr>
      </p:pic>
      <p:pic>
        <p:nvPicPr>
          <p:cNvPr id="13" name="图片 12">
            <a:extLst>
              <a:ext uri="{FF2B5EF4-FFF2-40B4-BE49-F238E27FC236}">
                <a16:creationId xmlns:a16="http://schemas.microsoft.com/office/drawing/2014/main" id="{2ECB2DF6-AB7F-45B1-8578-0546ABB0AE5A}"/>
              </a:ext>
            </a:extLst>
          </p:cNvPr>
          <p:cNvPicPr>
            <a:picLocks noChangeAspect="1"/>
          </p:cNvPicPr>
          <p:nvPr/>
        </p:nvPicPr>
        <p:blipFill>
          <a:blip r:embed="rId5"/>
          <a:stretch>
            <a:fillRect/>
          </a:stretch>
        </p:blipFill>
        <p:spPr>
          <a:xfrm>
            <a:off x="2494089" y="1770400"/>
            <a:ext cx="1228571" cy="1228571"/>
          </a:xfrm>
          <a:prstGeom prst="rect">
            <a:avLst/>
          </a:prstGeom>
        </p:spPr>
      </p:pic>
      <p:pic>
        <p:nvPicPr>
          <p:cNvPr id="3" name="图片 2">
            <a:extLst>
              <a:ext uri="{FF2B5EF4-FFF2-40B4-BE49-F238E27FC236}">
                <a16:creationId xmlns:a16="http://schemas.microsoft.com/office/drawing/2014/main" id="{96A34B12-680B-4E23-B1DE-2F8A96DBB289}"/>
              </a:ext>
            </a:extLst>
          </p:cNvPr>
          <p:cNvPicPr>
            <a:picLocks noChangeAspect="1"/>
          </p:cNvPicPr>
          <p:nvPr/>
        </p:nvPicPr>
        <p:blipFill>
          <a:blip r:embed="rId6"/>
          <a:stretch>
            <a:fillRect/>
          </a:stretch>
        </p:blipFill>
        <p:spPr>
          <a:xfrm>
            <a:off x="353172" y="884238"/>
            <a:ext cx="11628548" cy="5878069"/>
          </a:xfrm>
          <a:prstGeom prst="rect">
            <a:avLst/>
          </a:prstGeom>
        </p:spPr>
      </p:pic>
    </p:spTree>
    <p:extLst>
      <p:ext uri="{BB962C8B-B14F-4D97-AF65-F5344CB8AC3E}">
        <p14:creationId xmlns:p14="http://schemas.microsoft.com/office/powerpoint/2010/main" val="11858631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1006D813-4DD5-4A1A-AB79-0E63E4E59796}"/>
              </a:ext>
            </a:extLst>
          </p:cNvPr>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F7D789F-2D48-4708-B59F-B20AE468F73D}"/>
              </a:ext>
            </a:extLst>
          </p:cNvPr>
          <p:cNvGrpSpPr>
            <a:grpSpLocks/>
          </p:cNvGrpSpPr>
          <p:nvPr/>
        </p:nvGrpSpPr>
        <p:grpSpPr bwMode="auto">
          <a:xfrm>
            <a:off x="2476500" y="2789238"/>
            <a:ext cx="7589838" cy="1636712"/>
            <a:chOff x="2476160" y="2789636"/>
            <a:chExt cx="7590213" cy="1635917"/>
          </a:xfrm>
        </p:grpSpPr>
        <p:sp>
          <p:nvSpPr>
            <p:cNvPr id="11" name="任意多边形 10">
              <a:extLst>
                <a:ext uri="{FF2B5EF4-FFF2-40B4-BE49-F238E27FC236}">
                  <a16:creationId xmlns:a16="http://schemas.microsoft.com/office/drawing/2014/main" id="{3FE3FC3B-415C-497F-9CF2-55320A736D77}"/>
                </a:ext>
              </a:extLst>
            </p:cNvPr>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634" name="文本框 11">
              <a:extLst>
                <a:ext uri="{FF2B5EF4-FFF2-40B4-BE49-F238E27FC236}">
                  <a16:creationId xmlns:a16="http://schemas.microsoft.com/office/drawing/2014/main" id="{62E9F08B-36F4-4FF4-9570-D1F63EB6362D}"/>
                </a:ext>
              </a:extLst>
            </p:cNvPr>
            <p:cNvSpPr txBox="1">
              <a:spLocks noChangeArrowheads="1"/>
            </p:cNvSpPr>
            <p:nvPr/>
          </p:nvSpPr>
          <p:spPr bwMode="auto">
            <a:xfrm>
              <a:off x="3785913" y="3205723"/>
              <a:ext cx="5523726" cy="58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dirty="0">
                  <a:solidFill>
                    <a:schemeClr val="bg1"/>
                  </a:solidFill>
                  <a:latin typeface="微软雅黑" panose="020B0503020204020204" pitchFamily="34" charset="-122"/>
                  <a:ea typeface="微软雅黑" panose="020B0503020204020204" pitchFamily="34" charset="-122"/>
                </a:rPr>
                <a:t>项目执行</a:t>
              </a:r>
            </a:p>
          </p:txBody>
        </p:sp>
        <p:sp>
          <p:nvSpPr>
            <p:cNvPr id="13" name="矩形 33">
              <a:extLst>
                <a:ext uri="{FF2B5EF4-FFF2-40B4-BE49-F238E27FC236}">
                  <a16:creationId xmlns:a16="http://schemas.microsoft.com/office/drawing/2014/main" id="{CA61B413-F692-4A2D-9C9C-70D87E173047}"/>
                </a:ext>
              </a:extLst>
            </p:cNvPr>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ct val="20000"/>
                </a:spcBef>
                <a:spcAft>
                  <a:spcPts val="0"/>
                </a:spcAft>
                <a:defRPr/>
              </a:pPr>
              <a:endParaRPr lang="en-US" altLang="zh-CN"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52768965-B543-46A6-921E-09F93C08318A}"/>
              </a:ext>
            </a:extLst>
          </p:cNvPr>
          <p:cNvGrpSpPr>
            <a:grpSpLocks/>
          </p:cNvGrpSpPr>
          <p:nvPr/>
        </p:nvGrpSpPr>
        <p:grpSpPr bwMode="auto">
          <a:xfrm>
            <a:off x="0" y="2628900"/>
            <a:ext cx="3317875" cy="2155825"/>
            <a:chOff x="0" y="2628900"/>
            <a:chExt cx="3318008" cy="2155448"/>
          </a:xfrm>
        </p:grpSpPr>
        <p:sp>
          <p:nvSpPr>
            <p:cNvPr id="8" name="任意多边形 7">
              <a:extLst>
                <a:ext uri="{FF2B5EF4-FFF2-40B4-BE49-F238E27FC236}">
                  <a16:creationId xmlns:a16="http://schemas.microsoft.com/office/drawing/2014/main" id="{ACA4BCBB-437A-4003-81E4-92B7765E8079}"/>
                </a:ext>
              </a:extLst>
            </p:cNvPr>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630" name="文本框 14">
              <a:extLst>
                <a:ext uri="{FF2B5EF4-FFF2-40B4-BE49-F238E27FC236}">
                  <a16:creationId xmlns:a16="http://schemas.microsoft.com/office/drawing/2014/main" id="{F764B11D-CD96-4598-B24F-2C519ED9ACDC}"/>
                </a:ext>
              </a:extLst>
            </p:cNvPr>
            <p:cNvSpPr txBox="1">
              <a:spLocks noChangeArrowheads="1"/>
            </p:cNvSpPr>
            <p:nvPr/>
          </p:nvSpPr>
          <p:spPr bwMode="auto">
            <a:xfrm>
              <a:off x="742950" y="3214688"/>
              <a:ext cx="25750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rgbClr val="CA0810"/>
                  </a:solidFill>
                  <a:latin typeface="微软雅黑" panose="020B0503020204020204" pitchFamily="34" charset="-122"/>
                  <a:ea typeface="微软雅黑" panose="020B0503020204020204" pitchFamily="34" charset="-122"/>
                </a:rPr>
                <a:t>03</a:t>
              </a:r>
              <a:endParaRPr lang="zh-CN" altLang="en-US" sz="9600" b="1">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55DB8781-6650-4751-BB98-17208DD48E77}"/>
              </a:ext>
            </a:extLst>
          </p:cNvPr>
          <p:cNvGrpSpPr>
            <a:grpSpLocks/>
          </p:cNvGrpSpPr>
          <p:nvPr/>
        </p:nvGrpSpPr>
        <p:grpSpPr bwMode="auto">
          <a:xfrm>
            <a:off x="0" y="0"/>
            <a:ext cx="6557963" cy="4414838"/>
            <a:chOff x="-1" y="2"/>
            <a:chExt cx="6557963" cy="4414836"/>
          </a:xfrm>
        </p:grpSpPr>
        <p:sp>
          <p:nvSpPr>
            <p:cNvPr id="6" name="等腰三角形 5">
              <a:extLst>
                <a:ext uri="{FF2B5EF4-FFF2-40B4-BE49-F238E27FC236}">
                  <a16:creationId xmlns:a16="http://schemas.microsoft.com/office/drawing/2014/main" id="{55A8B6FF-4109-4AAE-A820-9041269CEB6E}"/>
                </a:ext>
              </a:extLst>
            </p:cNvPr>
            <p:cNvSpPr/>
            <p:nvPr/>
          </p:nvSpPr>
          <p:spPr>
            <a:xfrm rot="5400000">
              <a:off x="1071563" y="-1071562"/>
              <a:ext cx="4414836" cy="6557963"/>
            </a:xfrm>
            <a:prstGeom prst="triangle">
              <a:avLst>
                <a:gd name="adj" fmla="val 0"/>
              </a:avLst>
            </a:pr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12" name="文本框 7">
              <a:extLst>
                <a:ext uri="{FF2B5EF4-FFF2-40B4-BE49-F238E27FC236}">
                  <a16:creationId xmlns:a16="http://schemas.microsoft.com/office/drawing/2014/main" id="{6B179B17-5580-4365-B261-8D3A767CF128}"/>
                </a:ext>
              </a:extLst>
            </p:cNvPr>
            <p:cNvSpPr txBox="1">
              <a:spLocks noChangeArrowheads="1"/>
            </p:cNvSpPr>
            <p:nvPr/>
          </p:nvSpPr>
          <p:spPr bwMode="auto">
            <a:xfrm rot="-2010208">
              <a:off x="233886" y="1443796"/>
              <a:ext cx="360176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a:solidFill>
                    <a:schemeClr val="bg1"/>
                  </a:solidFill>
                  <a:latin typeface="微软雅黑" panose="020B0503020204020204" pitchFamily="34" charset="-122"/>
                  <a:ea typeface="微软雅黑" panose="020B0503020204020204" pitchFamily="34" charset="-122"/>
                </a:rPr>
                <a:t>CONTENTS</a:t>
              </a:r>
              <a:endParaRPr lang="zh-CN" altLang="en-US" sz="440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69158C06-043D-477E-B703-8CA03CE30B0B}"/>
              </a:ext>
            </a:extLst>
          </p:cNvPr>
          <p:cNvGrpSpPr/>
          <p:nvPr/>
        </p:nvGrpSpPr>
        <p:grpSpPr bwMode="auto">
          <a:xfrm>
            <a:off x="3059225" y="3657032"/>
            <a:ext cx="3298617" cy="489449"/>
            <a:chOff x="4890927" y="1504216"/>
            <a:chExt cx="4772620" cy="489600"/>
          </a:xfrm>
          <a:solidFill>
            <a:srgbClr val="B70F17"/>
          </a:solidFill>
        </p:grpSpPr>
        <p:sp>
          <p:nvSpPr>
            <p:cNvPr id="32" name="矩形 31">
              <a:extLst>
                <a:ext uri="{FF2B5EF4-FFF2-40B4-BE49-F238E27FC236}">
                  <a16:creationId xmlns:a16="http://schemas.microsoft.com/office/drawing/2014/main" id="{32EED33E-F783-4623-A671-86B6C7617F62}"/>
                </a:ext>
              </a:extLst>
            </p:cNvPr>
            <p:cNvSpPr/>
            <p:nvPr/>
          </p:nvSpPr>
          <p:spPr bwMode="auto">
            <a:xfrm>
              <a:off x="4890927" y="1504216"/>
              <a:ext cx="4772620" cy="489600"/>
            </a:xfrm>
            <a:prstGeom prst="rect">
              <a:avLst/>
            </a:prstGeom>
            <a:grpFill/>
            <a:ln>
              <a:solidFill>
                <a:schemeClr val="bg1">
                  <a:lumMod val="85000"/>
                </a:schemeClr>
              </a:solidFill>
            </a:ln>
            <a:effectLst/>
            <a:extLst/>
          </p:spPr>
          <p:txBody>
            <a:bodyPr>
              <a:spAutoFit/>
            </a:bodyPr>
            <a:lstStyle/>
            <a:p>
              <a:pPr algn="ctr" eaLnBrk="1" hangingPunct="1">
                <a:spcBef>
                  <a:spcPct val="50000"/>
                </a:spcBef>
                <a:defRPr/>
              </a:pPr>
              <a:endParaRPr lang="zh-CN" altLang="en-US" sz="1600" b="1">
                <a:solidFill>
                  <a:prstClr val="black"/>
                </a:solidFill>
                <a:latin typeface="Arial" pitchFamily="34" charset="0"/>
                <a:ea typeface="+mn-ea"/>
              </a:endParaRPr>
            </a:p>
          </p:txBody>
        </p:sp>
        <p:sp>
          <p:nvSpPr>
            <p:cNvPr id="33" name="Rectangle 6">
              <a:extLst>
                <a:ext uri="{FF2B5EF4-FFF2-40B4-BE49-F238E27FC236}">
                  <a16:creationId xmlns:a16="http://schemas.microsoft.com/office/drawing/2014/main" id="{1476E2DB-3D4F-42C2-BB77-D38CDD45DD27}"/>
                </a:ext>
              </a:extLst>
            </p:cNvPr>
            <p:cNvSpPr>
              <a:spLocks noChangeArrowheads="1"/>
            </p:cNvSpPr>
            <p:nvPr/>
          </p:nvSpPr>
          <p:spPr bwMode="black">
            <a:xfrm>
              <a:off x="4894443" y="1549991"/>
              <a:ext cx="4765588" cy="400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1" dirty="0">
                  <a:solidFill>
                    <a:schemeClr val="bg1"/>
                  </a:solidFill>
                  <a:latin typeface="微软雅黑" pitchFamily="34" charset="-122"/>
                  <a:ea typeface="微软雅黑" pitchFamily="34" charset="-122"/>
                </a:rPr>
                <a:t>项目启动</a:t>
              </a:r>
            </a:p>
          </p:txBody>
        </p:sp>
      </p:grpSp>
      <p:grpSp>
        <p:nvGrpSpPr>
          <p:cNvPr id="11" name="组合 10">
            <a:extLst>
              <a:ext uri="{FF2B5EF4-FFF2-40B4-BE49-F238E27FC236}">
                <a16:creationId xmlns:a16="http://schemas.microsoft.com/office/drawing/2014/main" id="{A55F7ED2-713F-4144-BA30-4402657B3BD8}"/>
              </a:ext>
            </a:extLst>
          </p:cNvPr>
          <p:cNvGrpSpPr/>
          <p:nvPr/>
        </p:nvGrpSpPr>
        <p:grpSpPr bwMode="auto">
          <a:xfrm>
            <a:off x="1545384" y="3657032"/>
            <a:ext cx="1328678" cy="489449"/>
            <a:chOff x="3099816" y="1613944"/>
            <a:chExt cx="1328685" cy="489600"/>
          </a:xfrm>
          <a:solidFill>
            <a:schemeClr val="bg2">
              <a:lumMod val="90000"/>
            </a:schemeClr>
          </a:solidFill>
        </p:grpSpPr>
        <p:sp>
          <p:nvSpPr>
            <p:cNvPr id="30" name="矩形 29">
              <a:extLst>
                <a:ext uri="{FF2B5EF4-FFF2-40B4-BE49-F238E27FC236}">
                  <a16:creationId xmlns:a16="http://schemas.microsoft.com/office/drawing/2014/main" id="{62056888-A34B-4CBB-AAAD-35EA554697F5}"/>
                </a:ext>
              </a:extLst>
            </p:cNvPr>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31" name="文本框 30">
              <a:extLst>
                <a:ext uri="{FF2B5EF4-FFF2-40B4-BE49-F238E27FC236}">
                  <a16:creationId xmlns:a16="http://schemas.microsoft.com/office/drawing/2014/main" id="{F0ED36FF-8B27-4CEE-BD00-CC73702BF535}"/>
                </a:ext>
              </a:extLst>
            </p:cNvPr>
            <p:cNvSpPr txBox="1"/>
            <p:nvPr/>
          </p:nvSpPr>
          <p:spPr>
            <a:xfrm>
              <a:off x="3276145" y="1650973"/>
              <a:ext cx="962086" cy="400110"/>
            </a:xfrm>
            <a:prstGeom prst="rect">
              <a:avLst/>
            </a:prstGeom>
            <a:grpFill/>
          </p:spPr>
          <p:txBody>
            <a:bodyPr>
              <a:spAutoFit/>
            </a:bodyPr>
            <a:lstStyle/>
            <a:p>
              <a:pPr algn="ctr" eaLnBrk="1" fontAlgn="auto" hangingPunct="1">
                <a:spcBef>
                  <a:spcPts val="0"/>
                </a:spcBef>
                <a:spcAft>
                  <a:spcPts val="0"/>
                </a:spcAft>
                <a:defRPr/>
              </a:pPr>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01</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2620E91C-DD88-4794-9E9F-6476AD55C8B4}"/>
              </a:ext>
            </a:extLst>
          </p:cNvPr>
          <p:cNvGrpSpPr/>
          <p:nvPr/>
        </p:nvGrpSpPr>
        <p:grpSpPr bwMode="auto">
          <a:xfrm>
            <a:off x="3084584" y="4619529"/>
            <a:ext cx="3298617" cy="489449"/>
            <a:chOff x="4890927" y="1504216"/>
            <a:chExt cx="4772620" cy="489600"/>
          </a:xfrm>
          <a:solidFill>
            <a:srgbClr val="B70F17"/>
          </a:solidFill>
        </p:grpSpPr>
        <p:sp>
          <p:nvSpPr>
            <p:cNvPr id="28" name="矩形 27">
              <a:extLst>
                <a:ext uri="{FF2B5EF4-FFF2-40B4-BE49-F238E27FC236}">
                  <a16:creationId xmlns:a16="http://schemas.microsoft.com/office/drawing/2014/main" id="{E9A29BF2-8DC8-4D34-A4D9-D708BC09AB8D}"/>
                </a:ext>
              </a:extLst>
            </p:cNvPr>
            <p:cNvSpPr/>
            <p:nvPr/>
          </p:nvSpPr>
          <p:spPr bwMode="auto">
            <a:xfrm>
              <a:off x="4890927" y="1504216"/>
              <a:ext cx="4772620" cy="489600"/>
            </a:xfrm>
            <a:prstGeom prst="rect">
              <a:avLst/>
            </a:prstGeom>
            <a:grpFill/>
            <a:ln>
              <a:solidFill>
                <a:schemeClr val="bg1">
                  <a:lumMod val="85000"/>
                </a:schemeClr>
              </a:solidFill>
            </a:ln>
            <a:effectLst/>
            <a:extLst/>
          </p:spPr>
          <p:txBody>
            <a:bodyPr>
              <a:spAutoFit/>
            </a:bodyPr>
            <a:lstStyle/>
            <a:p>
              <a:pPr algn="ctr" eaLnBrk="1" hangingPunct="1">
                <a:spcBef>
                  <a:spcPct val="50000"/>
                </a:spcBef>
                <a:defRPr/>
              </a:pPr>
              <a:endParaRPr lang="zh-CN" altLang="en-US" sz="1600" b="1">
                <a:solidFill>
                  <a:prstClr val="black"/>
                </a:solidFill>
                <a:latin typeface="Arial" pitchFamily="34" charset="0"/>
                <a:ea typeface="+mn-ea"/>
              </a:endParaRPr>
            </a:p>
          </p:txBody>
        </p:sp>
        <p:sp>
          <p:nvSpPr>
            <p:cNvPr id="29" name="Rectangle 6">
              <a:extLst>
                <a:ext uri="{FF2B5EF4-FFF2-40B4-BE49-F238E27FC236}">
                  <a16:creationId xmlns:a16="http://schemas.microsoft.com/office/drawing/2014/main" id="{B0E2FF56-881F-45B1-9A86-00D76A74202B}"/>
                </a:ext>
              </a:extLst>
            </p:cNvPr>
            <p:cNvSpPr>
              <a:spLocks noChangeArrowheads="1"/>
            </p:cNvSpPr>
            <p:nvPr/>
          </p:nvSpPr>
          <p:spPr bwMode="black">
            <a:xfrm>
              <a:off x="4894443" y="1549991"/>
              <a:ext cx="4765588" cy="400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1" dirty="0">
                  <a:solidFill>
                    <a:schemeClr val="bg1"/>
                  </a:solidFill>
                  <a:latin typeface="微软雅黑" pitchFamily="34" charset="-122"/>
                  <a:ea typeface="微软雅黑" pitchFamily="34" charset="-122"/>
                </a:rPr>
                <a:t>项目计划</a:t>
              </a:r>
            </a:p>
          </p:txBody>
        </p:sp>
      </p:grpSp>
      <p:grpSp>
        <p:nvGrpSpPr>
          <p:cNvPr id="13" name="组合 12">
            <a:extLst>
              <a:ext uri="{FF2B5EF4-FFF2-40B4-BE49-F238E27FC236}">
                <a16:creationId xmlns:a16="http://schemas.microsoft.com/office/drawing/2014/main" id="{30119C63-FA73-4B35-9720-A08DC25DED73}"/>
              </a:ext>
            </a:extLst>
          </p:cNvPr>
          <p:cNvGrpSpPr/>
          <p:nvPr/>
        </p:nvGrpSpPr>
        <p:grpSpPr bwMode="auto">
          <a:xfrm>
            <a:off x="1570743" y="4619529"/>
            <a:ext cx="1328678" cy="489449"/>
            <a:chOff x="3099816" y="1613944"/>
            <a:chExt cx="1328685" cy="489600"/>
          </a:xfrm>
          <a:solidFill>
            <a:schemeClr val="bg2">
              <a:lumMod val="90000"/>
            </a:schemeClr>
          </a:solidFill>
        </p:grpSpPr>
        <p:sp>
          <p:nvSpPr>
            <p:cNvPr id="26" name="矩形 25">
              <a:extLst>
                <a:ext uri="{FF2B5EF4-FFF2-40B4-BE49-F238E27FC236}">
                  <a16:creationId xmlns:a16="http://schemas.microsoft.com/office/drawing/2014/main" id="{EA874D11-A4B0-43C9-98E4-4E113719E4A1}"/>
                </a:ext>
              </a:extLst>
            </p:cNvPr>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7" name="文本框 26">
              <a:extLst>
                <a:ext uri="{FF2B5EF4-FFF2-40B4-BE49-F238E27FC236}">
                  <a16:creationId xmlns:a16="http://schemas.microsoft.com/office/drawing/2014/main" id="{5FFF21AF-07B0-436E-B229-F12EA0D4D428}"/>
                </a:ext>
              </a:extLst>
            </p:cNvPr>
            <p:cNvSpPr txBox="1"/>
            <p:nvPr/>
          </p:nvSpPr>
          <p:spPr>
            <a:xfrm>
              <a:off x="3276145" y="1650973"/>
              <a:ext cx="962086" cy="400110"/>
            </a:xfrm>
            <a:prstGeom prst="rect">
              <a:avLst/>
            </a:prstGeom>
            <a:grpFill/>
          </p:spPr>
          <p:txBody>
            <a:bodyPr>
              <a:spAutoFit/>
            </a:bodyPr>
            <a:lstStyle/>
            <a:p>
              <a:pPr algn="ctr" eaLnBrk="1" fontAlgn="auto" hangingPunct="1">
                <a:spcBef>
                  <a:spcPts val="0"/>
                </a:spcBef>
                <a:spcAft>
                  <a:spcPts val="0"/>
                </a:spcAft>
                <a:defRPr/>
              </a:pPr>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02</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6BF0EF5B-EB21-48B4-95AF-9196F5693493}"/>
              </a:ext>
            </a:extLst>
          </p:cNvPr>
          <p:cNvGrpSpPr/>
          <p:nvPr/>
        </p:nvGrpSpPr>
        <p:grpSpPr bwMode="auto">
          <a:xfrm>
            <a:off x="8572645" y="1601186"/>
            <a:ext cx="3298617" cy="489449"/>
            <a:chOff x="4890927" y="1504216"/>
            <a:chExt cx="4772620" cy="489600"/>
          </a:xfrm>
          <a:solidFill>
            <a:srgbClr val="B70F17"/>
          </a:solidFill>
        </p:grpSpPr>
        <p:sp>
          <p:nvSpPr>
            <p:cNvPr id="24" name="矩形 23">
              <a:extLst>
                <a:ext uri="{FF2B5EF4-FFF2-40B4-BE49-F238E27FC236}">
                  <a16:creationId xmlns:a16="http://schemas.microsoft.com/office/drawing/2014/main" id="{F38873D8-C934-4593-94C2-DDFD2996B4ED}"/>
                </a:ext>
              </a:extLst>
            </p:cNvPr>
            <p:cNvSpPr/>
            <p:nvPr/>
          </p:nvSpPr>
          <p:spPr bwMode="auto">
            <a:xfrm>
              <a:off x="4890927" y="1504216"/>
              <a:ext cx="4772620" cy="489600"/>
            </a:xfrm>
            <a:prstGeom prst="rect">
              <a:avLst/>
            </a:prstGeom>
            <a:grpFill/>
            <a:ln>
              <a:solidFill>
                <a:schemeClr val="bg1">
                  <a:lumMod val="85000"/>
                </a:schemeClr>
              </a:solidFill>
            </a:ln>
            <a:effectLst/>
            <a:extLst/>
          </p:spPr>
          <p:txBody>
            <a:bodyPr>
              <a:spAutoFit/>
            </a:bodyPr>
            <a:lstStyle/>
            <a:p>
              <a:pPr algn="ctr" eaLnBrk="1" hangingPunct="1">
                <a:spcBef>
                  <a:spcPct val="50000"/>
                </a:spcBef>
                <a:defRPr/>
              </a:pPr>
              <a:endParaRPr lang="zh-CN" altLang="en-US" sz="1600" b="1">
                <a:solidFill>
                  <a:prstClr val="black"/>
                </a:solidFill>
                <a:latin typeface="Arial" pitchFamily="34" charset="0"/>
                <a:ea typeface="+mn-ea"/>
              </a:endParaRPr>
            </a:p>
          </p:txBody>
        </p:sp>
        <p:sp>
          <p:nvSpPr>
            <p:cNvPr id="25" name="Rectangle 6">
              <a:extLst>
                <a:ext uri="{FF2B5EF4-FFF2-40B4-BE49-F238E27FC236}">
                  <a16:creationId xmlns:a16="http://schemas.microsoft.com/office/drawing/2014/main" id="{1B52A3F9-B07C-415F-B822-1B55E76A3378}"/>
                </a:ext>
              </a:extLst>
            </p:cNvPr>
            <p:cNvSpPr>
              <a:spLocks noChangeArrowheads="1"/>
            </p:cNvSpPr>
            <p:nvPr/>
          </p:nvSpPr>
          <p:spPr bwMode="black">
            <a:xfrm>
              <a:off x="4894443" y="1549991"/>
              <a:ext cx="4765588" cy="40023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1" dirty="0">
                  <a:solidFill>
                    <a:schemeClr val="bg1"/>
                  </a:solidFill>
                  <a:latin typeface="微软雅黑" pitchFamily="34" charset="-122"/>
                  <a:ea typeface="微软雅黑" pitchFamily="34" charset="-122"/>
                </a:rPr>
                <a:t>项目执行</a:t>
              </a:r>
            </a:p>
          </p:txBody>
        </p:sp>
      </p:grpSp>
      <p:grpSp>
        <p:nvGrpSpPr>
          <p:cNvPr id="15" name="组合 14">
            <a:extLst>
              <a:ext uri="{FF2B5EF4-FFF2-40B4-BE49-F238E27FC236}">
                <a16:creationId xmlns:a16="http://schemas.microsoft.com/office/drawing/2014/main" id="{01E61035-0C6B-4BE1-8060-F8C48B486C12}"/>
              </a:ext>
            </a:extLst>
          </p:cNvPr>
          <p:cNvGrpSpPr/>
          <p:nvPr/>
        </p:nvGrpSpPr>
        <p:grpSpPr bwMode="auto">
          <a:xfrm>
            <a:off x="7058804" y="1601186"/>
            <a:ext cx="1328678" cy="489449"/>
            <a:chOff x="3099816" y="1613944"/>
            <a:chExt cx="1328685" cy="489600"/>
          </a:xfrm>
          <a:solidFill>
            <a:schemeClr val="bg2">
              <a:lumMod val="90000"/>
            </a:schemeClr>
          </a:solidFill>
        </p:grpSpPr>
        <p:sp>
          <p:nvSpPr>
            <p:cNvPr id="22" name="矩形 21">
              <a:extLst>
                <a:ext uri="{FF2B5EF4-FFF2-40B4-BE49-F238E27FC236}">
                  <a16:creationId xmlns:a16="http://schemas.microsoft.com/office/drawing/2014/main" id="{03F75B7E-B87C-423C-A311-01FAFB48E096}"/>
                </a:ext>
              </a:extLst>
            </p:cNvPr>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3" name="文本框 22">
              <a:extLst>
                <a:ext uri="{FF2B5EF4-FFF2-40B4-BE49-F238E27FC236}">
                  <a16:creationId xmlns:a16="http://schemas.microsoft.com/office/drawing/2014/main" id="{1349F220-1A8F-4C2B-BD0E-1C6938578AB6}"/>
                </a:ext>
              </a:extLst>
            </p:cNvPr>
            <p:cNvSpPr txBox="1"/>
            <p:nvPr/>
          </p:nvSpPr>
          <p:spPr>
            <a:xfrm>
              <a:off x="3276145" y="1650973"/>
              <a:ext cx="962086" cy="400110"/>
            </a:xfrm>
            <a:prstGeom prst="rect">
              <a:avLst/>
            </a:prstGeom>
            <a:grpFill/>
          </p:spPr>
          <p:txBody>
            <a:bodyPr>
              <a:spAutoFit/>
            </a:bodyPr>
            <a:lstStyle/>
            <a:p>
              <a:pPr algn="ctr" eaLnBrk="1" fontAlgn="auto" hangingPunct="1">
                <a:spcBef>
                  <a:spcPts val="0"/>
                </a:spcBef>
                <a:spcAft>
                  <a:spcPts val="0"/>
                </a:spcAft>
                <a:defRPr/>
              </a:pPr>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03</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667612E3-73BF-431F-9D24-DB768AEBD0E2}"/>
              </a:ext>
            </a:extLst>
          </p:cNvPr>
          <p:cNvGrpSpPr/>
          <p:nvPr/>
        </p:nvGrpSpPr>
        <p:grpSpPr bwMode="auto">
          <a:xfrm>
            <a:off x="8570216" y="4628678"/>
            <a:ext cx="3298616" cy="489491"/>
            <a:chOff x="4890927" y="1504216"/>
            <a:chExt cx="4772620" cy="489600"/>
          </a:xfrm>
          <a:solidFill>
            <a:srgbClr val="B70F17"/>
          </a:solidFill>
        </p:grpSpPr>
        <p:sp>
          <p:nvSpPr>
            <p:cNvPr id="58" name="矩形 57">
              <a:extLst>
                <a:ext uri="{FF2B5EF4-FFF2-40B4-BE49-F238E27FC236}">
                  <a16:creationId xmlns:a16="http://schemas.microsoft.com/office/drawing/2014/main" id="{5E2CB1AB-BAD2-4934-85BA-C1462507ACBB}"/>
                </a:ext>
              </a:extLst>
            </p:cNvPr>
            <p:cNvSpPr/>
            <p:nvPr/>
          </p:nvSpPr>
          <p:spPr bwMode="auto">
            <a:xfrm>
              <a:off x="4890927" y="1504216"/>
              <a:ext cx="4772620" cy="489600"/>
            </a:xfrm>
            <a:prstGeom prst="rect">
              <a:avLst/>
            </a:prstGeom>
            <a:grpFill/>
            <a:ln>
              <a:solidFill>
                <a:schemeClr val="bg1">
                  <a:lumMod val="85000"/>
                </a:schemeClr>
              </a:solidFill>
            </a:ln>
            <a:effectLst/>
            <a:extLst/>
          </p:spPr>
          <p:txBody>
            <a:bodyPr>
              <a:spAutoFit/>
            </a:bodyPr>
            <a:lstStyle/>
            <a:p>
              <a:pPr algn="ctr" eaLnBrk="1" hangingPunct="1">
                <a:spcBef>
                  <a:spcPct val="50000"/>
                </a:spcBef>
                <a:defRPr/>
              </a:pPr>
              <a:endParaRPr lang="zh-CN" altLang="en-US" sz="1600" b="1">
                <a:solidFill>
                  <a:prstClr val="black"/>
                </a:solidFill>
                <a:latin typeface="Arial" pitchFamily="34" charset="0"/>
                <a:ea typeface="+mn-ea"/>
              </a:endParaRPr>
            </a:p>
          </p:txBody>
        </p:sp>
        <p:sp>
          <p:nvSpPr>
            <p:cNvPr id="59" name="Rectangle 6">
              <a:extLst>
                <a:ext uri="{FF2B5EF4-FFF2-40B4-BE49-F238E27FC236}">
                  <a16:creationId xmlns:a16="http://schemas.microsoft.com/office/drawing/2014/main" id="{B72EF043-8C96-4AD4-AB1E-3EB87B7A2724}"/>
                </a:ext>
              </a:extLst>
            </p:cNvPr>
            <p:cNvSpPr>
              <a:spLocks noChangeArrowheads="1"/>
            </p:cNvSpPr>
            <p:nvPr/>
          </p:nvSpPr>
          <p:spPr bwMode="black">
            <a:xfrm>
              <a:off x="4894443" y="1549991"/>
              <a:ext cx="4765588" cy="40019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defRPr/>
              </a:pPr>
              <a:r>
                <a:rPr lang="zh-CN" altLang="en-US" sz="2000" b="1" dirty="0">
                  <a:solidFill>
                    <a:schemeClr val="bg1"/>
                  </a:solidFill>
                  <a:latin typeface="微软雅黑" pitchFamily="34" charset="-122"/>
                  <a:ea typeface="微软雅黑" pitchFamily="34" charset="-122"/>
                </a:rPr>
                <a:t>参考资料</a:t>
              </a:r>
            </a:p>
          </p:txBody>
        </p:sp>
      </p:grpSp>
      <p:grpSp>
        <p:nvGrpSpPr>
          <p:cNvPr id="37" name="组合 36">
            <a:extLst>
              <a:ext uri="{FF2B5EF4-FFF2-40B4-BE49-F238E27FC236}">
                <a16:creationId xmlns:a16="http://schemas.microsoft.com/office/drawing/2014/main" id="{D501DE8C-5379-466F-A0C3-2723D96DC354}"/>
              </a:ext>
            </a:extLst>
          </p:cNvPr>
          <p:cNvGrpSpPr/>
          <p:nvPr/>
        </p:nvGrpSpPr>
        <p:grpSpPr bwMode="auto">
          <a:xfrm>
            <a:off x="7056375" y="4628678"/>
            <a:ext cx="1328678" cy="489491"/>
            <a:chOff x="3099816" y="1613944"/>
            <a:chExt cx="1328685" cy="489600"/>
          </a:xfrm>
          <a:solidFill>
            <a:schemeClr val="bg2">
              <a:lumMod val="90000"/>
            </a:schemeClr>
          </a:solidFill>
        </p:grpSpPr>
        <p:sp>
          <p:nvSpPr>
            <p:cNvPr id="56" name="矩形 55">
              <a:extLst>
                <a:ext uri="{FF2B5EF4-FFF2-40B4-BE49-F238E27FC236}">
                  <a16:creationId xmlns:a16="http://schemas.microsoft.com/office/drawing/2014/main" id="{88AC5289-8413-4FFF-A3ED-92AA9A8F06EA}"/>
                </a:ext>
              </a:extLst>
            </p:cNvPr>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57" name="文本框 56">
              <a:extLst>
                <a:ext uri="{FF2B5EF4-FFF2-40B4-BE49-F238E27FC236}">
                  <a16:creationId xmlns:a16="http://schemas.microsoft.com/office/drawing/2014/main" id="{F0AF49C7-89F7-49E9-8D8A-0B48AAC2B24A}"/>
                </a:ext>
              </a:extLst>
            </p:cNvPr>
            <p:cNvSpPr txBox="1"/>
            <p:nvPr/>
          </p:nvSpPr>
          <p:spPr>
            <a:xfrm>
              <a:off x="3276145" y="1650973"/>
              <a:ext cx="962086" cy="400110"/>
            </a:xfrm>
            <a:prstGeom prst="rect">
              <a:avLst/>
            </a:prstGeom>
            <a:grpFill/>
          </p:spPr>
          <p:txBody>
            <a:bodyPr>
              <a:spAutoFit/>
            </a:bodyPr>
            <a:lstStyle/>
            <a:p>
              <a:pPr algn="ctr" eaLnBrk="1" fontAlgn="auto" hangingPunct="1">
                <a:spcBef>
                  <a:spcPts val="0"/>
                </a:spcBef>
                <a:spcAft>
                  <a:spcPts val="0"/>
                </a:spcAft>
                <a:defRPr/>
              </a:pPr>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06</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61" name="矩形 60">
            <a:extLst>
              <a:ext uri="{FF2B5EF4-FFF2-40B4-BE49-F238E27FC236}">
                <a16:creationId xmlns:a16="http://schemas.microsoft.com/office/drawing/2014/main" id="{0D5918D2-B0AF-4D10-8FFD-32E378F1374B}"/>
              </a:ext>
            </a:extLst>
          </p:cNvPr>
          <p:cNvSpPr/>
          <p:nvPr/>
        </p:nvSpPr>
        <p:spPr bwMode="auto">
          <a:xfrm>
            <a:off x="8577263" y="3619500"/>
            <a:ext cx="3298825" cy="400110"/>
          </a:xfrm>
          <a:prstGeom prst="rect">
            <a:avLst/>
          </a:prstGeom>
          <a:solidFill>
            <a:srgbClr val="B70F17"/>
          </a:solidFill>
          <a:ln>
            <a:solidFill>
              <a:schemeClr val="bg1">
                <a:lumMod val="85000"/>
              </a:schemeClr>
            </a:solidFill>
          </a:ln>
          <a:effectLst/>
          <a:extLst/>
        </p:spPr>
        <p:txBody>
          <a:bodyPr>
            <a:spAutoFit/>
          </a:bodyPr>
          <a:lstStyle/>
          <a:p>
            <a:pPr algn="ctr" eaLnBrk="1" hangingPunct="1">
              <a:spcBef>
                <a:spcPct val="50000"/>
              </a:spcBef>
              <a:defRPr/>
            </a:pPr>
            <a:r>
              <a:rPr lang="zh-CN" altLang="en-US" sz="2000" b="1" dirty="0">
                <a:solidFill>
                  <a:schemeClr val="bg1"/>
                </a:solidFill>
                <a:latin typeface="微软雅黑" pitchFamily="34" charset="-122"/>
                <a:ea typeface="微软雅黑" pitchFamily="34" charset="-122"/>
              </a:rPr>
              <a:t>项目收尾</a:t>
            </a:r>
          </a:p>
        </p:txBody>
      </p:sp>
      <p:sp>
        <p:nvSpPr>
          <p:cNvPr id="62" name="矩形 61">
            <a:extLst>
              <a:ext uri="{FF2B5EF4-FFF2-40B4-BE49-F238E27FC236}">
                <a16:creationId xmlns:a16="http://schemas.microsoft.com/office/drawing/2014/main" id="{94D98BB2-3321-40E9-8327-E05BBC96AF45}"/>
              </a:ext>
            </a:extLst>
          </p:cNvPr>
          <p:cNvSpPr/>
          <p:nvPr/>
        </p:nvSpPr>
        <p:spPr bwMode="auto">
          <a:xfrm>
            <a:off x="7064375" y="3619500"/>
            <a:ext cx="1328738" cy="4905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05</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EE099AFD-5E7E-4BF1-A065-0BA973F5C546}"/>
              </a:ext>
            </a:extLst>
          </p:cNvPr>
          <p:cNvSpPr/>
          <p:nvPr/>
        </p:nvSpPr>
        <p:spPr bwMode="auto">
          <a:xfrm>
            <a:off x="8577263" y="2611438"/>
            <a:ext cx="3298825" cy="400110"/>
          </a:xfrm>
          <a:prstGeom prst="rect">
            <a:avLst/>
          </a:prstGeom>
          <a:solidFill>
            <a:srgbClr val="B70F17"/>
          </a:solidFill>
          <a:ln>
            <a:solidFill>
              <a:schemeClr val="bg1">
                <a:lumMod val="85000"/>
              </a:schemeClr>
            </a:solidFill>
          </a:ln>
          <a:effectLst/>
          <a:extLst/>
        </p:spPr>
        <p:txBody>
          <a:bodyPr>
            <a:spAutoFit/>
          </a:bodyPr>
          <a:lstStyle/>
          <a:p>
            <a:pPr algn="ctr" eaLnBrk="1" hangingPunct="1">
              <a:spcBef>
                <a:spcPct val="50000"/>
              </a:spcBef>
              <a:defRPr/>
            </a:pPr>
            <a:r>
              <a:rPr lang="zh-CN" altLang="en-US" sz="2000" b="1" dirty="0">
                <a:solidFill>
                  <a:schemeClr val="bg1"/>
                </a:solidFill>
                <a:latin typeface="微软雅黑" pitchFamily="34" charset="-122"/>
                <a:ea typeface="微软雅黑" pitchFamily="34" charset="-122"/>
              </a:rPr>
              <a:t>项目控制</a:t>
            </a:r>
          </a:p>
        </p:txBody>
      </p:sp>
      <p:sp>
        <p:nvSpPr>
          <p:cNvPr id="64" name="矩形 63">
            <a:extLst>
              <a:ext uri="{FF2B5EF4-FFF2-40B4-BE49-F238E27FC236}">
                <a16:creationId xmlns:a16="http://schemas.microsoft.com/office/drawing/2014/main" id="{E7A86791-8F01-493B-85D1-6F7760D53623}"/>
              </a:ext>
            </a:extLst>
          </p:cNvPr>
          <p:cNvSpPr/>
          <p:nvPr/>
        </p:nvSpPr>
        <p:spPr bwMode="auto">
          <a:xfrm>
            <a:off x="7058025" y="2611438"/>
            <a:ext cx="1328738" cy="4889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b="1" dirty="0">
                <a:solidFill>
                  <a:prstClr val="black">
                    <a:lumMod val="85000"/>
                    <a:lumOff val="15000"/>
                  </a:prstClr>
                </a:solidFill>
                <a:latin typeface="微软雅黑" panose="020B0503020204020204" pitchFamily="34" charset="-122"/>
                <a:ea typeface="微软雅黑" panose="020B0503020204020204" pitchFamily="34" charset="-122"/>
              </a:rPr>
              <a:t>04</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down)">
                                      <p:cBhvr>
                                        <p:cTn id="19" dur="500"/>
                                        <p:tgtEl>
                                          <p:spTgt spid="6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down)">
                                      <p:cBhvr>
                                        <p:cTn id="22" dur="500"/>
                                        <p:tgtEl>
                                          <p:spTgt spid="64"/>
                                        </p:tgtEl>
                                      </p:cBhvr>
                                    </p:animEffect>
                                  </p:childTnLst>
                                </p:cTn>
                              </p:par>
                              <p:par>
                                <p:cTn id="23" presetID="2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22" presetClass="entr" presetSubtype="4"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par>
                                <p:cTn id="41" presetID="2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6387" name="文本框 2">
            <a:extLst>
              <a:ext uri="{FF2B5EF4-FFF2-40B4-BE49-F238E27FC236}">
                <a16:creationId xmlns:a16="http://schemas.microsoft.com/office/drawing/2014/main" id="{217A2445-CB32-4B7E-AE5C-D33A163C00DC}"/>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愿景与范围文档</a:t>
            </a:r>
            <a:endParaRPr lang="zh-CN" altLang="en-US" sz="3200" b="1"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4AA5BA1D-8A9E-4FF4-8D58-D5519D7C74DC}"/>
              </a:ext>
            </a:extLst>
          </p:cNvPr>
          <p:cNvGrpSpPr/>
          <p:nvPr/>
        </p:nvGrpSpPr>
        <p:grpSpPr>
          <a:xfrm>
            <a:off x="0" y="1153807"/>
            <a:ext cx="6496490" cy="5564628"/>
            <a:chOff x="201870" y="1293372"/>
            <a:chExt cx="6496490" cy="5564628"/>
          </a:xfrm>
        </p:grpSpPr>
        <p:pic>
          <p:nvPicPr>
            <p:cNvPr id="4" name="图片 3">
              <a:extLst>
                <a:ext uri="{FF2B5EF4-FFF2-40B4-BE49-F238E27FC236}">
                  <a16:creationId xmlns:a16="http://schemas.microsoft.com/office/drawing/2014/main" id="{06CCB413-D955-4619-B5A5-6F3CBC082087}"/>
                </a:ext>
              </a:extLst>
            </p:cNvPr>
            <p:cNvPicPr>
              <a:picLocks noChangeAspect="1"/>
            </p:cNvPicPr>
            <p:nvPr/>
          </p:nvPicPr>
          <p:blipFill>
            <a:blip r:embed="rId4"/>
            <a:stretch>
              <a:fillRect/>
            </a:stretch>
          </p:blipFill>
          <p:spPr>
            <a:xfrm>
              <a:off x="201870" y="2949001"/>
              <a:ext cx="6496490" cy="3908999"/>
            </a:xfrm>
            <a:prstGeom prst="rect">
              <a:avLst/>
            </a:prstGeom>
          </p:spPr>
        </p:pic>
        <p:pic>
          <p:nvPicPr>
            <p:cNvPr id="10242" name="图片 2" descr="微信图片_20180928205747">
              <a:extLst>
                <a:ext uri="{FF2B5EF4-FFF2-40B4-BE49-F238E27FC236}">
                  <a16:creationId xmlns:a16="http://schemas.microsoft.com/office/drawing/2014/main" id="{C787D453-E2B0-4CA2-8FF8-23AC9ADD7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349" y="129337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 name="表格 6">
            <a:extLst>
              <a:ext uri="{FF2B5EF4-FFF2-40B4-BE49-F238E27FC236}">
                <a16:creationId xmlns:a16="http://schemas.microsoft.com/office/drawing/2014/main" id="{220F399B-2271-4209-9570-2BB4360EB4B1}"/>
              </a:ext>
            </a:extLst>
          </p:cNvPr>
          <p:cNvGraphicFramePr>
            <a:graphicFrameLocks noGrp="1"/>
          </p:cNvGraphicFramePr>
          <p:nvPr>
            <p:extLst>
              <p:ext uri="{D42A27DB-BD31-4B8C-83A1-F6EECF244321}">
                <p14:modId xmlns:p14="http://schemas.microsoft.com/office/powerpoint/2010/main" val="1620632367"/>
              </p:ext>
            </p:extLst>
          </p:nvPr>
        </p:nvGraphicFramePr>
        <p:xfrm>
          <a:off x="6376801" y="659796"/>
          <a:ext cx="5764213" cy="5538408"/>
        </p:xfrm>
        <a:graphic>
          <a:graphicData uri="http://schemas.openxmlformats.org/drawingml/2006/table">
            <a:tbl>
              <a:tblPr firstRow="1" bandRow="1">
                <a:tableStyleId>{5C22544A-7EE6-4342-B048-85BDC9FD1C3A}</a:tableStyleId>
              </a:tblPr>
              <a:tblGrid>
                <a:gridCol w="1005274">
                  <a:extLst>
                    <a:ext uri="{9D8B030D-6E8A-4147-A177-3AD203B41FA5}">
                      <a16:colId xmlns:a16="http://schemas.microsoft.com/office/drawing/2014/main" val="162790617"/>
                    </a:ext>
                  </a:extLst>
                </a:gridCol>
                <a:gridCol w="676134">
                  <a:extLst>
                    <a:ext uri="{9D8B030D-6E8A-4147-A177-3AD203B41FA5}">
                      <a16:colId xmlns:a16="http://schemas.microsoft.com/office/drawing/2014/main" val="428078212"/>
                    </a:ext>
                  </a:extLst>
                </a:gridCol>
                <a:gridCol w="1485446">
                  <a:extLst>
                    <a:ext uri="{9D8B030D-6E8A-4147-A177-3AD203B41FA5}">
                      <a16:colId xmlns:a16="http://schemas.microsoft.com/office/drawing/2014/main" val="2230640540"/>
                    </a:ext>
                  </a:extLst>
                </a:gridCol>
                <a:gridCol w="2597359">
                  <a:extLst>
                    <a:ext uri="{9D8B030D-6E8A-4147-A177-3AD203B41FA5}">
                      <a16:colId xmlns:a16="http://schemas.microsoft.com/office/drawing/2014/main" val="2154302550"/>
                    </a:ext>
                  </a:extLst>
                </a:gridCol>
              </a:tblGrid>
              <a:tr h="654062">
                <a:tc>
                  <a:txBody>
                    <a:bodyPr/>
                    <a:lstStyle/>
                    <a:p>
                      <a:pPr algn="ctr">
                        <a:lnSpc>
                          <a:spcPct val="150000"/>
                        </a:lnSpc>
                        <a:spcAft>
                          <a:spcPts val="0"/>
                        </a:spcAft>
                      </a:pPr>
                      <a:r>
                        <a:rPr lang="zh-CN" sz="2000" kern="100" dirty="0">
                          <a:effectLst/>
                        </a:rPr>
                        <a:t>版本</a:t>
                      </a:r>
                      <a:r>
                        <a:rPr lang="en-US" sz="2000" kern="100" dirty="0">
                          <a:effectLst/>
                        </a:rPr>
                        <a:t>/</a:t>
                      </a:r>
                      <a:r>
                        <a:rPr lang="zh-CN" sz="2000" kern="100" dirty="0">
                          <a:effectLst/>
                        </a:rPr>
                        <a:t>状态</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作者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起止日期</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备注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95644060"/>
                  </a:ext>
                </a:extLst>
              </a:tr>
              <a:tr h="1099162">
                <a:tc>
                  <a:txBody>
                    <a:bodyPr/>
                    <a:lstStyle/>
                    <a:p>
                      <a:pPr algn="ctr">
                        <a:lnSpc>
                          <a:spcPct val="150000"/>
                        </a:lnSpc>
                        <a:spcAft>
                          <a:spcPts val="0"/>
                        </a:spcAft>
                      </a:pPr>
                      <a:r>
                        <a:rPr lang="en-US" sz="2000" kern="100">
                          <a:effectLst/>
                        </a:rPr>
                        <a:t>0.0.1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陈栩</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a:effectLst/>
                        </a:rPr>
                        <a:t>2018/11/10-2018/11/10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愿景与范围文档起草</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99370539"/>
                  </a:ext>
                </a:extLst>
              </a:tr>
              <a:tr h="1378084">
                <a:tc>
                  <a:txBody>
                    <a:bodyPr/>
                    <a:lstStyle/>
                    <a:p>
                      <a:pPr algn="ctr">
                        <a:lnSpc>
                          <a:spcPct val="150000"/>
                        </a:lnSpc>
                        <a:spcAft>
                          <a:spcPts val="0"/>
                        </a:spcAft>
                      </a:pPr>
                      <a:r>
                        <a:rPr lang="en-US" sz="2000" kern="100">
                          <a:effectLst/>
                        </a:rPr>
                        <a:t>0.1.1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陈栩</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dirty="0">
                          <a:effectLst/>
                        </a:rPr>
                        <a:t>2018/12/8-2018/12/8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修改愿景与范围文档关于用户群的修改</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6429508"/>
                  </a:ext>
                </a:extLst>
              </a:tr>
              <a:tr h="1099162">
                <a:tc>
                  <a:txBody>
                    <a:bodyPr/>
                    <a:lstStyle/>
                    <a:p>
                      <a:pPr algn="ctr">
                        <a:lnSpc>
                          <a:spcPct val="150000"/>
                        </a:lnSpc>
                        <a:spcAft>
                          <a:spcPts val="0"/>
                        </a:spcAft>
                      </a:pPr>
                      <a:r>
                        <a:rPr lang="en-US" sz="2000" kern="100">
                          <a:effectLst/>
                        </a:rPr>
                        <a:t>0.2.1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陈栩</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dirty="0">
                          <a:effectLst/>
                        </a:rPr>
                        <a:t>2019/01/08-2019/01/08</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修改愿景与范围文档</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9953169"/>
                  </a:ext>
                </a:extLst>
              </a:tr>
              <a:tr h="1099162">
                <a:tc>
                  <a:txBody>
                    <a:bodyPr/>
                    <a:lstStyle/>
                    <a:p>
                      <a:pPr algn="ctr">
                        <a:lnSpc>
                          <a:spcPct val="150000"/>
                        </a:lnSpc>
                        <a:spcAft>
                          <a:spcPts val="0"/>
                        </a:spcAft>
                      </a:pPr>
                      <a:r>
                        <a:rPr lang="en-US" sz="2000" kern="100">
                          <a:effectLst/>
                        </a:rPr>
                        <a:t>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陈栩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100" dirty="0">
                          <a:effectLst/>
                        </a:rPr>
                        <a:t>2019/1/11-2019/01/11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确定愿景与范围文档基线</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907709"/>
                  </a:ext>
                </a:extLst>
              </a:tr>
            </a:tbl>
          </a:graphicData>
        </a:graphic>
      </p:graphicFrame>
      <p:sp>
        <p:nvSpPr>
          <p:cNvPr id="10" name="文本框 9">
            <a:extLst>
              <a:ext uri="{FF2B5EF4-FFF2-40B4-BE49-F238E27FC236}">
                <a16:creationId xmlns:a16="http://schemas.microsoft.com/office/drawing/2014/main" id="{D187367B-8020-4AAF-AC16-4906D1EB2AD6}"/>
              </a:ext>
            </a:extLst>
          </p:cNvPr>
          <p:cNvSpPr txBox="1"/>
          <p:nvPr/>
        </p:nvSpPr>
        <p:spPr>
          <a:xfrm>
            <a:off x="3758004" y="9492"/>
            <a:ext cx="3382657" cy="707886"/>
          </a:xfrm>
          <a:prstGeom prst="rect">
            <a:avLst/>
          </a:prstGeom>
          <a:noFill/>
        </p:spPr>
        <p:txBody>
          <a:bodyPr wrap="none" rtlCol="0">
            <a:spAutoFit/>
          </a:bodyPr>
          <a:lstStyle/>
          <a:p>
            <a:r>
              <a:rPr lang="zh-CN" altLang="en-US" sz="4000" dirty="0"/>
              <a:t>采用</a:t>
            </a:r>
            <a:r>
              <a:rPr lang="en-US" altLang="zh-CN" sz="4000" dirty="0"/>
              <a:t>SPP</a:t>
            </a:r>
            <a:r>
              <a:rPr lang="en-US" altLang="zh-CN" sz="4000" baseline="30000" dirty="0"/>
              <a:t>[2]</a:t>
            </a:r>
            <a:r>
              <a:rPr lang="zh-CN" altLang="en-US" sz="4000" dirty="0"/>
              <a:t>模板</a:t>
            </a:r>
          </a:p>
        </p:txBody>
      </p:sp>
    </p:spTree>
    <p:extLst>
      <p:ext uri="{BB962C8B-B14F-4D97-AF65-F5344CB8AC3E}">
        <p14:creationId xmlns:p14="http://schemas.microsoft.com/office/powerpoint/2010/main" val="160497150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愿景与范围文档</a:t>
            </a:r>
            <a:endParaRPr lang="zh-CN" altLang="en-US" sz="32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CF38048-5DB9-460D-98EC-53B9978746DB}"/>
              </a:ext>
            </a:extLst>
          </p:cNvPr>
          <p:cNvSpPr/>
          <p:nvPr/>
        </p:nvSpPr>
        <p:spPr>
          <a:xfrm>
            <a:off x="1814623" y="2601251"/>
            <a:ext cx="9264503" cy="2677656"/>
          </a:xfrm>
          <a:prstGeom prst="rect">
            <a:avLst/>
          </a:prstGeom>
        </p:spPr>
        <p:txBody>
          <a:bodyPr wrap="square">
            <a:spAutoFit/>
          </a:bodyPr>
          <a:lstStyle/>
          <a:p>
            <a:r>
              <a:rPr lang="en-US" altLang="zh-CN" sz="2400" dirty="0"/>
              <a:t>         </a:t>
            </a:r>
            <a:r>
              <a:rPr lang="zh-CN" altLang="zh-CN" sz="2400" dirty="0"/>
              <a:t>渔乐生活</a:t>
            </a:r>
            <a:r>
              <a:rPr lang="en-US" altLang="zh-CN" sz="2400" dirty="0"/>
              <a:t>APP</a:t>
            </a:r>
            <a:r>
              <a:rPr lang="zh-CN" altLang="zh-CN" sz="2400" dirty="0"/>
              <a:t>是一款基于地理位置和用户的可查询钓鱼基本信息的产品，该产品提供查询各类钓点和与钓点相关场所的信息的功能并且用户可以自行创建与钓点相关的标签，用户还可以创建基于标签的各种活动。产品在满足用户查询地理信息功能的同时又满足用户在地图上创建自己标签和活动。除此之外，产品还提供相关钓友之间沟通的功能。该产品不同于当前市面上的其他钓鱼</a:t>
            </a:r>
            <a:r>
              <a:rPr lang="en-US" altLang="zh-CN" sz="2400" dirty="0"/>
              <a:t>APP</a:t>
            </a:r>
            <a:r>
              <a:rPr lang="zh-CN" altLang="zh-CN" sz="2400" dirty="0"/>
              <a:t>，该产品是以地理位置和用户为核心。</a:t>
            </a:r>
          </a:p>
        </p:txBody>
      </p:sp>
      <p:sp>
        <p:nvSpPr>
          <p:cNvPr id="6" name="文本框 5">
            <a:extLst>
              <a:ext uri="{FF2B5EF4-FFF2-40B4-BE49-F238E27FC236}">
                <a16:creationId xmlns:a16="http://schemas.microsoft.com/office/drawing/2014/main" id="{3BA60B75-4D9D-4C3F-AB34-95A6EB17ACDC}"/>
              </a:ext>
            </a:extLst>
          </p:cNvPr>
          <p:cNvSpPr txBox="1"/>
          <p:nvPr/>
        </p:nvSpPr>
        <p:spPr>
          <a:xfrm>
            <a:off x="5267990" y="1449850"/>
            <a:ext cx="1826141" cy="584775"/>
          </a:xfrm>
          <a:prstGeom prst="rect">
            <a:avLst/>
          </a:prstGeom>
          <a:noFill/>
        </p:spPr>
        <p:txBody>
          <a:bodyPr wrap="none" rtlCol="0">
            <a:spAutoFit/>
          </a:bodyPr>
          <a:lstStyle/>
          <a:p>
            <a:r>
              <a:rPr lang="zh-CN" altLang="en-US" sz="3200" dirty="0"/>
              <a:t>愿景陈述</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15B9192-95A3-44CE-B54B-5E32636606E5}"/>
              </a:ext>
            </a:extLst>
          </p:cNvPr>
          <p:cNvPicPr>
            <a:picLocks noChangeAspect="1"/>
          </p:cNvPicPr>
          <p:nvPr/>
        </p:nvPicPr>
        <p:blipFill>
          <a:blip r:embed="rId3"/>
          <a:stretch>
            <a:fillRect/>
          </a:stretch>
        </p:blipFill>
        <p:spPr>
          <a:xfrm>
            <a:off x="-27355" y="891241"/>
            <a:ext cx="5619849" cy="3809561"/>
          </a:xfrm>
          <a:prstGeom prst="rect">
            <a:avLst/>
          </a:prstGeom>
        </p:spPr>
      </p:pic>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4" action="ppaction://hlinkfile"/>
              </a:rPr>
              <a:t>愿景与范围文档</a:t>
            </a:r>
            <a:endParaRPr lang="zh-CN" altLang="en-US" sz="32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BA60B75-4D9D-4C3F-AB34-95A6EB17ACDC}"/>
              </a:ext>
            </a:extLst>
          </p:cNvPr>
          <p:cNvSpPr txBox="1"/>
          <p:nvPr/>
        </p:nvSpPr>
        <p:spPr>
          <a:xfrm>
            <a:off x="5683250" y="306466"/>
            <a:ext cx="1415772" cy="584775"/>
          </a:xfrm>
          <a:prstGeom prst="rect">
            <a:avLst/>
          </a:prstGeom>
          <a:noFill/>
        </p:spPr>
        <p:txBody>
          <a:bodyPr wrap="none" rtlCol="0">
            <a:spAutoFit/>
          </a:bodyPr>
          <a:lstStyle/>
          <a:p>
            <a:r>
              <a:rPr lang="zh-CN" altLang="en-US" sz="3200" dirty="0"/>
              <a:t>鱼骨图</a:t>
            </a:r>
          </a:p>
        </p:txBody>
      </p:sp>
      <p:pic>
        <p:nvPicPr>
          <p:cNvPr id="13" name="图片 12">
            <a:extLst>
              <a:ext uri="{FF2B5EF4-FFF2-40B4-BE49-F238E27FC236}">
                <a16:creationId xmlns:a16="http://schemas.microsoft.com/office/drawing/2014/main" id="{289379BC-2045-45B1-99E9-57CD545671BE}"/>
              </a:ext>
            </a:extLst>
          </p:cNvPr>
          <p:cNvPicPr>
            <a:picLocks noChangeAspect="1"/>
          </p:cNvPicPr>
          <p:nvPr/>
        </p:nvPicPr>
        <p:blipFill>
          <a:blip r:embed="rId5"/>
          <a:stretch>
            <a:fillRect/>
          </a:stretch>
        </p:blipFill>
        <p:spPr>
          <a:xfrm>
            <a:off x="2129760" y="4610638"/>
            <a:ext cx="3129008" cy="2295808"/>
          </a:xfrm>
          <a:prstGeom prst="rect">
            <a:avLst/>
          </a:prstGeom>
        </p:spPr>
      </p:pic>
      <p:pic>
        <p:nvPicPr>
          <p:cNvPr id="14" name="图片 13">
            <a:extLst>
              <a:ext uri="{FF2B5EF4-FFF2-40B4-BE49-F238E27FC236}">
                <a16:creationId xmlns:a16="http://schemas.microsoft.com/office/drawing/2014/main" id="{B527C68A-2DD3-473F-8CFD-E0641686E991}"/>
              </a:ext>
            </a:extLst>
          </p:cNvPr>
          <p:cNvPicPr>
            <a:picLocks noChangeAspect="1"/>
          </p:cNvPicPr>
          <p:nvPr/>
        </p:nvPicPr>
        <p:blipFill>
          <a:blip r:embed="rId6"/>
          <a:stretch>
            <a:fillRect/>
          </a:stretch>
        </p:blipFill>
        <p:spPr>
          <a:xfrm>
            <a:off x="4974387" y="2166569"/>
            <a:ext cx="3686190" cy="2411923"/>
          </a:xfrm>
          <a:prstGeom prst="rect">
            <a:avLst/>
          </a:prstGeom>
        </p:spPr>
      </p:pic>
      <p:pic>
        <p:nvPicPr>
          <p:cNvPr id="15" name="图片 14">
            <a:extLst>
              <a:ext uri="{FF2B5EF4-FFF2-40B4-BE49-F238E27FC236}">
                <a16:creationId xmlns:a16="http://schemas.microsoft.com/office/drawing/2014/main" id="{A139C87F-7A86-4599-A176-9749EB2E39C9}"/>
              </a:ext>
            </a:extLst>
          </p:cNvPr>
          <p:cNvPicPr>
            <a:picLocks noChangeAspect="1"/>
          </p:cNvPicPr>
          <p:nvPr/>
        </p:nvPicPr>
        <p:blipFill>
          <a:blip r:embed="rId7"/>
          <a:stretch>
            <a:fillRect/>
          </a:stretch>
        </p:blipFill>
        <p:spPr>
          <a:xfrm>
            <a:off x="4742178" y="4554898"/>
            <a:ext cx="3829809" cy="2303102"/>
          </a:xfrm>
          <a:prstGeom prst="rect">
            <a:avLst/>
          </a:prstGeom>
        </p:spPr>
      </p:pic>
      <p:pic>
        <p:nvPicPr>
          <p:cNvPr id="17" name="图片 16">
            <a:extLst>
              <a:ext uri="{FF2B5EF4-FFF2-40B4-BE49-F238E27FC236}">
                <a16:creationId xmlns:a16="http://schemas.microsoft.com/office/drawing/2014/main" id="{3F259170-FC2B-40C3-BDBB-0D7A60423E72}"/>
              </a:ext>
            </a:extLst>
          </p:cNvPr>
          <p:cNvPicPr>
            <a:picLocks noChangeAspect="1"/>
          </p:cNvPicPr>
          <p:nvPr/>
        </p:nvPicPr>
        <p:blipFill>
          <a:blip r:embed="rId8"/>
          <a:stretch>
            <a:fillRect/>
          </a:stretch>
        </p:blipFill>
        <p:spPr>
          <a:xfrm>
            <a:off x="7099022" y="2013383"/>
            <a:ext cx="2767146" cy="2569815"/>
          </a:xfrm>
          <a:prstGeom prst="rect">
            <a:avLst/>
          </a:prstGeom>
        </p:spPr>
      </p:pic>
      <p:pic>
        <p:nvPicPr>
          <p:cNvPr id="20" name="图片 19">
            <a:extLst>
              <a:ext uri="{FF2B5EF4-FFF2-40B4-BE49-F238E27FC236}">
                <a16:creationId xmlns:a16="http://schemas.microsoft.com/office/drawing/2014/main" id="{371EF9A3-B069-4BAF-BA3B-577566A72339}"/>
              </a:ext>
            </a:extLst>
          </p:cNvPr>
          <p:cNvPicPr>
            <a:picLocks noChangeAspect="1"/>
          </p:cNvPicPr>
          <p:nvPr/>
        </p:nvPicPr>
        <p:blipFill>
          <a:blip r:embed="rId9"/>
          <a:stretch>
            <a:fillRect/>
          </a:stretch>
        </p:blipFill>
        <p:spPr>
          <a:xfrm>
            <a:off x="7084264" y="4572096"/>
            <a:ext cx="3238959" cy="2266487"/>
          </a:xfrm>
          <a:prstGeom prst="rect">
            <a:avLst/>
          </a:prstGeom>
        </p:spPr>
      </p:pic>
      <p:pic>
        <p:nvPicPr>
          <p:cNvPr id="21" name="图片 20">
            <a:extLst>
              <a:ext uri="{FF2B5EF4-FFF2-40B4-BE49-F238E27FC236}">
                <a16:creationId xmlns:a16="http://schemas.microsoft.com/office/drawing/2014/main" id="{C6965ACF-B8EC-454C-A030-595E99BD1455}"/>
              </a:ext>
            </a:extLst>
          </p:cNvPr>
          <p:cNvPicPr>
            <a:picLocks noChangeAspect="1"/>
          </p:cNvPicPr>
          <p:nvPr/>
        </p:nvPicPr>
        <p:blipFill>
          <a:blip r:embed="rId10"/>
          <a:stretch>
            <a:fillRect/>
          </a:stretch>
        </p:blipFill>
        <p:spPr>
          <a:xfrm>
            <a:off x="9254442" y="2058184"/>
            <a:ext cx="2463876" cy="2566979"/>
          </a:xfrm>
          <a:prstGeom prst="rect">
            <a:avLst/>
          </a:prstGeom>
        </p:spPr>
      </p:pic>
      <p:pic>
        <p:nvPicPr>
          <p:cNvPr id="22" name="图片 21">
            <a:extLst>
              <a:ext uri="{FF2B5EF4-FFF2-40B4-BE49-F238E27FC236}">
                <a16:creationId xmlns:a16="http://schemas.microsoft.com/office/drawing/2014/main" id="{0DB99105-9745-4F58-AB57-4D4D40712762}"/>
              </a:ext>
            </a:extLst>
          </p:cNvPr>
          <p:cNvPicPr>
            <a:picLocks noChangeAspect="1"/>
          </p:cNvPicPr>
          <p:nvPr/>
        </p:nvPicPr>
        <p:blipFill>
          <a:blip r:embed="rId11"/>
          <a:stretch>
            <a:fillRect/>
          </a:stretch>
        </p:blipFill>
        <p:spPr>
          <a:xfrm>
            <a:off x="9445096" y="4594951"/>
            <a:ext cx="2460866" cy="2311495"/>
          </a:xfrm>
          <a:prstGeom prst="rect">
            <a:avLst/>
          </a:prstGeom>
        </p:spPr>
      </p:pic>
      <p:cxnSp>
        <p:nvCxnSpPr>
          <p:cNvPr id="26" name="直接箭头连接符 25">
            <a:extLst>
              <a:ext uri="{FF2B5EF4-FFF2-40B4-BE49-F238E27FC236}">
                <a16:creationId xmlns:a16="http://schemas.microsoft.com/office/drawing/2014/main" id="{A65B931C-5C79-4C24-9CC2-A42AEAEFDCFA}"/>
              </a:ext>
            </a:extLst>
          </p:cNvPr>
          <p:cNvCxnSpPr>
            <a:cxnSpLocks/>
          </p:cNvCxnSpPr>
          <p:nvPr/>
        </p:nvCxnSpPr>
        <p:spPr>
          <a:xfrm flipV="1">
            <a:off x="595313" y="4594951"/>
            <a:ext cx="10249896" cy="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ACFE6F9-861E-4545-810A-D57FB275227E}"/>
              </a:ext>
            </a:extLst>
          </p:cNvPr>
          <p:cNvSpPr/>
          <p:nvPr/>
        </p:nvSpPr>
        <p:spPr>
          <a:xfrm>
            <a:off x="10845208" y="4401879"/>
            <a:ext cx="1147087" cy="40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渔乐生活</a:t>
            </a:r>
          </a:p>
        </p:txBody>
      </p:sp>
    </p:spTree>
    <p:extLst>
      <p:ext uri="{BB962C8B-B14F-4D97-AF65-F5344CB8AC3E}">
        <p14:creationId xmlns:p14="http://schemas.microsoft.com/office/powerpoint/2010/main" val="29224256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愿景与范围文档</a:t>
            </a:r>
            <a:endParaRPr lang="zh-CN" altLang="en-US" sz="32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BA60B75-4D9D-4C3F-AB34-95A6EB17ACDC}"/>
              </a:ext>
            </a:extLst>
          </p:cNvPr>
          <p:cNvSpPr txBox="1"/>
          <p:nvPr/>
        </p:nvSpPr>
        <p:spPr>
          <a:xfrm>
            <a:off x="5683250" y="306466"/>
            <a:ext cx="1826141" cy="584775"/>
          </a:xfrm>
          <a:prstGeom prst="rect">
            <a:avLst/>
          </a:prstGeom>
          <a:noFill/>
        </p:spPr>
        <p:txBody>
          <a:bodyPr wrap="none" rtlCol="0">
            <a:spAutoFit/>
          </a:bodyPr>
          <a:lstStyle/>
          <a:p>
            <a:r>
              <a:rPr lang="zh-CN" altLang="en-US" sz="3200" dirty="0"/>
              <a:t>上下文图</a:t>
            </a:r>
          </a:p>
        </p:txBody>
      </p:sp>
      <p:pic>
        <p:nvPicPr>
          <p:cNvPr id="12290" name="图片 1">
            <a:extLst>
              <a:ext uri="{FF2B5EF4-FFF2-40B4-BE49-F238E27FC236}">
                <a16:creationId xmlns:a16="http://schemas.microsoft.com/office/drawing/2014/main" id="{4D6900E2-E820-459C-B54C-63CDE1DE6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502" y="1052623"/>
            <a:ext cx="9053014" cy="568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862556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用户代表确认</a:t>
            </a:r>
          </a:p>
        </p:txBody>
      </p:sp>
      <p:sp>
        <p:nvSpPr>
          <p:cNvPr id="3" name="矩形 2">
            <a:extLst>
              <a:ext uri="{FF2B5EF4-FFF2-40B4-BE49-F238E27FC236}">
                <a16:creationId xmlns:a16="http://schemas.microsoft.com/office/drawing/2014/main" id="{C8745EEE-031B-49F7-80B8-FE4AF3F4532C}"/>
              </a:ext>
            </a:extLst>
          </p:cNvPr>
          <p:cNvSpPr/>
          <p:nvPr/>
        </p:nvSpPr>
        <p:spPr>
          <a:xfrm>
            <a:off x="3139281" y="1264969"/>
            <a:ext cx="6096000" cy="1200329"/>
          </a:xfrm>
          <a:prstGeom prst="rect">
            <a:avLst/>
          </a:prstGeom>
        </p:spPr>
        <p:txBody>
          <a:bodyPr>
            <a:spAutoFit/>
          </a:bodyPr>
          <a:lstStyle/>
          <a:p>
            <a:r>
              <a:rPr lang="zh-CN" altLang="en-US" sz="2400" dirty="0"/>
              <a:t>用户代表：杨枨老师</a:t>
            </a:r>
          </a:p>
          <a:p>
            <a:r>
              <a:rPr lang="zh-CN" altLang="en-US" sz="2400" dirty="0"/>
              <a:t>邀请时间：</a:t>
            </a:r>
            <a:r>
              <a:rPr lang="en-US" altLang="zh-CN" sz="2400" dirty="0"/>
              <a:t>2018</a:t>
            </a:r>
            <a:r>
              <a:rPr lang="zh-CN" altLang="en-US" sz="2400" dirty="0"/>
              <a:t>年</a:t>
            </a:r>
            <a:r>
              <a:rPr lang="en-US" altLang="zh-CN" sz="2400" dirty="0"/>
              <a:t>12</a:t>
            </a:r>
            <a:r>
              <a:rPr lang="zh-CN" altLang="en-US" sz="2400" dirty="0"/>
              <a:t>月</a:t>
            </a:r>
            <a:r>
              <a:rPr lang="en-US" altLang="zh-CN" sz="2400" dirty="0"/>
              <a:t>03</a:t>
            </a:r>
            <a:r>
              <a:rPr lang="zh-CN" altLang="en-US" sz="2400" dirty="0"/>
              <a:t>日 </a:t>
            </a:r>
            <a:r>
              <a:rPr lang="en-US" altLang="zh-CN" sz="2400" dirty="0"/>
              <a:t>18:34 (</a:t>
            </a:r>
            <a:r>
              <a:rPr lang="zh-CN" altLang="en-US" sz="2400" dirty="0"/>
              <a:t>星期一</a:t>
            </a:r>
            <a:r>
              <a:rPr lang="en-US" altLang="zh-CN" sz="2400" dirty="0"/>
              <a:t>)</a:t>
            </a:r>
          </a:p>
          <a:p>
            <a:r>
              <a:rPr lang="zh-CN" altLang="en-US" sz="2400" dirty="0"/>
              <a:t>同意时间：</a:t>
            </a:r>
            <a:r>
              <a:rPr lang="en-US" altLang="zh-CN" sz="2400" dirty="0"/>
              <a:t>2018</a:t>
            </a:r>
            <a:r>
              <a:rPr lang="zh-CN" altLang="en-US" sz="2400" dirty="0"/>
              <a:t>年</a:t>
            </a:r>
            <a:r>
              <a:rPr lang="en-US" altLang="zh-CN" sz="2400" dirty="0"/>
              <a:t>12</a:t>
            </a:r>
            <a:r>
              <a:rPr lang="zh-CN" altLang="en-US" sz="2400" dirty="0"/>
              <a:t>月</a:t>
            </a:r>
            <a:r>
              <a:rPr lang="en-US" altLang="zh-CN" sz="2400" dirty="0"/>
              <a:t>03</a:t>
            </a:r>
            <a:r>
              <a:rPr lang="zh-CN" altLang="en-US" sz="2400" dirty="0"/>
              <a:t>日 </a:t>
            </a:r>
            <a:r>
              <a:rPr lang="en-US" altLang="zh-CN" sz="2400" dirty="0"/>
              <a:t>19:51 (</a:t>
            </a:r>
            <a:r>
              <a:rPr lang="zh-CN" altLang="en-US" sz="2400" dirty="0"/>
              <a:t>星期一</a:t>
            </a:r>
            <a:r>
              <a:rPr lang="en-US" altLang="zh-CN" sz="2400" dirty="0"/>
              <a:t>)</a:t>
            </a:r>
          </a:p>
        </p:txBody>
      </p:sp>
      <p:pic>
        <p:nvPicPr>
          <p:cNvPr id="7" name="图片 6">
            <a:extLst>
              <a:ext uri="{FF2B5EF4-FFF2-40B4-BE49-F238E27FC236}">
                <a16:creationId xmlns:a16="http://schemas.microsoft.com/office/drawing/2014/main" id="{60A80CBB-9B65-46E4-AC2B-2CB1EAA80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5880"/>
            <a:ext cx="12137673" cy="4122120"/>
          </a:xfrm>
          <a:prstGeom prst="rect">
            <a:avLst/>
          </a:prstGeom>
        </p:spPr>
      </p:pic>
    </p:spTree>
    <p:extLst>
      <p:ext uri="{BB962C8B-B14F-4D97-AF65-F5344CB8AC3E}">
        <p14:creationId xmlns:p14="http://schemas.microsoft.com/office/powerpoint/2010/main" val="275034924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用户代表确认</a:t>
            </a:r>
          </a:p>
        </p:txBody>
      </p:sp>
      <p:sp>
        <p:nvSpPr>
          <p:cNvPr id="3" name="矩形 2">
            <a:extLst>
              <a:ext uri="{FF2B5EF4-FFF2-40B4-BE49-F238E27FC236}">
                <a16:creationId xmlns:a16="http://schemas.microsoft.com/office/drawing/2014/main" id="{C8745EEE-031B-49F7-80B8-FE4AF3F4532C}"/>
              </a:ext>
            </a:extLst>
          </p:cNvPr>
          <p:cNvSpPr/>
          <p:nvPr/>
        </p:nvSpPr>
        <p:spPr>
          <a:xfrm>
            <a:off x="3139281" y="1264969"/>
            <a:ext cx="6096000" cy="1200329"/>
          </a:xfrm>
          <a:prstGeom prst="rect">
            <a:avLst/>
          </a:prstGeom>
        </p:spPr>
        <p:txBody>
          <a:bodyPr>
            <a:spAutoFit/>
          </a:bodyPr>
          <a:lstStyle/>
          <a:p>
            <a:r>
              <a:rPr lang="zh-CN" altLang="zh-CN" sz="2400" dirty="0"/>
              <a:t>用户代表：柯海丰老师</a:t>
            </a:r>
          </a:p>
          <a:p>
            <a:r>
              <a:rPr lang="zh-CN" altLang="zh-CN" sz="2400" dirty="0"/>
              <a:t>邀请时间：</a:t>
            </a:r>
            <a:r>
              <a:rPr lang="en-US" altLang="zh-CN" sz="2400" dirty="0"/>
              <a:t>2018</a:t>
            </a:r>
            <a:r>
              <a:rPr lang="zh-CN" altLang="zh-CN" sz="2400" dirty="0"/>
              <a:t>年</a:t>
            </a:r>
            <a:r>
              <a:rPr lang="en-US" altLang="zh-CN" sz="2400" dirty="0"/>
              <a:t>12</a:t>
            </a:r>
            <a:r>
              <a:rPr lang="zh-CN" altLang="zh-CN" sz="2400" dirty="0"/>
              <a:t>月</a:t>
            </a:r>
            <a:r>
              <a:rPr lang="en-US" altLang="zh-CN" sz="2400" dirty="0"/>
              <a:t>21</a:t>
            </a:r>
            <a:r>
              <a:rPr lang="zh-CN" altLang="zh-CN" sz="2400" dirty="0"/>
              <a:t>日</a:t>
            </a:r>
            <a:r>
              <a:rPr lang="en-US" altLang="zh-CN" sz="2400" dirty="0"/>
              <a:t> 14:30 (</a:t>
            </a:r>
            <a:r>
              <a:rPr lang="zh-CN" altLang="zh-CN" sz="2400" dirty="0"/>
              <a:t>星期五</a:t>
            </a:r>
            <a:r>
              <a:rPr lang="en-US" altLang="zh-CN" sz="2400" dirty="0"/>
              <a:t>)</a:t>
            </a:r>
            <a:endParaRPr lang="zh-CN" altLang="zh-CN" sz="2400" dirty="0"/>
          </a:p>
          <a:p>
            <a:r>
              <a:rPr lang="zh-CN" altLang="zh-CN" sz="2400" dirty="0"/>
              <a:t>同意时间：</a:t>
            </a:r>
            <a:r>
              <a:rPr lang="en-US" altLang="zh-CN" sz="2400" dirty="0"/>
              <a:t>2018</a:t>
            </a:r>
            <a:r>
              <a:rPr lang="zh-CN" altLang="zh-CN" sz="2400" dirty="0"/>
              <a:t>年</a:t>
            </a:r>
            <a:r>
              <a:rPr lang="en-US" altLang="zh-CN" sz="2400" dirty="0"/>
              <a:t>12</a:t>
            </a:r>
            <a:r>
              <a:rPr lang="zh-CN" altLang="zh-CN" sz="2400" dirty="0"/>
              <a:t>月</a:t>
            </a:r>
            <a:r>
              <a:rPr lang="en-US" altLang="zh-CN" sz="2400" dirty="0"/>
              <a:t>21</a:t>
            </a:r>
            <a:r>
              <a:rPr lang="zh-CN" altLang="zh-CN" sz="2400" dirty="0"/>
              <a:t>日</a:t>
            </a:r>
            <a:r>
              <a:rPr lang="en-US" altLang="zh-CN" sz="2400" dirty="0"/>
              <a:t> 18:20 (</a:t>
            </a:r>
            <a:r>
              <a:rPr lang="zh-CN" altLang="zh-CN" sz="2400" dirty="0"/>
              <a:t>星期五</a:t>
            </a:r>
            <a:r>
              <a:rPr lang="en-US" altLang="zh-CN" sz="2400" dirty="0"/>
              <a:t>)</a:t>
            </a:r>
            <a:endParaRPr lang="zh-CN" altLang="zh-CN" sz="2400" dirty="0"/>
          </a:p>
        </p:txBody>
      </p:sp>
      <p:pic>
        <p:nvPicPr>
          <p:cNvPr id="5" name="图片 4">
            <a:extLst>
              <a:ext uri="{FF2B5EF4-FFF2-40B4-BE49-F238E27FC236}">
                <a16:creationId xmlns:a16="http://schemas.microsoft.com/office/drawing/2014/main" id="{496CAEDE-486D-4403-A03C-32F5826D5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3" y="2725499"/>
            <a:ext cx="12085814" cy="3980101"/>
          </a:xfrm>
          <a:prstGeom prst="rect">
            <a:avLst/>
          </a:prstGeom>
        </p:spPr>
      </p:pic>
    </p:spTree>
    <p:extLst>
      <p:ext uri="{BB962C8B-B14F-4D97-AF65-F5344CB8AC3E}">
        <p14:creationId xmlns:p14="http://schemas.microsoft.com/office/powerpoint/2010/main" val="8166135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用户代表确认</a:t>
            </a:r>
          </a:p>
        </p:txBody>
      </p:sp>
      <p:sp>
        <p:nvSpPr>
          <p:cNvPr id="3" name="矩形 2">
            <a:extLst>
              <a:ext uri="{FF2B5EF4-FFF2-40B4-BE49-F238E27FC236}">
                <a16:creationId xmlns:a16="http://schemas.microsoft.com/office/drawing/2014/main" id="{C8745EEE-031B-49F7-80B8-FE4AF3F4532C}"/>
              </a:ext>
            </a:extLst>
          </p:cNvPr>
          <p:cNvSpPr/>
          <p:nvPr/>
        </p:nvSpPr>
        <p:spPr>
          <a:xfrm>
            <a:off x="3139281" y="1264969"/>
            <a:ext cx="6096000" cy="1200329"/>
          </a:xfrm>
          <a:prstGeom prst="rect">
            <a:avLst/>
          </a:prstGeom>
        </p:spPr>
        <p:txBody>
          <a:bodyPr>
            <a:spAutoFit/>
          </a:bodyPr>
          <a:lstStyle/>
          <a:p>
            <a:r>
              <a:rPr lang="zh-CN" altLang="zh-CN" sz="2400" dirty="0"/>
              <a:t>用户代表：吴明辉老师</a:t>
            </a:r>
          </a:p>
          <a:p>
            <a:r>
              <a:rPr lang="zh-CN" altLang="zh-CN" sz="2400" dirty="0"/>
              <a:t>邀请时间：</a:t>
            </a:r>
            <a:r>
              <a:rPr lang="en-US" altLang="zh-CN" sz="2400" dirty="0"/>
              <a:t>2018</a:t>
            </a:r>
            <a:r>
              <a:rPr lang="zh-CN" altLang="zh-CN" sz="2400" dirty="0"/>
              <a:t>年</a:t>
            </a:r>
            <a:r>
              <a:rPr lang="en-US" altLang="zh-CN" sz="2400" dirty="0"/>
              <a:t>12</a:t>
            </a:r>
            <a:r>
              <a:rPr lang="zh-CN" altLang="zh-CN" sz="2400" dirty="0"/>
              <a:t>月</a:t>
            </a:r>
            <a:r>
              <a:rPr lang="en-US" altLang="zh-CN" sz="2400" dirty="0"/>
              <a:t>18</a:t>
            </a:r>
            <a:r>
              <a:rPr lang="zh-CN" altLang="zh-CN" sz="2400" dirty="0"/>
              <a:t>日</a:t>
            </a:r>
            <a:r>
              <a:rPr lang="en-US" altLang="zh-CN" sz="2400" dirty="0"/>
              <a:t> 11:41 (</a:t>
            </a:r>
            <a:r>
              <a:rPr lang="zh-CN" altLang="zh-CN" sz="2400" dirty="0"/>
              <a:t>星期二</a:t>
            </a:r>
            <a:r>
              <a:rPr lang="en-US" altLang="zh-CN" sz="2400" dirty="0"/>
              <a:t>)</a:t>
            </a:r>
            <a:endParaRPr lang="zh-CN" altLang="zh-CN" sz="2400" dirty="0"/>
          </a:p>
          <a:p>
            <a:r>
              <a:rPr lang="zh-CN" altLang="zh-CN" sz="2400" dirty="0"/>
              <a:t>同意时间：</a:t>
            </a:r>
            <a:r>
              <a:rPr lang="en-US" altLang="zh-CN" sz="2400" dirty="0"/>
              <a:t>2018</a:t>
            </a:r>
            <a:r>
              <a:rPr lang="zh-CN" altLang="zh-CN" sz="2400" dirty="0"/>
              <a:t>年</a:t>
            </a:r>
            <a:r>
              <a:rPr lang="en-US" altLang="zh-CN" sz="2400" dirty="0"/>
              <a:t>12</a:t>
            </a:r>
            <a:r>
              <a:rPr lang="zh-CN" altLang="zh-CN" sz="2400" dirty="0"/>
              <a:t>月</a:t>
            </a:r>
            <a:r>
              <a:rPr lang="en-US" altLang="zh-CN" sz="2400" dirty="0"/>
              <a:t>18</a:t>
            </a:r>
            <a:r>
              <a:rPr lang="zh-CN" altLang="zh-CN" sz="2400" dirty="0"/>
              <a:t>日</a:t>
            </a:r>
            <a:r>
              <a:rPr lang="en-US" altLang="zh-CN" sz="2400" dirty="0"/>
              <a:t> 19:50 (</a:t>
            </a:r>
            <a:r>
              <a:rPr lang="zh-CN" altLang="zh-CN" sz="2400" dirty="0"/>
              <a:t>星期二</a:t>
            </a:r>
            <a:r>
              <a:rPr lang="en-US" altLang="zh-CN" sz="2400" dirty="0"/>
              <a:t>)</a:t>
            </a:r>
            <a:endParaRPr lang="zh-CN" altLang="zh-CN" sz="2400" dirty="0"/>
          </a:p>
        </p:txBody>
      </p:sp>
      <p:pic>
        <p:nvPicPr>
          <p:cNvPr id="6" name="图片 5">
            <a:extLst>
              <a:ext uri="{FF2B5EF4-FFF2-40B4-BE49-F238E27FC236}">
                <a16:creationId xmlns:a16="http://schemas.microsoft.com/office/drawing/2014/main" id="{9FBF3938-532B-4FD3-B858-76E448275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2" y="2572940"/>
            <a:ext cx="12112978" cy="4229013"/>
          </a:xfrm>
          <a:prstGeom prst="rect">
            <a:avLst/>
          </a:prstGeom>
        </p:spPr>
      </p:pic>
    </p:spTree>
    <p:extLst>
      <p:ext uri="{BB962C8B-B14F-4D97-AF65-F5344CB8AC3E}">
        <p14:creationId xmlns:p14="http://schemas.microsoft.com/office/powerpoint/2010/main" val="95337033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用户代表确认</a:t>
            </a:r>
          </a:p>
        </p:txBody>
      </p:sp>
      <p:sp>
        <p:nvSpPr>
          <p:cNvPr id="3" name="矩形 2">
            <a:extLst>
              <a:ext uri="{FF2B5EF4-FFF2-40B4-BE49-F238E27FC236}">
                <a16:creationId xmlns:a16="http://schemas.microsoft.com/office/drawing/2014/main" id="{C8745EEE-031B-49F7-80B8-FE4AF3F4532C}"/>
              </a:ext>
            </a:extLst>
          </p:cNvPr>
          <p:cNvSpPr/>
          <p:nvPr/>
        </p:nvSpPr>
        <p:spPr>
          <a:xfrm>
            <a:off x="3139281" y="1264969"/>
            <a:ext cx="6096000" cy="1200329"/>
          </a:xfrm>
          <a:prstGeom prst="rect">
            <a:avLst/>
          </a:prstGeom>
        </p:spPr>
        <p:txBody>
          <a:bodyPr>
            <a:spAutoFit/>
          </a:bodyPr>
          <a:lstStyle/>
          <a:p>
            <a:pPr algn="just">
              <a:spcAft>
                <a:spcPts val="0"/>
              </a:spcAft>
            </a:pPr>
            <a:r>
              <a:rPr lang="zh-CN" altLang="zh-CN" sz="2400" kern="100" dirty="0">
                <a:cs typeface="Times New Roman" panose="02020603050405020304" pitchFamily="18" charset="0"/>
              </a:rPr>
              <a:t>管理员代表：陈尚辉学长</a:t>
            </a:r>
          </a:p>
          <a:p>
            <a:pPr algn="just">
              <a:spcAft>
                <a:spcPts val="0"/>
              </a:spcAft>
            </a:pPr>
            <a:r>
              <a:rPr lang="zh-CN" altLang="zh-CN" sz="2400" kern="100" dirty="0">
                <a:cs typeface="Times New Roman" panose="02020603050405020304" pitchFamily="18" charset="0"/>
              </a:rPr>
              <a:t>邀请时间：</a:t>
            </a:r>
            <a:r>
              <a:rPr lang="en-US" altLang="zh-CN" sz="2400" kern="100" dirty="0">
                <a:cs typeface="Times New Roman" panose="02020603050405020304" pitchFamily="18" charset="0"/>
              </a:rPr>
              <a:t>2018</a:t>
            </a:r>
            <a:r>
              <a:rPr lang="zh-CN" altLang="zh-CN" sz="2400" kern="100" dirty="0">
                <a:cs typeface="Times New Roman" panose="02020603050405020304" pitchFamily="18" charset="0"/>
              </a:rPr>
              <a:t>年</a:t>
            </a:r>
            <a:r>
              <a:rPr lang="en-US" altLang="zh-CN" sz="2400" kern="100" dirty="0">
                <a:cs typeface="Times New Roman" panose="02020603050405020304" pitchFamily="18" charset="0"/>
              </a:rPr>
              <a:t>12</a:t>
            </a:r>
            <a:r>
              <a:rPr lang="zh-CN" altLang="zh-CN" sz="2400" kern="100" dirty="0">
                <a:cs typeface="Times New Roman" panose="02020603050405020304" pitchFamily="18" charset="0"/>
              </a:rPr>
              <a:t>月</a:t>
            </a:r>
            <a:r>
              <a:rPr lang="en-US" altLang="zh-CN" sz="2400" kern="100" dirty="0">
                <a:cs typeface="Times New Roman" panose="02020603050405020304" pitchFamily="18" charset="0"/>
              </a:rPr>
              <a:t>19</a:t>
            </a:r>
            <a:r>
              <a:rPr lang="zh-CN" altLang="zh-CN" sz="2400" kern="100" dirty="0">
                <a:cs typeface="Times New Roman" panose="02020603050405020304" pitchFamily="18" charset="0"/>
              </a:rPr>
              <a:t>日</a:t>
            </a:r>
            <a:r>
              <a:rPr lang="en-US" altLang="zh-CN" sz="2400" kern="100" dirty="0">
                <a:cs typeface="Times New Roman" panose="02020603050405020304" pitchFamily="18" charset="0"/>
              </a:rPr>
              <a:t> 21:55 (</a:t>
            </a:r>
            <a:r>
              <a:rPr lang="zh-CN" altLang="zh-CN" sz="2400" kern="100" dirty="0">
                <a:cs typeface="Times New Roman" panose="02020603050405020304" pitchFamily="18" charset="0"/>
              </a:rPr>
              <a:t>星期三</a:t>
            </a:r>
            <a:r>
              <a:rPr lang="en-US" altLang="zh-CN" sz="2400" kern="100" dirty="0">
                <a:cs typeface="Times New Roman" panose="02020603050405020304" pitchFamily="18" charset="0"/>
              </a:rPr>
              <a:t>)</a:t>
            </a:r>
            <a:endParaRPr lang="zh-CN" altLang="zh-CN" sz="2400" kern="100" dirty="0">
              <a:cs typeface="Times New Roman" panose="02020603050405020304" pitchFamily="18" charset="0"/>
            </a:endParaRPr>
          </a:p>
          <a:p>
            <a:pPr algn="just">
              <a:spcAft>
                <a:spcPts val="0"/>
              </a:spcAft>
            </a:pPr>
            <a:r>
              <a:rPr lang="zh-CN" altLang="zh-CN" sz="2400" kern="100" dirty="0">
                <a:cs typeface="Times New Roman" panose="02020603050405020304" pitchFamily="18" charset="0"/>
              </a:rPr>
              <a:t>同意时间：</a:t>
            </a:r>
            <a:r>
              <a:rPr lang="en-US" altLang="zh-CN" sz="2400" kern="100" dirty="0">
                <a:cs typeface="Times New Roman" panose="02020603050405020304" pitchFamily="18" charset="0"/>
              </a:rPr>
              <a:t>2018</a:t>
            </a:r>
            <a:r>
              <a:rPr lang="zh-CN" altLang="zh-CN" sz="2400" kern="100" dirty="0">
                <a:cs typeface="Times New Roman" panose="02020603050405020304" pitchFamily="18" charset="0"/>
              </a:rPr>
              <a:t>年</a:t>
            </a:r>
            <a:r>
              <a:rPr lang="en-US" altLang="zh-CN" sz="2400" kern="100" dirty="0">
                <a:cs typeface="Times New Roman" panose="02020603050405020304" pitchFamily="18" charset="0"/>
              </a:rPr>
              <a:t>12</a:t>
            </a:r>
            <a:r>
              <a:rPr lang="zh-CN" altLang="zh-CN" sz="2400" kern="100" dirty="0">
                <a:cs typeface="Times New Roman" panose="02020603050405020304" pitchFamily="18" charset="0"/>
              </a:rPr>
              <a:t>月</a:t>
            </a:r>
            <a:r>
              <a:rPr lang="en-US" altLang="zh-CN" sz="2400" kern="100" dirty="0">
                <a:cs typeface="Times New Roman" panose="02020603050405020304" pitchFamily="18" charset="0"/>
              </a:rPr>
              <a:t>20</a:t>
            </a:r>
            <a:r>
              <a:rPr lang="zh-CN" altLang="zh-CN" sz="2400" kern="100" dirty="0">
                <a:cs typeface="Times New Roman" panose="02020603050405020304" pitchFamily="18" charset="0"/>
              </a:rPr>
              <a:t>日</a:t>
            </a:r>
            <a:r>
              <a:rPr lang="en-US" altLang="zh-CN" sz="2400" kern="100" dirty="0">
                <a:cs typeface="Times New Roman" panose="02020603050405020304" pitchFamily="18" charset="0"/>
              </a:rPr>
              <a:t> 17:42 (</a:t>
            </a:r>
            <a:r>
              <a:rPr lang="zh-CN" altLang="zh-CN" sz="2400" kern="100" dirty="0">
                <a:cs typeface="Times New Roman" panose="02020603050405020304" pitchFamily="18" charset="0"/>
              </a:rPr>
              <a:t>星期四</a:t>
            </a:r>
            <a:r>
              <a:rPr lang="en-US" altLang="zh-CN" sz="2400" kern="100" dirty="0">
                <a:cs typeface="Times New Roman" panose="02020603050405020304" pitchFamily="18" charset="0"/>
              </a:rPr>
              <a:t>)</a:t>
            </a:r>
            <a:endParaRPr lang="zh-CN" altLang="zh-CN" sz="2400" kern="100" dirty="0">
              <a:cs typeface="Times New Roman" panose="02020603050405020304" pitchFamily="18" charset="0"/>
            </a:endParaRPr>
          </a:p>
        </p:txBody>
      </p:sp>
      <p:pic>
        <p:nvPicPr>
          <p:cNvPr id="5" name="图片 4">
            <a:extLst>
              <a:ext uri="{FF2B5EF4-FFF2-40B4-BE49-F238E27FC236}">
                <a16:creationId xmlns:a16="http://schemas.microsoft.com/office/drawing/2014/main" id="{48EA5BE1-D3E2-4256-A03A-FABB3391A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 y="2716829"/>
            <a:ext cx="12006755" cy="4079218"/>
          </a:xfrm>
          <a:prstGeom prst="rect">
            <a:avLst/>
          </a:prstGeom>
        </p:spPr>
      </p:pic>
    </p:spTree>
    <p:extLst>
      <p:ext uri="{BB962C8B-B14F-4D97-AF65-F5344CB8AC3E}">
        <p14:creationId xmlns:p14="http://schemas.microsoft.com/office/powerpoint/2010/main" val="343597294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用户代表确认</a:t>
            </a:r>
          </a:p>
        </p:txBody>
      </p:sp>
      <p:sp>
        <p:nvSpPr>
          <p:cNvPr id="3" name="矩形 2">
            <a:extLst>
              <a:ext uri="{FF2B5EF4-FFF2-40B4-BE49-F238E27FC236}">
                <a16:creationId xmlns:a16="http://schemas.microsoft.com/office/drawing/2014/main" id="{C8745EEE-031B-49F7-80B8-FE4AF3F4532C}"/>
              </a:ext>
            </a:extLst>
          </p:cNvPr>
          <p:cNvSpPr/>
          <p:nvPr/>
        </p:nvSpPr>
        <p:spPr>
          <a:xfrm>
            <a:off x="3139281" y="1264969"/>
            <a:ext cx="6096000" cy="1200329"/>
          </a:xfrm>
          <a:prstGeom prst="rect">
            <a:avLst/>
          </a:prstGeom>
        </p:spPr>
        <p:txBody>
          <a:bodyPr>
            <a:spAutoFit/>
          </a:bodyPr>
          <a:lstStyle/>
          <a:p>
            <a:r>
              <a:rPr lang="zh-CN" altLang="zh-CN" sz="2400" dirty="0"/>
              <a:t>游客代表：张嘉诚同学</a:t>
            </a:r>
          </a:p>
          <a:p>
            <a:r>
              <a:rPr lang="zh-CN" altLang="zh-CN" sz="2400" dirty="0"/>
              <a:t>邀请时间：</a:t>
            </a:r>
            <a:r>
              <a:rPr lang="en-US" altLang="zh-CN" sz="2400" dirty="0"/>
              <a:t>2019</a:t>
            </a:r>
            <a:r>
              <a:rPr lang="zh-CN" altLang="zh-CN" sz="2400" dirty="0"/>
              <a:t>年</a:t>
            </a:r>
            <a:r>
              <a:rPr lang="en-US" altLang="zh-CN" sz="2400" dirty="0"/>
              <a:t>01</a:t>
            </a:r>
            <a:r>
              <a:rPr lang="zh-CN" altLang="zh-CN" sz="2400" dirty="0"/>
              <a:t>月</a:t>
            </a:r>
            <a:r>
              <a:rPr lang="en-US" altLang="zh-CN" sz="2400" dirty="0"/>
              <a:t>02</a:t>
            </a:r>
            <a:r>
              <a:rPr lang="zh-CN" altLang="zh-CN" sz="2400" dirty="0"/>
              <a:t>日</a:t>
            </a:r>
            <a:r>
              <a:rPr lang="en-US" altLang="zh-CN" sz="2400" dirty="0"/>
              <a:t> 21:29 (</a:t>
            </a:r>
            <a:r>
              <a:rPr lang="zh-CN" altLang="zh-CN" sz="2400" dirty="0"/>
              <a:t>星期三</a:t>
            </a:r>
            <a:r>
              <a:rPr lang="en-US" altLang="zh-CN" sz="2400" dirty="0"/>
              <a:t>)</a:t>
            </a:r>
            <a:endParaRPr lang="zh-CN" altLang="zh-CN" sz="2400" dirty="0"/>
          </a:p>
          <a:p>
            <a:r>
              <a:rPr lang="zh-CN" altLang="zh-CN" sz="2400" dirty="0"/>
              <a:t>同意时间：</a:t>
            </a:r>
            <a:r>
              <a:rPr lang="en-US" altLang="zh-CN" sz="2400" dirty="0"/>
              <a:t>2019</a:t>
            </a:r>
            <a:r>
              <a:rPr lang="zh-CN" altLang="zh-CN" sz="2400" dirty="0"/>
              <a:t>年</a:t>
            </a:r>
            <a:r>
              <a:rPr lang="en-US" altLang="zh-CN" sz="2400" dirty="0"/>
              <a:t>01</a:t>
            </a:r>
            <a:r>
              <a:rPr lang="zh-CN" altLang="zh-CN" sz="2400" dirty="0"/>
              <a:t>月</a:t>
            </a:r>
            <a:r>
              <a:rPr lang="en-US" altLang="zh-CN" sz="2400" dirty="0"/>
              <a:t>02</a:t>
            </a:r>
            <a:r>
              <a:rPr lang="zh-CN" altLang="zh-CN" sz="2400" dirty="0"/>
              <a:t>日</a:t>
            </a:r>
            <a:r>
              <a:rPr lang="en-US" altLang="zh-CN" sz="2400" dirty="0"/>
              <a:t> 22:09 (</a:t>
            </a:r>
            <a:r>
              <a:rPr lang="zh-CN" altLang="zh-CN" sz="2400" dirty="0"/>
              <a:t>星期三</a:t>
            </a:r>
            <a:r>
              <a:rPr lang="en-US" altLang="zh-CN" sz="2400" dirty="0"/>
              <a:t>)</a:t>
            </a:r>
            <a:endParaRPr lang="zh-CN" altLang="zh-CN" sz="2400" dirty="0"/>
          </a:p>
        </p:txBody>
      </p:sp>
      <p:pic>
        <p:nvPicPr>
          <p:cNvPr id="6" name="图片 5">
            <a:extLst>
              <a:ext uri="{FF2B5EF4-FFF2-40B4-BE49-F238E27FC236}">
                <a16:creationId xmlns:a16="http://schemas.microsoft.com/office/drawing/2014/main" id="{5728067E-462F-4E4B-B472-A4DEAA09B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8" y="2766298"/>
            <a:ext cx="12014791" cy="4070436"/>
          </a:xfrm>
          <a:prstGeom prst="rect">
            <a:avLst/>
          </a:prstGeom>
        </p:spPr>
      </p:pic>
    </p:spTree>
    <p:extLst>
      <p:ext uri="{BB962C8B-B14F-4D97-AF65-F5344CB8AC3E}">
        <p14:creationId xmlns:p14="http://schemas.microsoft.com/office/powerpoint/2010/main" val="275010205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用户群分类</a:t>
            </a:r>
          </a:p>
        </p:txBody>
      </p:sp>
      <p:graphicFrame>
        <p:nvGraphicFramePr>
          <p:cNvPr id="5" name="表格 4">
            <a:extLst>
              <a:ext uri="{FF2B5EF4-FFF2-40B4-BE49-F238E27FC236}">
                <a16:creationId xmlns:a16="http://schemas.microsoft.com/office/drawing/2014/main" id="{B5B65365-E1C8-43A1-A867-53903058F9F4}"/>
              </a:ext>
            </a:extLst>
          </p:cNvPr>
          <p:cNvGraphicFramePr>
            <a:graphicFrameLocks noGrp="1"/>
          </p:cNvGraphicFramePr>
          <p:nvPr>
            <p:extLst>
              <p:ext uri="{D42A27DB-BD31-4B8C-83A1-F6EECF244321}">
                <p14:modId xmlns:p14="http://schemas.microsoft.com/office/powerpoint/2010/main" val="3125150361"/>
              </p:ext>
            </p:extLst>
          </p:nvPr>
        </p:nvGraphicFramePr>
        <p:xfrm>
          <a:off x="397539" y="1520655"/>
          <a:ext cx="11396922" cy="4875844"/>
        </p:xfrm>
        <a:graphic>
          <a:graphicData uri="http://schemas.openxmlformats.org/drawingml/2006/table">
            <a:tbl>
              <a:tblPr firstRow="1" bandRow="1">
                <a:tableStyleId>{5C22544A-7EE6-4342-B048-85BDC9FD1C3A}</a:tableStyleId>
              </a:tblPr>
              <a:tblGrid>
                <a:gridCol w="2348014">
                  <a:extLst>
                    <a:ext uri="{9D8B030D-6E8A-4147-A177-3AD203B41FA5}">
                      <a16:colId xmlns:a16="http://schemas.microsoft.com/office/drawing/2014/main" val="735544657"/>
                    </a:ext>
                  </a:extLst>
                </a:gridCol>
                <a:gridCol w="1422410">
                  <a:extLst>
                    <a:ext uri="{9D8B030D-6E8A-4147-A177-3AD203B41FA5}">
                      <a16:colId xmlns:a16="http://schemas.microsoft.com/office/drawing/2014/main" val="1587336950"/>
                    </a:ext>
                  </a:extLst>
                </a:gridCol>
                <a:gridCol w="7626498">
                  <a:extLst>
                    <a:ext uri="{9D8B030D-6E8A-4147-A177-3AD203B41FA5}">
                      <a16:colId xmlns:a16="http://schemas.microsoft.com/office/drawing/2014/main" val="3634934066"/>
                    </a:ext>
                  </a:extLst>
                </a:gridCol>
              </a:tblGrid>
              <a:tr h="579594">
                <a:tc>
                  <a:txBody>
                    <a:bodyPr/>
                    <a:lstStyle/>
                    <a:p>
                      <a:pPr algn="ctr">
                        <a:lnSpc>
                          <a:spcPct val="150000"/>
                        </a:lnSpc>
                        <a:spcAft>
                          <a:spcPts val="0"/>
                        </a:spcAft>
                      </a:pPr>
                      <a:r>
                        <a:rPr lang="zh-CN" sz="2400" kern="100" dirty="0">
                          <a:effectLst/>
                        </a:rPr>
                        <a:t>名称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rPr>
                        <a:t>用户级别</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rPr>
                        <a:t>描述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18134465"/>
                  </a:ext>
                </a:extLst>
              </a:tr>
              <a:tr h="1833363">
                <a:tc>
                  <a:txBody>
                    <a:bodyPr/>
                    <a:lstStyle/>
                    <a:p>
                      <a:pPr algn="ctr">
                        <a:lnSpc>
                          <a:spcPct val="150000"/>
                        </a:lnSpc>
                        <a:spcAft>
                          <a:spcPts val="0"/>
                        </a:spcAft>
                      </a:pPr>
                      <a:r>
                        <a:rPr lang="zh-CN" sz="2400" kern="100">
                          <a:effectLst/>
                        </a:rPr>
                        <a:t>钓鱼发烧友</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a:effectLst/>
                        </a:rPr>
                        <a:t>关键用户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400" kern="100">
                          <a:effectLst/>
                        </a:rPr>
                        <a:t>软件产品的主要使用者，这些用户在软件产品中可以搜索钓点、渔具店，并可以创建标签、活动，对标签和活动进行反馈等。以后使用软件的过程中，他们能够提出更多的积极性的建议</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1300261"/>
                  </a:ext>
                </a:extLst>
              </a:tr>
              <a:tr h="579594">
                <a:tc>
                  <a:txBody>
                    <a:bodyPr/>
                    <a:lstStyle/>
                    <a:p>
                      <a:pPr algn="ctr">
                        <a:lnSpc>
                          <a:spcPct val="150000"/>
                        </a:lnSpc>
                        <a:spcAft>
                          <a:spcPts val="0"/>
                        </a:spcAft>
                      </a:pPr>
                      <a:r>
                        <a:rPr lang="zh-CN" sz="2400" kern="100">
                          <a:effectLst/>
                        </a:rPr>
                        <a:t>后台管理员</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dirty="0">
                          <a:effectLst/>
                        </a:rPr>
                        <a:t>关键用户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400" kern="100" dirty="0">
                          <a:effectLst/>
                        </a:rPr>
                        <a:t>对</a:t>
                      </a:r>
                      <a:r>
                        <a:rPr lang="en-US" sz="2400" kern="100" dirty="0">
                          <a:effectLst/>
                        </a:rPr>
                        <a:t>APP</a:t>
                      </a:r>
                      <a:r>
                        <a:rPr lang="zh-CN" sz="2400" kern="100" dirty="0">
                          <a:effectLst/>
                        </a:rPr>
                        <a:t>的后台数据进行管理及维护</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5310396"/>
                  </a:ext>
                </a:extLst>
              </a:tr>
              <a:tr h="1083067">
                <a:tc>
                  <a:txBody>
                    <a:bodyPr/>
                    <a:lstStyle/>
                    <a:p>
                      <a:pPr algn="ctr">
                        <a:lnSpc>
                          <a:spcPct val="150000"/>
                        </a:lnSpc>
                        <a:spcAft>
                          <a:spcPts val="0"/>
                        </a:spcAft>
                      </a:pPr>
                      <a:r>
                        <a:rPr lang="zh-CN" sz="2400" kern="100">
                          <a:effectLst/>
                        </a:rPr>
                        <a:t>游客</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400" kern="100" dirty="0">
                          <a:effectLst/>
                        </a:rPr>
                        <a:t>次要用户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400" kern="100" dirty="0">
                          <a:effectLst/>
                        </a:rPr>
                        <a:t>不经常使用软件产品的用户，只能对钓点、渔具店、活动等进行浏览，他们偶尔通过使用产品对产品功能有着大致了解</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16512409"/>
                  </a:ext>
                </a:extLst>
              </a:tr>
            </a:tbl>
          </a:graphicData>
        </a:graphic>
      </p:graphicFrame>
    </p:spTree>
    <p:extLst>
      <p:ext uri="{BB962C8B-B14F-4D97-AF65-F5344CB8AC3E}">
        <p14:creationId xmlns:p14="http://schemas.microsoft.com/office/powerpoint/2010/main" val="250188143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DD188572-8FFE-4291-91E5-A6B12B0B36E6}"/>
              </a:ext>
            </a:extLst>
          </p:cNvPr>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5B4E5374-9B4D-46B5-8648-79E98D8D065A}"/>
              </a:ext>
            </a:extLst>
          </p:cNvPr>
          <p:cNvGrpSpPr>
            <a:grpSpLocks/>
          </p:cNvGrpSpPr>
          <p:nvPr/>
        </p:nvGrpSpPr>
        <p:grpSpPr bwMode="auto">
          <a:xfrm>
            <a:off x="2476500" y="2789238"/>
            <a:ext cx="7589838" cy="1636712"/>
            <a:chOff x="2476160" y="2789636"/>
            <a:chExt cx="7590213" cy="1635917"/>
          </a:xfrm>
        </p:grpSpPr>
        <p:sp>
          <p:nvSpPr>
            <p:cNvPr id="11" name="任意多边形 10">
              <a:extLst>
                <a:ext uri="{FF2B5EF4-FFF2-40B4-BE49-F238E27FC236}">
                  <a16:creationId xmlns:a16="http://schemas.microsoft.com/office/drawing/2014/main" id="{C43A6B4F-E419-44EE-84C7-0A73C6A7DCAA}"/>
                </a:ext>
              </a:extLst>
            </p:cNvPr>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30" name="文本框 11">
              <a:extLst>
                <a:ext uri="{FF2B5EF4-FFF2-40B4-BE49-F238E27FC236}">
                  <a16:creationId xmlns:a16="http://schemas.microsoft.com/office/drawing/2014/main" id="{54131212-F63A-4966-B3D2-B29D05F93237}"/>
                </a:ext>
              </a:extLst>
            </p:cNvPr>
            <p:cNvSpPr txBox="1">
              <a:spLocks noChangeArrowheads="1"/>
            </p:cNvSpPr>
            <p:nvPr/>
          </p:nvSpPr>
          <p:spPr bwMode="auto">
            <a:xfrm>
              <a:off x="3785913" y="3205723"/>
              <a:ext cx="55237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dirty="0">
                  <a:solidFill>
                    <a:schemeClr val="bg1"/>
                  </a:solidFill>
                  <a:latin typeface="微软雅黑" panose="020B0503020204020204" pitchFamily="34" charset="-122"/>
                  <a:ea typeface="微软雅黑" panose="020B0503020204020204" pitchFamily="34" charset="-122"/>
                </a:rPr>
                <a:t>项目启动</a:t>
              </a:r>
            </a:p>
          </p:txBody>
        </p:sp>
        <p:sp>
          <p:nvSpPr>
            <p:cNvPr id="13" name="矩形 33">
              <a:extLst>
                <a:ext uri="{FF2B5EF4-FFF2-40B4-BE49-F238E27FC236}">
                  <a16:creationId xmlns:a16="http://schemas.microsoft.com/office/drawing/2014/main" id="{201041B3-4E87-45C4-9D2E-CA7B978BBA33}"/>
                </a:ext>
              </a:extLst>
            </p:cNvPr>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ct val="20000"/>
                </a:spcBef>
                <a:spcAft>
                  <a:spcPts val="0"/>
                </a:spcAft>
                <a:defRPr/>
              </a:pPr>
              <a:endParaRPr lang="en-US" altLang="zh-CN"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16B0D0A7-F4BD-437E-87E5-17FDDE21298A}"/>
              </a:ext>
            </a:extLst>
          </p:cNvPr>
          <p:cNvGrpSpPr>
            <a:grpSpLocks/>
          </p:cNvGrpSpPr>
          <p:nvPr/>
        </p:nvGrpSpPr>
        <p:grpSpPr bwMode="auto">
          <a:xfrm>
            <a:off x="0" y="2628900"/>
            <a:ext cx="3317875" cy="2155825"/>
            <a:chOff x="0" y="2628900"/>
            <a:chExt cx="3318008" cy="2155448"/>
          </a:xfrm>
        </p:grpSpPr>
        <p:sp>
          <p:nvSpPr>
            <p:cNvPr id="8" name="任意多边形 7">
              <a:extLst>
                <a:ext uri="{FF2B5EF4-FFF2-40B4-BE49-F238E27FC236}">
                  <a16:creationId xmlns:a16="http://schemas.microsoft.com/office/drawing/2014/main" id="{11104049-57F8-4330-BB94-0D8C430AF0F4}"/>
                </a:ext>
              </a:extLst>
            </p:cNvPr>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26" name="文本框 14">
              <a:extLst>
                <a:ext uri="{FF2B5EF4-FFF2-40B4-BE49-F238E27FC236}">
                  <a16:creationId xmlns:a16="http://schemas.microsoft.com/office/drawing/2014/main" id="{88EC9936-6837-4893-BE35-137D813F6C35}"/>
                </a:ext>
              </a:extLst>
            </p:cNvPr>
            <p:cNvSpPr txBox="1">
              <a:spLocks noChangeArrowheads="1"/>
            </p:cNvSpPr>
            <p:nvPr/>
          </p:nvSpPr>
          <p:spPr bwMode="auto">
            <a:xfrm>
              <a:off x="742950" y="3214688"/>
              <a:ext cx="25750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rgbClr val="CA0810"/>
                  </a:solidFill>
                  <a:latin typeface="微软雅黑" panose="020B0503020204020204" pitchFamily="34" charset="-122"/>
                  <a:ea typeface="微软雅黑" panose="020B0503020204020204" pitchFamily="34" charset="-122"/>
                </a:rPr>
                <a:t>01</a:t>
              </a:r>
              <a:endParaRPr lang="zh-CN" altLang="en-US" sz="9600" b="1">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用户群分类</a:t>
            </a:r>
          </a:p>
        </p:txBody>
      </p:sp>
      <p:graphicFrame>
        <p:nvGraphicFramePr>
          <p:cNvPr id="3" name="表格 2">
            <a:extLst>
              <a:ext uri="{FF2B5EF4-FFF2-40B4-BE49-F238E27FC236}">
                <a16:creationId xmlns:a16="http://schemas.microsoft.com/office/drawing/2014/main" id="{FB04103E-4895-492B-BA7E-ED04B76F2087}"/>
              </a:ext>
            </a:extLst>
          </p:cNvPr>
          <p:cNvGraphicFramePr>
            <a:graphicFrameLocks noGrp="1"/>
          </p:cNvGraphicFramePr>
          <p:nvPr>
            <p:extLst>
              <p:ext uri="{D42A27DB-BD31-4B8C-83A1-F6EECF244321}">
                <p14:modId xmlns:p14="http://schemas.microsoft.com/office/powerpoint/2010/main" val="2261799564"/>
              </p:ext>
            </p:extLst>
          </p:nvPr>
        </p:nvGraphicFramePr>
        <p:xfrm>
          <a:off x="1233322" y="1308956"/>
          <a:ext cx="9994659" cy="5135372"/>
        </p:xfrm>
        <a:graphic>
          <a:graphicData uri="http://schemas.openxmlformats.org/drawingml/2006/table">
            <a:tbl>
              <a:tblPr firstRow="1" firstCol="1" bandRow="1">
                <a:tableStyleId>{5C22544A-7EE6-4342-B048-85BDC9FD1C3A}</a:tableStyleId>
              </a:tblPr>
              <a:tblGrid>
                <a:gridCol w="1556507">
                  <a:extLst>
                    <a:ext uri="{9D8B030D-6E8A-4147-A177-3AD203B41FA5}">
                      <a16:colId xmlns:a16="http://schemas.microsoft.com/office/drawing/2014/main" val="1867160824"/>
                    </a:ext>
                  </a:extLst>
                </a:gridCol>
                <a:gridCol w="8438152">
                  <a:extLst>
                    <a:ext uri="{9D8B030D-6E8A-4147-A177-3AD203B41FA5}">
                      <a16:colId xmlns:a16="http://schemas.microsoft.com/office/drawing/2014/main" val="4176403012"/>
                    </a:ext>
                  </a:extLst>
                </a:gridCol>
              </a:tblGrid>
              <a:tr h="345860">
                <a:tc>
                  <a:txBody>
                    <a:bodyPr/>
                    <a:lstStyle/>
                    <a:p>
                      <a:pPr algn="just">
                        <a:lnSpc>
                          <a:spcPct val="150000"/>
                        </a:lnSpc>
                        <a:spcAft>
                          <a:spcPts val="0"/>
                        </a:spcAft>
                      </a:pPr>
                      <a:r>
                        <a:rPr lang="zh-CN" sz="2000" kern="100">
                          <a:effectLst/>
                        </a:rPr>
                        <a:t>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U1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7437061"/>
                  </a:ext>
                </a:extLst>
              </a:tr>
              <a:tr h="341669">
                <a:tc>
                  <a:txBody>
                    <a:bodyPr/>
                    <a:lstStyle/>
                    <a:p>
                      <a:pPr algn="just">
                        <a:lnSpc>
                          <a:spcPct val="150000"/>
                        </a:lnSpc>
                        <a:spcAft>
                          <a:spcPts val="0"/>
                        </a:spcAft>
                      </a:pPr>
                      <a:r>
                        <a:rPr lang="zh-CN" sz="2000" kern="100">
                          <a:effectLst/>
                        </a:rPr>
                        <a:t>姓名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杨枨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3936849"/>
                  </a:ext>
                </a:extLst>
              </a:tr>
              <a:tr h="341669">
                <a:tc>
                  <a:txBody>
                    <a:bodyPr/>
                    <a:lstStyle/>
                    <a:p>
                      <a:pPr algn="just">
                        <a:lnSpc>
                          <a:spcPct val="150000"/>
                        </a:lnSpc>
                        <a:spcAft>
                          <a:spcPts val="0"/>
                        </a:spcAft>
                      </a:pPr>
                      <a:r>
                        <a:rPr lang="zh-CN" sz="2000" kern="100">
                          <a:effectLst/>
                        </a:rPr>
                        <a:t>所属用户群</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钓鱼发烧友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6769718"/>
                  </a:ext>
                </a:extLst>
              </a:tr>
              <a:tr h="341669">
                <a:tc>
                  <a:txBody>
                    <a:bodyPr/>
                    <a:lstStyle/>
                    <a:p>
                      <a:pPr algn="just">
                        <a:lnSpc>
                          <a:spcPct val="150000"/>
                        </a:lnSpc>
                        <a:spcAft>
                          <a:spcPts val="0"/>
                        </a:spcAft>
                      </a:pPr>
                      <a:r>
                        <a:rPr lang="zh-CN" sz="2000" kern="100">
                          <a:effectLst/>
                        </a:rPr>
                        <a:t>用户分类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直接用户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2135908"/>
                  </a:ext>
                </a:extLst>
              </a:tr>
              <a:tr h="1111929">
                <a:tc>
                  <a:txBody>
                    <a:bodyPr/>
                    <a:lstStyle/>
                    <a:p>
                      <a:pPr algn="just">
                        <a:lnSpc>
                          <a:spcPct val="150000"/>
                        </a:lnSpc>
                        <a:spcAft>
                          <a:spcPts val="0"/>
                        </a:spcAft>
                      </a:pPr>
                      <a:r>
                        <a:rPr lang="zh-CN" sz="2000" kern="100">
                          <a:effectLst/>
                        </a:rPr>
                        <a:t>用户描述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他是一位具有丰富钓鱼经验的钓鱼发烧友，同时也是项目下达者。作为软件需求设计与分析课程的老师，具有非常丰富的项目开发与管理的经验，能够指导团队完成需求项目的开发。</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9390554"/>
                  </a:ext>
                </a:extLst>
              </a:tr>
              <a:tr h="1497059">
                <a:tc>
                  <a:txBody>
                    <a:bodyPr/>
                    <a:lstStyle/>
                    <a:p>
                      <a:pPr algn="just">
                        <a:lnSpc>
                          <a:spcPct val="150000"/>
                        </a:lnSpc>
                        <a:spcAft>
                          <a:spcPts val="0"/>
                        </a:spcAft>
                      </a:pPr>
                      <a:r>
                        <a:rPr lang="zh-CN" sz="2000" kern="100">
                          <a:effectLst/>
                        </a:rPr>
                        <a:t>用户职责</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50000"/>
                        </a:lnSpc>
                        <a:spcAft>
                          <a:spcPts val="0"/>
                        </a:spcAft>
                        <a:buFont typeface="+mj-lt"/>
                        <a:buAutoNum type="arabicPeriod"/>
                      </a:pPr>
                      <a:r>
                        <a:rPr lang="zh-CN" sz="2000" kern="100" dirty="0">
                          <a:effectLst/>
                        </a:rPr>
                        <a:t>每周抽出约</a:t>
                      </a:r>
                      <a:r>
                        <a:rPr lang="en-US" sz="2000" kern="100" dirty="0">
                          <a:effectLst/>
                        </a:rPr>
                        <a:t>2</a:t>
                      </a:r>
                      <a:r>
                        <a:rPr lang="zh-CN" sz="2000" kern="100" dirty="0">
                          <a:effectLst/>
                        </a:rPr>
                        <a:t>小时左右的时间与项目组进行交流</a:t>
                      </a:r>
                    </a:p>
                    <a:p>
                      <a:pPr marL="342900" lvl="0" indent="-342900" algn="just">
                        <a:lnSpc>
                          <a:spcPct val="150000"/>
                        </a:lnSpc>
                        <a:spcAft>
                          <a:spcPts val="0"/>
                        </a:spcAft>
                        <a:buFont typeface="+mj-lt"/>
                        <a:buAutoNum type="arabicPeriod"/>
                      </a:pPr>
                      <a:r>
                        <a:rPr lang="zh-CN" sz="2000" kern="100" dirty="0">
                          <a:effectLst/>
                        </a:rPr>
                        <a:t>提出与渔乐生活相关的需求，并有选择性地接受与优化其余钓鱼发烧友的需求</a:t>
                      </a:r>
                    </a:p>
                    <a:p>
                      <a:pPr marL="342900" lvl="0" indent="-342900" algn="just">
                        <a:lnSpc>
                          <a:spcPct val="150000"/>
                        </a:lnSpc>
                        <a:spcAft>
                          <a:spcPts val="0"/>
                        </a:spcAft>
                        <a:buFont typeface="+mj-lt"/>
                        <a:buAutoNum type="arabicPeriod"/>
                      </a:pPr>
                      <a:r>
                        <a:rPr lang="zh-CN" sz="2000" kern="100" dirty="0">
                          <a:effectLst/>
                        </a:rPr>
                        <a:t>对项目组碰到的困难给予积极性的建议</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9859541"/>
                  </a:ext>
                </a:extLst>
              </a:tr>
              <a:tr h="345860">
                <a:tc>
                  <a:txBody>
                    <a:bodyPr/>
                    <a:lstStyle/>
                    <a:p>
                      <a:pPr algn="just">
                        <a:lnSpc>
                          <a:spcPct val="150000"/>
                        </a:lnSpc>
                        <a:spcAft>
                          <a:spcPts val="0"/>
                        </a:spcAft>
                      </a:pPr>
                      <a:r>
                        <a:rPr lang="zh-CN" sz="2000" kern="100">
                          <a:effectLst/>
                        </a:rPr>
                        <a:t>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u="sng" kern="100" dirty="0">
                          <a:effectLst/>
                          <a:hlinkClick r:id="rId3"/>
                        </a:rPr>
                        <a:t>yangc@zucc.edu.cn</a:t>
                      </a:r>
                      <a:r>
                        <a:rPr lang="en-US" sz="2000" kern="100" dirty="0">
                          <a:effectLst/>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0349916"/>
                  </a:ext>
                </a:extLst>
              </a:tr>
            </a:tbl>
          </a:graphicData>
        </a:graphic>
      </p:graphicFrame>
    </p:spTree>
    <p:extLst>
      <p:ext uri="{BB962C8B-B14F-4D97-AF65-F5344CB8AC3E}">
        <p14:creationId xmlns:p14="http://schemas.microsoft.com/office/powerpoint/2010/main" val="166547771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用户群分类</a:t>
            </a:r>
          </a:p>
        </p:txBody>
      </p:sp>
      <p:graphicFrame>
        <p:nvGraphicFramePr>
          <p:cNvPr id="4" name="表格 3">
            <a:extLst>
              <a:ext uri="{FF2B5EF4-FFF2-40B4-BE49-F238E27FC236}">
                <a16:creationId xmlns:a16="http://schemas.microsoft.com/office/drawing/2014/main" id="{E4ECB912-862C-4294-BD1D-31BDE412170B}"/>
              </a:ext>
            </a:extLst>
          </p:cNvPr>
          <p:cNvGraphicFramePr>
            <a:graphicFrameLocks noGrp="1"/>
          </p:cNvGraphicFramePr>
          <p:nvPr>
            <p:extLst>
              <p:ext uri="{D42A27DB-BD31-4B8C-83A1-F6EECF244321}">
                <p14:modId xmlns:p14="http://schemas.microsoft.com/office/powerpoint/2010/main" val="467970872"/>
              </p:ext>
            </p:extLst>
          </p:nvPr>
        </p:nvGraphicFramePr>
        <p:xfrm>
          <a:off x="1399302" y="1001411"/>
          <a:ext cx="9775516" cy="5558139"/>
        </p:xfrm>
        <a:graphic>
          <a:graphicData uri="http://schemas.openxmlformats.org/drawingml/2006/table">
            <a:tbl>
              <a:tblPr firstRow="1" firstCol="1" bandRow="1">
                <a:tableStyleId>{5C22544A-7EE6-4342-B048-85BDC9FD1C3A}</a:tableStyleId>
              </a:tblPr>
              <a:tblGrid>
                <a:gridCol w="2577274">
                  <a:extLst>
                    <a:ext uri="{9D8B030D-6E8A-4147-A177-3AD203B41FA5}">
                      <a16:colId xmlns:a16="http://schemas.microsoft.com/office/drawing/2014/main" val="1614363808"/>
                    </a:ext>
                  </a:extLst>
                </a:gridCol>
                <a:gridCol w="7198242">
                  <a:extLst>
                    <a:ext uri="{9D8B030D-6E8A-4147-A177-3AD203B41FA5}">
                      <a16:colId xmlns:a16="http://schemas.microsoft.com/office/drawing/2014/main" val="1036118848"/>
                    </a:ext>
                  </a:extLst>
                </a:gridCol>
              </a:tblGrid>
              <a:tr h="475448">
                <a:tc>
                  <a:txBody>
                    <a:bodyPr/>
                    <a:lstStyle/>
                    <a:p>
                      <a:pPr algn="just">
                        <a:lnSpc>
                          <a:spcPct val="150000"/>
                        </a:lnSpc>
                        <a:spcAft>
                          <a:spcPts val="0"/>
                        </a:spcAft>
                      </a:pPr>
                      <a:r>
                        <a:rPr lang="zh-CN" sz="2400" kern="100">
                          <a:effectLst/>
                        </a:rPr>
                        <a:t>编号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U2</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2011352"/>
                  </a:ext>
                </a:extLst>
              </a:tr>
              <a:tr h="469688">
                <a:tc>
                  <a:txBody>
                    <a:bodyPr/>
                    <a:lstStyle/>
                    <a:p>
                      <a:pPr algn="just">
                        <a:lnSpc>
                          <a:spcPct val="150000"/>
                        </a:lnSpc>
                        <a:spcAft>
                          <a:spcPts val="0"/>
                        </a:spcAft>
                      </a:pPr>
                      <a:r>
                        <a:rPr lang="zh-CN" sz="2400" kern="100">
                          <a:effectLst/>
                        </a:rPr>
                        <a:t>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柯海丰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8779573"/>
                  </a:ext>
                </a:extLst>
              </a:tr>
              <a:tr h="469688">
                <a:tc>
                  <a:txBody>
                    <a:bodyPr/>
                    <a:lstStyle/>
                    <a:p>
                      <a:pPr algn="just">
                        <a:lnSpc>
                          <a:spcPct val="150000"/>
                        </a:lnSpc>
                        <a:spcAft>
                          <a:spcPts val="0"/>
                        </a:spcAft>
                      </a:pPr>
                      <a:r>
                        <a:rPr lang="zh-CN" sz="2400" kern="100">
                          <a:effectLst/>
                        </a:rPr>
                        <a:t>所属用户群</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钓鱼发烧友</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91571167"/>
                  </a:ext>
                </a:extLst>
              </a:tr>
              <a:tr h="469688">
                <a:tc>
                  <a:txBody>
                    <a:bodyPr/>
                    <a:lstStyle/>
                    <a:p>
                      <a:pPr algn="just">
                        <a:lnSpc>
                          <a:spcPct val="150000"/>
                        </a:lnSpc>
                        <a:spcAft>
                          <a:spcPts val="0"/>
                        </a:spcAft>
                      </a:pPr>
                      <a:r>
                        <a:rPr lang="zh-CN" sz="2400" kern="100">
                          <a:effectLst/>
                        </a:rPr>
                        <a:t>用户分类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直接用户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5005981"/>
                  </a:ext>
                </a:extLst>
              </a:tr>
              <a:tr h="1528553">
                <a:tc>
                  <a:txBody>
                    <a:bodyPr/>
                    <a:lstStyle/>
                    <a:p>
                      <a:pPr algn="just">
                        <a:lnSpc>
                          <a:spcPct val="150000"/>
                        </a:lnSpc>
                        <a:spcAft>
                          <a:spcPts val="0"/>
                        </a:spcAft>
                      </a:pPr>
                      <a:r>
                        <a:rPr lang="zh-CN" sz="2400" kern="100">
                          <a:effectLst/>
                        </a:rPr>
                        <a:t>用户描述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他是一位具有丰富钓鱼经验的钓鱼发烧友，喜欢在空闲时间和朋友一起出去钓鱼，对钓鱼有着充分的了解。</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6697132"/>
                  </a:ext>
                </a:extLst>
              </a:tr>
              <a:tr h="1528553">
                <a:tc>
                  <a:txBody>
                    <a:bodyPr/>
                    <a:lstStyle/>
                    <a:p>
                      <a:pPr algn="just">
                        <a:lnSpc>
                          <a:spcPct val="150000"/>
                        </a:lnSpc>
                        <a:spcAft>
                          <a:spcPts val="0"/>
                        </a:spcAft>
                      </a:pPr>
                      <a:r>
                        <a:rPr lang="zh-CN" sz="2400" kern="100">
                          <a:effectLst/>
                        </a:rPr>
                        <a:t>用户职责</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50000"/>
                        </a:lnSpc>
                        <a:spcAft>
                          <a:spcPts val="0"/>
                        </a:spcAft>
                        <a:buFont typeface="+mj-lt"/>
                        <a:buAutoNum type="arabicPeriod"/>
                      </a:pPr>
                      <a:r>
                        <a:rPr lang="zh-CN" sz="2400" kern="100">
                          <a:effectLst/>
                        </a:rPr>
                        <a:t>每周抽出</a:t>
                      </a:r>
                      <a:r>
                        <a:rPr lang="en-US" sz="2400" kern="100">
                          <a:effectLst/>
                        </a:rPr>
                        <a:t>1</a:t>
                      </a:r>
                      <a:r>
                        <a:rPr lang="zh-CN" sz="2400" kern="100">
                          <a:effectLst/>
                        </a:rPr>
                        <a:t>小时的时间与项目组进行交流</a:t>
                      </a:r>
                    </a:p>
                    <a:p>
                      <a:pPr marL="342900" lvl="0" indent="-342900" algn="just">
                        <a:lnSpc>
                          <a:spcPct val="150000"/>
                        </a:lnSpc>
                        <a:spcAft>
                          <a:spcPts val="0"/>
                        </a:spcAft>
                        <a:buFont typeface="+mj-lt"/>
                        <a:buAutoNum type="arabicPeriod"/>
                      </a:pPr>
                      <a:r>
                        <a:rPr lang="zh-CN" sz="2400" kern="100">
                          <a:effectLst/>
                        </a:rPr>
                        <a:t>结合现阶段的所掌握的钓鱼经验，提出与渔乐生活相关的需求</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7179118"/>
                  </a:ext>
                </a:extLst>
              </a:tr>
              <a:tr h="475448">
                <a:tc>
                  <a:txBody>
                    <a:bodyPr/>
                    <a:lstStyle/>
                    <a:p>
                      <a:pPr algn="just">
                        <a:lnSpc>
                          <a:spcPct val="150000"/>
                        </a:lnSpc>
                        <a:spcAft>
                          <a:spcPts val="0"/>
                        </a:spcAft>
                      </a:pPr>
                      <a:r>
                        <a:rPr lang="zh-CN" sz="2400" kern="100">
                          <a:effectLst/>
                        </a:rPr>
                        <a:t>联系方式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u="sng" kern="100" dirty="0">
                          <a:effectLst/>
                          <a:hlinkClick r:id="rId3"/>
                        </a:rPr>
                        <a:t>kehf@zucc.edu.cn</a:t>
                      </a:r>
                      <a:r>
                        <a:rPr lang="en-US" sz="2400" kern="100" dirty="0">
                          <a:effectLst/>
                        </a:rPr>
                        <a:t> </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9405806"/>
                  </a:ext>
                </a:extLst>
              </a:tr>
            </a:tbl>
          </a:graphicData>
        </a:graphic>
      </p:graphicFrame>
    </p:spTree>
    <p:extLst>
      <p:ext uri="{BB962C8B-B14F-4D97-AF65-F5344CB8AC3E}">
        <p14:creationId xmlns:p14="http://schemas.microsoft.com/office/powerpoint/2010/main" val="102145753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用户群分类</a:t>
            </a:r>
          </a:p>
        </p:txBody>
      </p:sp>
      <p:graphicFrame>
        <p:nvGraphicFramePr>
          <p:cNvPr id="3" name="表格 2">
            <a:extLst>
              <a:ext uri="{FF2B5EF4-FFF2-40B4-BE49-F238E27FC236}">
                <a16:creationId xmlns:a16="http://schemas.microsoft.com/office/drawing/2014/main" id="{1B8766DE-4D48-47D4-BD45-31D2DB95FDD7}"/>
              </a:ext>
            </a:extLst>
          </p:cNvPr>
          <p:cNvGraphicFramePr>
            <a:graphicFrameLocks noGrp="1"/>
          </p:cNvGraphicFramePr>
          <p:nvPr>
            <p:extLst>
              <p:ext uri="{D42A27DB-BD31-4B8C-83A1-F6EECF244321}">
                <p14:modId xmlns:p14="http://schemas.microsoft.com/office/powerpoint/2010/main" val="2919416656"/>
              </p:ext>
            </p:extLst>
          </p:nvPr>
        </p:nvGraphicFramePr>
        <p:xfrm>
          <a:off x="1441833" y="1318438"/>
          <a:ext cx="9488437" cy="5064954"/>
        </p:xfrm>
        <a:graphic>
          <a:graphicData uri="http://schemas.openxmlformats.org/drawingml/2006/table">
            <a:tbl>
              <a:tblPr firstRow="1" firstCol="1" bandRow="1">
                <a:tableStyleId>{5C22544A-7EE6-4342-B048-85BDC9FD1C3A}</a:tableStyleId>
              </a:tblPr>
              <a:tblGrid>
                <a:gridCol w="3075507">
                  <a:extLst>
                    <a:ext uri="{9D8B030D-6E8A-4147-A177-3AD203B41FA5}">
                      <a16:colId xmlns:a16="http://schemas.microsoft.com/office/drawing/2014/main" val="161792554"/>
                    </a:ext>
                  </a:extLst>
                </a:gridCol>
                <a:gridCol w="6412930">
                  <a:extLst>
                    <a:ext uri="{9D8B030D-6E8A-4147-A177-3AD203B41FA5}">
                      <a16:colId xmlns:a16="http://schemas.microsoft.com/office/drawing/2014/main" val="1095504841"/>
                    </a:ext>
                  </a:extLst>
                </a:gridCol>
              </a:tblGrid>
              <a:tr h="394609">
                <a:tc>
                  <a:txBody>
                    <a:bodyPr/>
                    <a:lstStyle/>
                    <a:p>
                      <a:pPr algn="just">
                        <a:lnSpc>
                          <a:spcPct val="150000"/>
                        </a:lnSpc>
                        <a:spcAft>
                          <a:spcPts val="0"/>
                        </a:spcAft>
                      </a:pPr>
                      <a:r>
                        <a:rPr lang="zh-CN" sz="2400" kern="100">
                          <a:effectLst/>
                        </a:rPr>
                        <a:t>编号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U3</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3293713"/>
                  </a:ext>
                </a:extLst>
              </a:tr>
              <a:tr h="389843">
                <a:tc>
                  <a:txBody>
                    <a:bodyPr/>
                    <a:lstStyle/>
                    <a:p>
                      <a:pPr algn="just">
                        <a:lnSpc>
                          <a:spcPct val="150000"/>
                        </a:lnSpc>
                        <a:spcAft>
                          <a:spcPts val="0"/>
                        </a:spcAft>
                      </a:pPr>
                      <a:r>
                        <a:rPr lang="zh-CN" sz="2400" kern="100">
                          <a:effectLst/>
                        </a:rPr>
                        <a:t>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吴明晖</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7362852"/>
                  </a:ext>
                </a:extLst>
              </a:tr>
              <a:tr h="389843">
                <a:tc>
                  <a:txBody>
                    <a:bodyPr/>
                    <a:lstStyle/>
                    <a:p>
                      <a:pPr algn="just">
                        <a:lnSpc>
                          <a:spcPct val="150000"/>
                        </a:lnSpc>
                        <a:spcAft>
                          <a:spcPts val="0"/>
                        </a:spcAft>
                      </a:pPr>
                      <a:r>
                        <a:rPr lang="zh-CN" sz="2400" kern="100">
                          <a:effectLst/>
                        </a:rPr>
                        <a:t>所属用户群</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钓鱼发烧友</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474205"/>
                  </a:ext>
                </a:extLst>
              </a:tr>
              <a:tr h="389843">
                <a:tc>
                  <a:txBody>
                    <a:bodyPr/>
                    <a:lstStyle/>
                    <a:p>
                      <a:pPr algn="just">
                        <a:lnSpc>
                          <a:spcPct val="150000"/>
                        </a:lnSpc>
                        <a:spcAft>
                          <a:spcPts val="0"/>
                        </a:spcAft>
                      </a:pPr>
                      <a:r>
                        <a:rPr lang="zh-CN" sz="2400" kern="100">
                          <a:effectLst/>
                        </a:rPr>
                        <a:t>用户分类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直接用户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2697705"/>
                  </a:ext>
                </a:extLst>
              </a:tr>
              <a:tr h="829330">
                <a:tc>
                  <a:txBody>
                    <a:bodyPr/>
                    <a:lstStyle/>
                    <a:p>
                      <a:pPr algn="just">
                        <a:lnSpc>
                          <a:spcPct val="150000"/>
                        </a:lnSpc>
                        <a:spcAft>
                          <a:spcPts val="0"/>
                        </a:spcAft>
                      </a:pPr>
                      <a:r>
                        <a:rPr lang="zh-CN" sz="2400" kern="100">
                          <a:effectLst/>
                        </a:rPr>
                        <a:t>用户描述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他是一位钓鱼发烧友，曾经和朋友一起出去过钓鱼，但是目前不经常钓鱼，不能完全掌握当前与钓鱼相关的需求。</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422653"/>
                  </a:ext>
                </a:extLst>
              </a:tr>
              <a:tr h="829330">
                <a:tc>
                  <a:txBody>
                    <a:bodyPr/>
                    <a:lstStyle/>
                    <a:p>
                      <a:pPr algn="just">
                        <a:lnSpc>
                          <a:spcPct val="150000"/>
                        </a:lnSpc>
                        <a:spcAft>
                          <a:spcPts val="0"/>
                        </a:spcAft>
                      </a:pPr>
                      <a:r>
                        <a:rPr lang="zh-CN" sz="2400" kern="100">
                          <a:effectLst/>
                        </a:rPr>
                        <a:t>用户职责</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50000"/>
                        </a:lnSpc>
                        <a:spcAft>
                          <a:spcPts val="0"/>
                        </a:spcAft>
                        <a:buFont typeface="+mj-lt"/>
                        <a:buAutoNum type="arabicPeriod"/>
                      </a:pPr>
                      <a:r>
                        <a:rPr lang="zh-CN" sz="2400" kern="100">
                          <a:effectLst/>
                        </a:rPr>
                        <a:t>每周抽出约</a:t>
                      </a:r>
                      <a:r>
                        <a:rPr lang="en-US" sz="2400" kern="100">
                          <a:effectLst/>
                        </a:rPr>
                        <a:t>1</a:t>
                      </a:r>
                      <a:r>
                        <a:rPr lang="zh-CN" sz="2400" kern="100">
                          <a:effectLst/>
                        </a:rPr>
                        <a:t>小时的时间和项目组进行交流</a:t>
                      </a:r>
                    </a:p>
                    <a:p>
                      <a:pPr marL="342900" lvl="0" indent="-342900" algn="just">
                        <a:lnSpc>
                          <a:spcPct val="150000"/>
                        </a:lnSpc>
                        <a:spcAft>
                          <a:spcPts val="0"/>
                        </a:spcAft>
                        <a:buFont typeface="+mj-lt"/>
                        <a:buAutoNum type="arabicPeriod"/>
                      </a:pPr>
                      <a:r>
                        <a:rPr lang="zh-CN" sz="2400" kern="100">
                          <a:effectLst/>
                        </a:rPr>
                        <a:t>提出他目前所掌握的与渔乐生活相关的需求</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9763502"/>
                  </a:ext>
                </a:extLst>
              </a:tr>
              <a:tr h="394609">
                <a:tc>
                  <a:txBody>
                    <a:bodyPr/>
                    <a:lstStyle/>
                    <a:p>
                      <a:pPr algn="just">
                        <a:lnSpc>
                          <a:spcPct val="150000"/>
                        </a:lnSpc>
                        <a:spcAft>
                          <a:spcPts val="0"/>
                        </a:spcAft>
                      </a:pPr>
                      <a:r>
                        <a:rPr lang="zh-CN" sz="2400" kern="100">
                          <a:effectLst/>
                        </a:rPr>
                        <a:t>联系方式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u="sng" kern="100" dirty="0">
                          <a:effectLst/>
                          <a:hlinkClick r:id="rId3"/>
                        </a:rPr>
                        <a:t>wumh@zucc.edu.cn</a:t>
                      </a:r>
                      <a:r>
                        <a:rPr lang="en-US" sz="2400" kern="100" dirty="0">
                          <a:effectLst/>
                        </a:rPr>
                        <a:t> </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6053462"/>
                  </a:ext>
                </a:extLst>
              </a:tr>
            </a:tbl>
          </a:graphicData>
        </a:graphic>
      </p:graphicFrame>
    </p:spTree>
    <p:extLst>
      <p:ext uri="{BB962C8B-B14F-4D97-AF65-F5344CB8AC3E}">
        <p14:creationId xmlns:p14="http://schemas.microsoft.com/office/powerpoint/2010/main" val="303663190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用户群分类</a:t>
            </a:r>
          </a:p>
        </p:txBody>
      </p:sp>
      <p:graphicFrame>
        <p:nvGraphicFramePr>
          <p:cNvPr id="4" name="表格 3">
            <a:extLst>
              <a:ext uri="{FF2B5EF4-FFF2-40B4-BE49-F238E27FC236}">
                <a16:creationId xmlns:a16="http://schemas.microsoft.com/office/drawing/2014/main" id="{1E861CA2-5007-4978-B62F-2A13D2EE6E8B}"/>
              </a:ext>
            </a:extLst>
          </p:cNvPr>
          <p:cNvGraphicFramePr>
            <a:graphicFrameLocks noGrp="1"/>
          </p:cNvGraphicFramePr>
          <p:nvPr>
            <p:extLst>
              <p:ext uri="{D42A27DB-BD31-4B8C-83A1-F6EECF244321}">
                <p14:modId xmlns:p14="http://schemas.microsoft.com/office/powerpoint/2010/main" val="3410305169"/>
              </p:ext>
            </p:extLst>
          </p:nvPr>
        </p:nvGraphicFramePr>
        <p:xfrm>
          <a:off x="796393" y="945956"/>
          <a:ext cx="10599213" cy="5613594"/>
        </p:xfrm>
        <a:graphic>
          <a:graphicData uri="http://schemas.openxmlformats.org/drawingml/2006/table">
            <a:tbl>
              <a:tblPr firstRow="1" firstCol="1" bandRow="1">
                <a:tableStyleId>{5C22544A-7EE6-4342-B048-85BDC9FD1C3A}</a:tableStyleId>
              </a:tblPr>
              <a:tblGrid>
                <a:gridCol w="3095123">
                  <a:extLst>
                    <a:ext uri="{9D8B030D-6E8A-4147-A177-3AD203B41FA5}">
                      <a16:colId xmlns:a16="http://schemas.microsoft.com/office/drawing/2014/main" val="4102365566"/>
                    </a:ext>
                  </a:extLst>
                </a:gridCol>
                <a:gridCol w="7504090">
                  <a:extLst>
                    <a:ext uri="{9D8B030D-6E8A-4147-A177-3AD203B41FA5}">
                      <a16:colId xmlns:a16="http://schemas.microsoft.com/office/drawing/2014/main" val="3948711399"/>
                    </a:ext>
                  </a:extLst>
                </a:gridCol>
              </a:tblGrid>
              <a:tr h="468882">
                <a:tc>
                  <a:txBody>
                    <a:bodyPr/>
                    <a:lstStyle/>
                    <a:p>
                      <a:pPr algn="just">
                        <a:lnSpc>
                          <a:spcPct val="150000"/>
                        </a:lnSpc>
                        <a:spcAft>
                          <a:spcPts val="0"/>
                        </a:spcAft>
                      </a:pPr>
                      <a:r>
                        <a:rPr lang="zh-CN" sz="2400" kern="100">
                          <a:effectLst/>
                        </a:rPr>
                        <a:t>编号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U4</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869730"/>
                  </a:ext>
                </a:extLst>
              </a:tr>
              <a:tr h="463218">
                <a:tc>
                  <a:txBody>
                    <a:bodyPr/>
                    <a:lstStyle/>
                    <a:p>
                      <a:pPr algn="just">
                        <a:lnSpc>
                          <a:spcPct val="150000"/>
                        </a:lnSpc>
                        <a:spcAft>
                          <a:spcPts val="0"/>
                        </a:spcAft>
                      </a:pPr>
                      <a:r>
                        <a:rPr lang="zh-CN" sz="2400" kern="100">
                          <a:effectLst/>
                        </a:rPr>
                        <a:t>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陈尚辉</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3879686"/>
                  </a:ext>
                </a:extLst>
              </a:tr>
              <a:tr h="463218">
                <a:tc>
                  <a:txBody>
                    <a:bodyPr/>
                    <a:lstStyle/>
                    <a:p>
                      <a:pPr algn="just">
                        <a:lnSpc>
                          <a:spcPct val="150000"/>
                        </a:lnSpc>
                        <a:spcAft>
                          <a:spcPts val="0"/>
                        </a:spcAft>
                      </a:pPr>
                      <a:r>
                        <a:rPr lang="zh-CN" sz="2400" kern="100">
                          <a:effectLst/>
                        </a:rPr>
                        <a:t>所属用户群</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后台管理员</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2505117"/>
                  </a:ext>
                </a:extLst>
              </a:tr>
              <a:tr h="463218">
                <a:tc>
                  <a:txBody>
                    <a:bodyPr/>
                    <a:lstStyle/>
                    <a:p>
                      <a:pPr algn="just">
                        <a:lnSpc>
                          <a:spcPct val="150000"/>
                        </a:lnSpc>
                        <a:spcAft>
                          <a:spcPts val="0"/>
                        </a:spcAft>
                      </a:pPr>
                      <a:r>
                        <a:rPr lang="zh-CN" sz="2400" kern="100">
                          <a:effectLst/>
                        </a:rPr>
                        <a:t>用户分类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直接用户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3138350"/>
                  </a:ext>
                </a:extLst>
              </a:tr>
              <a:tr h="1507633">
                <a:tc>
                  <a:txBody>
                    <a:bodyPr/>
                    <a:lstStyle/>
                    <a:p>
                      <a:pPr algn="just">
                        <a:lnSpc>
                          <a:spcPct val="150000"/>
                        </a:lnSpc>
                        <a:spcAft>
                          <a:spcPts val="0"/>
                        </a:spcAft>
                      </a:pPr>
                      <a:r>
                        <a:rPr lang="zh-CN" sz="2400" kern="100">
                          <a:effectLst/>
                        </a:rPr>
                        <a:t>用户描述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他是一位研究生，被杨枨老师安排担任后台管理员的角色，对于后台的管理有着丰富的经验。他能够帮助项目小组解答对后台管理的疑问。</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9590562"/>
                  </a:ext>
                </a:extLst>
              </a:tr>
              <a:tr h="1507633">
                <a:tc>
                  <a:txBody>
                    <a:bodyPr/>
                    <a:lstStyle/>
                    <a:p>
                      <a:pPr algn="just">
                        <a:lnSpc>
                          <a:spcPct val="150000"/>
                        </a:lnSpc>
                        <a:spcAft>
                          <a:spcPts val="0"/>
                        </a:spcAft>
                      </a:pPr>
                      <a:r>
                        <a:rPr lang="zh-CN" sz="2400" kern="100">
                          <a:effectLst/>
                        </a:rPr>
                        <a:t>用户职责</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50000"/>
                        </a:lnSpc>
                        <a:spcAft>
                          <a:spcPts val="0"/>
                        </a:spcAft>
                        <a:buFont typeface="+mj-lt"/>
                        <a:buAutoNum type="arabicPeriod"/>
                      </a:pPr>
                      <a:r>
                        <a:rPr lang="zh-CN" sz="2400" kern="100">
                          <a:effectLst/>
                        </a:rPr>
                        <a:t>每周抽出约</a:t>
                      </a:r>
                      <a:r>
                        <a:rPr lang="en-US" sz="2400" kern="100">
                          <a:effectLst/>
                        </a:rPr>
                        <a:t>1</a:t>
                      </a:r>
                      <a:r>
                        <a:rPr lang="zh-CN" sz="2400" kern="100">
                          <a:effectLst/>
                        </a:rPr>
                        <a:t>小时的时间与项目组进行交流</a:t>
                      </a:r>
                    </a:p>
                    <a:p>
                      <a:pPr marL="342900" lvl="0" indent="-342900" algn="just">
                        <a:lnSpc>
                          <a:spcPct val="150000"/>
                        </a:lnSpc>
                        <a:spcAft>
                          <a:spcPts val="0"/>
                        </a:spcAft>
                        <a:buFont typeface="+mj-lt"/>
                        <a:buAutoNum type="arabicPeriod"/>
                      </a:pPr>
                      <a:r>
                        <a:rPr lang="zh-CN" sz="2400" kern="100">
                          <a:effectLst/>
                        </a:rPr>
                        <a:t>作为后台管理员对于后台管理系统相关需求提出自己的意见</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5580706"/>
                  </a:ext>
                </a:extLst>
              </a:tr>
              <a:tr h="468882">
                <a:tc>
                  <a:txBody>
                    <a:bodyPr/>
                    <a:lstStyle/>
                    <a:p>
                      <a:pPr algn="just">
                        <a:lnSpc>
                          <a:spcPct val="150000"/>
                        </a:lnSpc>
                        <a:spcAft>
                          <a:spcPts val="0"/>
                        </a:spcAft>
                      </a:pPr>
                      <a:r>
                        <a:rPr lang="zh-CN" sz="2400" kern="100">
                          <a:effectLst/>
                        </a:rPr>
                        <a:t>联系方式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u="sng" kern="100" dirty="0">
                          <a:effectLst/>
                        </a:rPr>
                        <a:t>287256264@qq.com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8341612"/>
                  </a:ext>
                </a:extLst>
              </a:tr>
            </a:tbl>
          </a:graphicData>
        </a:graphic>
      </p:graphicFrame>
    </p:spTree>
    <p:extLst>
      <p:ext uri="{BB962C8B-B14F-4D97-AF65-F5344CB8AC3E}">
        <p14:creationId xmlns:p14="http://schemas.microsoft.com/office/powerpoint/2010/main" val="215998161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54507A00-B5F2-4C76-B2DA-2B44B79C0142}"/>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用户群分类</a:t>
            </a:r>
          </a:p>
        </p:txBody>
      </p:sp>
      <p:graphicFrame>
        <p:nvGraphicFramePr>
          <p:cNvPr id="3" name="表格 2">
            <a:extLst>
              <a:ext uri="{FF2B5EF4-FFF2-40B4-BE49-F238E27FC236}">
                <a16:creationId xmlns:a16="http://schemas.microsoft.com/office/drawing/2014/main" id="{00068994-D7A6-468E-A6CF-F1AECC4C379F}"/>
              </a:ext>
            </a:extLst>
          </p:cNvPr>
          <p:cNvGraphicFramePr>
            <a:graphicFrameLocks noGrp="1"/>
          </p:cNvGraphicFramePr>
          <p:nvPr>
            <p:extLst>
              <p:ext uri="{D42A27DB-BD31-4B8C-83A1-F6EECF244321}">
                <p14:modId xmlns:p14="http://schemas.microsoft.com/office/powerpoint/2010/main" val="2103800522"/>
              </p:ext>
            </p:extLst>
          </p:nvPr>
        </p:nvGraphicFramePr>
        <p:xfrm>
          <a:off x="1109460" y="1292300"/>
          <a:ext cx="9973080" cy="5064954"/>
        </p:xfrm>
        <a:graphic>
          <a:graphicData uri="http://schemas.openxmlformats.org/drawingml/2006/table">
            <a:tbl>
              <a:tblPr firstRow="1" firstCol="1" bandRow="1">
                <a:tableStyleId>{5C22544A-7EE6-4342-B048-85BDC9FD1C3A}</a:tableStyleId>
              </a:tblPr>
              <a:tblGrid>
                <a:gridCol w="3232595">
                  <a:extLst>
                    <a:ext uri="{9D8B030D-6E8A-4147-A177-3AD203B41FA5}">
                      <a16:colId xmlns:a16="http://schemas.microsoft.com/office/drawing/2014/main" val="286536108"/>
                    </a:ext>
                  </a:extLst>
                </a:gridCol>
                <a:gridCol w="6740485">
                  <a:extLst>
                    <a:ext uri="{9D8B030D-6E8A-4147-A177-3AD203B41FA5}">
                      <a16:colId xmlns:a16="http://schemas.microsoft.com/office/drawing/2014/main" val="3831955490"/>
                    </a:ext>
                  </a:extLst>
                </a:gridCol>
              </a:tblGrid>
              <a:tr h="0">
                <a:tc>
                  <a:txBody>
                    <a:bodyPr/>
                    <a:lstStyle/>
                    <a:p>
                      <a:pPr algn="just">
                        <a:lnSpc>
                          <a:spcPct val="150000"/>
                        </a:lnSpc>
                        <a:spcAft>
                          <a:spcPts val="0"/>
                        </a:spcAft>
                      </a:pPr>
                      <a:r>
                        <a:rPr lang="zh-CN" sz="2400" kern="100">
                          <a:effectLst/>
                        </a:rPr>
                        <a:t>编号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U5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0065456"/>
                  </a:ext>
                </a:extLst>
              </a:tr>
              <a:tr h="0">
                <a:tc>
                  <a:txBody>
                    <a:bodyPr/>
                    <a:lstStyle/>
                    <a:p>
                      <a:pPr algn="just">
                        <a:lnSpc>
                          <a:spcPct val="150000"/>
                        </a:lnSpc>
                        <a:spcAft>
                          <a:spcPts val="0"/>
                        </a:spcAft>
                      </a:pPr>
                      <a:r>
                        <a:rPr lang="zh-CN" sz="2400" kern="100">
                          <a:effectLst/>
                        </a:rPr>
                        <a:t>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张嘉诚</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903139"/>
                  </a:ext>
                </a:extLst>
              </a:tr>
              <a:tr h="0">
                <a:tc>
                  <a:txBody>
                    <a:bodyPr/>
                    <a:lstStyle/>
                    <a:p>
                      <a:pPr algn="just">
                        <a:lnSpc>
                          <a:spcPct val="150000"/>
                        </a:lnSpc>
                        <a:spcAft>
                          <a:spcPts val="0"/>
                        </a:spcAft>
                      </a:pPr>
                      <a:r>
                        <a:rPr lang="zh-CN" sz="2400" kern="100">
                          <a:effectLst/>
                        </a:rPr>
                        <a:t>所属用户群</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游客</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2217820"/>
                  </a:ext>
                </a:extLst>
              </a:tr>
              <a:tr h="0">
                <a:tc>
                  <a:txBody>
                    <a:bodyPr/>
                    <a:lstStyle/>
                    <a:p>
                      <a:pPr algn="just">
                        <a:lnSpc>
                          <a:spcPct val="150000"/>
                        </a:lnSpc>
                        <a:spcAft>
                          <a:spcPts val="0"/>
                        </a:spcAft>
                      </a:pPr>
                      <a:r>
                        <a:rPr lang="zh-CN" sz="2400" kern="100">
                          <a:effectLst/>
                        </a:rPr>
                        <a:t>用户分类</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直接用户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0250658"/>
                  </a:ext>
                </a:extLst>
              </a:tr>
              <a:tr h="0">
                <a:tc>
                  <a:txBody>
                    <a:bodyPr/>
                    <a:lstStyle/>
                    <a:p>
                      <a:pPr algn="just">
                        <a:lnSpc>
                          <a:spcPct val="150000"/>
                        </a:lnSpc>
                        <a:spcAft>
                          <a:spcPts val="0"/>
                        </a:spcAft>
                      </a:pPr>
                      <a:r>
                        <a:rPr lang="zh-CN" sz="2400" kern="100">
                          <a:effectLst/>
                        </a:rPr>
                        <a:t>用户描述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他是一位学生，平时经常下载和使用手机</a:t>
                      </a:r>
                      <a:r>
                        <a:rPr lang="en-US" sz="2400" kern="100">
                          <a:effectLst/>
                        </a:rPr>
                        <a:t>APP</a:t>
                      </a:r>
                      <a:r>
                        <a:rPr lang="zh-CN" sz="2400" kern="100">
                          <a:effectLst/>
                        </a:rPr>
                        <a:t>。他对于各类手机</a:t>
                      </a:r>
                      <a:r>
                        <a:rPr lang="en-US" sz="2400" kern="100">
                          <a:effectLst/>
                        </a:rPr>
                        <a:t>APP</a:t>
                      </a:r>
                      <a:r>
                        <a:rPr lang="zh-CN" sz="2400" kern="100">
                          <a:effectLst/>
                        </a:rPr>
                        <a:t>的游客功能有着大致的了解。</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4597414"/>
                  </a:ext>
                </a:extLst>
              </a:tr>
              <a:tr h="96225">
                <a:tc>
                  <a:txBody>
                    <a:bodyPr/>
                    <a:lstStyle/>
                    <a:p>
                      <a:pPr algn="just">
                        <a:lnSpc>
                          <a:spcPct val="150000"/>
                        </a:lnSpc>
                        <a:spcAft>
                          <a:spcPts val="0"/>
                        </a:spcAft>
                      </a:pPr>
                      <a:r>
                        <a:rPr lang="zh-CN" sz="2400" kern="100">
                          <a:effectLst/>
                        </a:rPr>
                        <a:t>用户职责</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50000"/>
                        </a:lnSpc>
                        <a:spcAft>
                          <a:spcPts val="0"/>
                        </a:spcAft>
                        <a:buFont typeface="+mj-lt"/>
                        <a:buAutoNum type="arabicPeriod"/>
                      </a:pPr>
                      <a:r>
                        <a:rPr lang="zh-CN" sz="2400" kern="100">
                          <a:effectLst/>
                        </a:rPr>
                        <a:t>每周抽出</a:t>
                      </a:r>
                      <a:r>
                        <a:rPr lang="en-US" sz="2400" kern="100">
                          <a:effectLst/>
                        </a:rPr>
                        <a:t>1-2</a:t>
                      </a:r>
                      <a:r>
                        <a:rPr lang="zh-CN" sz="2400" kern="100">
                          <a:effectLst/>
                        </a:rPr>
                        <a:t>小时的时间与项目组进行交流</a:t>
                      </a:r>
                    </a:p>
                    <a:p>
                      <a:pPr marL="342900" lvl="0" indent="-342900" algn="just">
                        <a:lnSpc>
                          <a:spcPct val="150000"/>
                        </a:lnSpc>
                        <a:spcAft>
                          <a:spcPts val="0"/>
                        </a:spcAft>
                        <a:buFont typeface="+mj-lt"/>
                        <a:buAutoNum type="arabicPeriod"/>
                      </a:pPr>
                      <a:r>
                        <a:rPr lang="zh-CN" sz="2400" kern="100">
                          <a:effectLst/>
                        </a:rPr>
                        <a:t>作为游客在用户端需求和界面方面提出自己的意见</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980957"/>
                  </a:ext>
                </a:extLst>
              </a:tr>
              <a:tr h="103989">
                <a:tc>
                  <a:txBody>
                    <a:bodyPr/>
                    <a:lstStyle/>
                    <a:p>
                      <a:pPr algn="just">
                        <a:lnSpc>
                          <a:spcPct val="150000"/>
                        </a:lnSpc>
                        <a:spcAft>
                          <a:spcPts val="0"/>
                        </a:spcAft>
                      </a:pPr>
                      <a:r>
                        <a:rPr lang="zh-CN" sz="2400" kern="100">
                          <a:effectLst/>
                        </a:rPr>
                        <a:t>联系方式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u="sng" kern="100" dirty="0">
                          <a:effectLst/>
                          <a:hlinkClick r:id="rId3"/>
                        </a:rPr>
                        <a:t>31601375@zucc.edu.cn</a:t>
                      </a:r>
                      <a:r>
                        <a:rPr lang="en-US" sz="2400" kern="100" dirty="0">
                          <a:effectLst/>
                        </a:rPr>
                        <a:t> </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1834020"/>
                  </a:ext>
                </a:extLst>
              </a:tr>
            </a:tbl>
          </a:graphicData>
        </a:graphic>
      </p:graphicFrame>
    </p:spTree>
    <p:extLst>
      <p:ext uri="{BB962C8B-B14F-4D97-AF65-F5344CB8AC3E}">
        <p14:creationId xmlns:p14="http://schemas.microsoft.com/office/powerpoint/2010/main" val="326406046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4580" name="文本框 2">
            <a:extLst>
              <a:ext uri="{FF2B5EF4-FFF2-40B4-BE49-F238E27FC236}">
                <a16:creationId xmlns:a16="http://schemas.microsoft.com/office/drawing/2014/main" id="{04821A21-9582-4838-88F8-B388D81705E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en-US" sz="3200" b="1" dirty="0">
              <a:latin typeface="微软雅黑" panose="020B0503020204020204" pitchFamily="34" charset="-122"/>
              <a:ea typeface="微软雅黑" panose="020B0503020204020204" pitchFamily="34" charset="-122"/>
            </a:endParaRPr>
          </a:p>
        </p:txBody>
      </p:sp>
      <p:sp>
        <p:nvSpPr>
          <p:cNvPr id="5" name="文本框 2">
            <a:extLst>
              <a:ext uri="{FF2B5EF4-FFF2-40B4-BE49-F238E27FC236}">
                <a16:creationId xmlns:a16="http://schemas.microsoft.com/office/drawing/2014/main" id="{681D19A3-88C5-40B3-8B29-9A1FF79FCFF0}"/>
              </a:ext>
            </a:extLst>
          </p:cNvPr>
          <p:cNvSpPr txBox="1">
            <a:spLocks noChangeArrowheads="1"/>
          </p:cNvSpPr>
          <p:nvPr/>
        </p:nvSpPr>
        <p:spPr bwMode="auto">
          <a:xfrm>
            <a:off x="72846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需求获取记录</a:t>
            </a:r>
          </a:p>
        </p:txBody>
      </p:sp>
      <p:graphicFrame>
        <p:nvGraphicFramePr>
          <p:cNvPr id="8" name="表格 7">
            <a:extLst>
              <a:ext uri="{FF2B5EF4-FFF2-40B4-BE49-F238E27FC236}">
                <a16:creationId xmlns:a16="http://schemas.microsoft.com/office/drawing/2014/main" id="{B79DB502-062A-4604-827B-924EFFB38CB6}"/>
              </a:ext>
            </a:extLst>
          </p:cNvPr>
          <p:cNvGraphicFramePr>
            <a:graphicFrameLocks noGrp="1"/>
          </p:cNvGraphicFramePr>
          <p:nvPr>
            <p:extLst>
              <p:ext uri="{D42A27DB-BD31-4B8C-83A1-F6EECF244321}">
                <p14:modId xmlns:p14="http://schemas.microsoft.com/office/powerpoint/2010/main" val="2471092216"/>
              </p:ext>
            </p:extLst>
          </p:nvPr>
        </p:nvGraphicFramePr>
        <p:xfrm>
          <a:off x="4094905" y="170120"/>
          <a:ext cx="7258492" cy="2180413"/>
        </p:xfrm>
        <a:graphic>
          <a:graphicData uri="http://schemas.openxmlformats.org/drawingml/2006/table">
            <a:tbl>
              <a:tblPr firstRow="1" bandRow="1">
                <a:tableStyleId>{5C22544A-7EE6-4342-B048-85BDC9FD1C3A}</a:tableStyleId>
              </a:tblPr>
              <a:tblGrid>
                <a:gridCol w="3629246">
                  <a:extLst>
                    <a:ext uri="{9D8B030D-6E8A-4147-A177-3AD203B41FA5}">
                      <a16:colId xmlns:a16="http://schemas.microsoft.com/office/drawing/2014/main" val="2090151973"/>
                    </a:ext>
                  </a:extLst>
                </a:gridCol>
                <a:gridCol w="3629246">
                  <a:extLst>
                    <a:ext uri="{9D8B030D-6E8A-4147-A177-3AD203B41FA5}">
                      <a16:colId xmlns:a16="http://schemas.microsoft.com/office/drawing/2014/main" val="322410895"/>
                    </a:ext>
                  </a:extLst>
                </a:gridCol>
              </a:tblGrid>
              <a:tr h="444841">
                <a:tc>
                  <a:txBody>
                    <a:bodyPr/>
                    <a:lstStyle/>
                    <a:p>
                      <a:pPr algn="ctr" fontAlgn="ctr"/>
                      <a:r>
                        <a:rPr lang="zh-CN" altLang="en-US" sz="2400" u="none" strike="noStrike" dirty="0">
                          <a:effectLst/>
                        </a:rPr>
                        <a:t>需求提出者</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2400" u="none" strike="noStrike" dirty="0">
                          <a:effectLst/>
                        </a:rPr>
                        <a:t>访谈次数</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532208541"/>
                  </a:ext>
                </a:extLst>
              </a:tr>
              <a:tr h="433893">
                <a:tc>
                  <a:txBody>
                    <a:bodyPr/>
                    <a:lstStyle/>
                    <a:p>
                      <a:pPr algn="ctr" fontAlgn="ctr"/>
                      <a:r>
                        <a:rPr lang="zh-CN" altLang="en-US" sz="2400" u="none" strike="noStrike" dirty="0">
                          <a:effectLst/>
                        </a:rPr>
                        <a:t>客户代表：杨枨老师</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400" u="none" strike="noStrike">
                          <a:effectLst/>
                        </a:rPr>
                        <a:t>2</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02351871"/>
                  </a:ext>
                </a:extLst>
              </a:tr>
              <a:tr h="433893">
                <a:tc>
                  <a:txBody>
                    <a:bodyPr/>
                    <a:lstStyle/>
                    <a:p>
                      <a:pPr algn="ctr" fontAlgn="ctr"/>
                      <a:r>
                        <a:rPr lang="zh-CN" altLang="en-US" sz="2400" u="none" strike="noStrike" dirty="0">
                          <a:effectLst/>
                        </a:rPr>
                        <a:t>用户代表：杨枨老师</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400" u="none" strike="noStrike">
                          <a:effectLst/>
                        </a:rPr>
                        <a:t>3</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82878210"/>
                  </a:ext>
                </a:extLst>
              </a:tr>
              <a:tr h="433893">
                <a:tc>
                  <a:txBody>
                    <a:bodyPr/>
                    <a:lstStyle/>
                    <a:p>
                      <a:pPr algn="ctr" fontAlgn="ctr"/>
                      <a:r>
                        <a:rPr lang="zh-CN" altLang="en-US" sz="2400" u="none" strike="noStrike" dirty="0">
                          <a:effectLst/>
                        </a:rPr>
                        <a:t>用户代表：柯海丰老师</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400" u="none" strike="noStrike">
                          <a:effectLst/>
                        </a:rPr>
                        <a:t>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377496962"/>
                  </a:ext>
                </a:extLst>
              </a:tr>
              <a:tr h="433893">
                <a:tc>
                  <a:txBody>
                    <a:bodyPr/>
                    <a:lstStyle/>
                    <a:p>
                      <a:pPr algn="ctr" fontAlgn="ctr"/>
                      <a:r>
                        <a:rPr lang="zh-CN" altLang="en-US" sz="2400" u="none" strike="noStrike" dirty="0">
                          <a:effectLst/>
                        </a:rPr>
                        <a:t>管理员代表：陈尚辉学长</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altLang="zh-CN" sz="2400" u="none" strike="noStrike" dirty="0">
                          <a:effectLst/>
                        </a:rPr>
                        <a:t>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115319561"/>
                  </a:ext>
                </a:extLst>
              </a:tr>
            </a:tbl>
          </a:graphicData>
        </a:graphic>
      </p:graphicFrame>
      <p:pic>
        <p:nvPicPr>
          <p:cNvPr id="14" name="图片 13">
            <a:extLst>
              <a:ext uri="{FF2B5EF4-FFF2-40B4-BE49-F238E27FC236}">
                <a16:creationId xmlns:a16="http://schemas.microsoft.com/office/drawing/2014/main" id="{D8C8F79C-145C-4F2A-BCD9-2E52C4ABC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9664"/>
            <a:ext cx="8849960" cy="4058216"/>
          </a:xfrm>
          <a:prstGeom prst="rect">
            <a:avLst/>
          </a:prstGeom>
        </p:spPr>
      </p:pic>
      <p:pic>
        <p:nvPicPr>
          <p:cNvPr id="10" name="图片 9">
            <a:extLst>
              <a:ext uri="{FF2B5EF4-FFF2-40B4-BE49-F238E27FC236}">
                <a16:creationId xmlns:a16="http://schemas.microsoft.com/office/drawing/2014/main" id="{5FC5CB79-54F6-4ACC-B86D-44E3A278E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351" y="2629665"/>
            <a:ext cx="8466097" cy="4186546"/>
          </a:xfrm>
          <a:prstGeom prst="rect">
            <a:avLst/>
          </a:prstGeom>
        </p:spPr>
      </p:pic>
      <p:pic>
        <p:nvPicPr>
          <p:cNvPr id="18" name="图片 17">
            <a:extLst>
              <a:ext uri="{FF2B5EF4-FFF2-40B4-BE49-F238E27FC236}">
                <a16:creationId xmlns:a16="http://schemas.microsoft.com/office/drawing/2014/main" id="{EC268A3F-7BB9-463A-9459-F304F3ECA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03" y="2629664"/>
            <a:ext cx="8935697" cy="4229897"/>
          </a:xfrm>
          <a:prstGeom prst="rect">
            <a:avLst/>
          </a:prstGeom>
        </p:spPr>
      </p:pic>
    </p:spTree>
    <p:extLst>
      <p:ext uri="{BB962C8B-B14F-4D97-AF65-F5344CB8AC3E}">
        <p14:creationId xmlns:p14="http://schemas.microsoft.com/office/powerpoint/2010/main" val="6155281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4580" name="文本框 2">
            <a:extLst>
              <a:ext uri="{FF2B5EF4-FFF2-40B4-BE49-F238E27FC236}">
                <a16:creationId xmlns:a16="http://schemas.microsoft.com/office/drawing/2014/main" id="{04821A21-9582-4838-88F8-B388D81705E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界面原型展示</a:t>
            </a:r>
          </a:p>
        </p:txBody>
      </p:sp>
      <p:pic>
        <p:nvPicPr>
          <p:cNvPr id="5" name="图片 4">
            <a:extLst>
              <a:ext uri="{FF2B5EF4-FFF2-40B4-BE49-F238E27FC236}">
                <a16:creationId xmlns:a16="http://schemas.microsoft.com/office/drawing/2014/main" id="{F2DFDAA9-C254-4866-824D-7B2914E32A9E}"/>
              </a:ext>
            </a:extLst>
          </p:cNvPr>
          <p:cNvPicPr>
            <a:picLocks noChangeAspect="1"/>
          </p:cNvPicPr>
          <p:nvPr/>
        </p:nvPicPr>
        <p:blipFill>
          <a:blip r:embed="rId3"/>
          <a:stretch>
            <a:fillRect/>
          </a:stretch>
        </p:blipFill>
        <p:spPr>
          <a:xfrm>
            <a:off x="0" y="1431635"/>
            <a:ext cx="5218794" cy="5467401"/>
          </a:xfrm>
          <a:prstGeom prst="rect">
            <a:avLst/>
          </a:prstGeom>
        </p:spPr>
      </p:pic>
      <p:pic>
        <p:nvPicPr>
          <p:cNvPr id="6" name="图片 5">
            <a:extLst>
              <a:ext uri="{FF2B5EF4-FFF2-40B4-BE49-F238E27FC236}">
                <a16:creationId xmlns:a16="http://schemas.microsoft.com/office/drawing/2014/main" id="{44742084-D04A-456A-9F3D-3F1FE084E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959" y="1369240"/>
            <a:ext cx="3018396" cy="5467401"/>
          </a:xfrm>
          <a:prstGeom prst="rect">
            <a:avLst/>
          </a:prstGeom>
        </p:spPr>
      </p:pic>
      <p:sp>
        <p:nvSpPr>
          <p:cNvPr id="3" name="文本框 2">
            <a:extLst>
              <a:ext uri="{FF2B5EF4-FFF2-40B4-BE49-F238E27FC236}">
                <a16:creationId xmlns:a16="http://schemas.microsoft.com/office/drawing/2014/main" id="{00741F46-C90B-44ED-9EA5-9CA4D01D3320}"/>
              </a:ext>
            </a:extLst>
          </p:cNvPr>
          <p:cNvSpPr txBox="1"/>
          <p:nvPr/>
        </p:nvSpPr>
        <p:spPr>
          <a:xfrm>
            <a:off x="1240870" y="971706"/>
            <a:ext cx="1909497" cy="461665"/>
          </a:xfrm>
          <a:prstGeom prst="rect">
            <a:avLst/>
          </a:prstGeom>
          <a:noFill/>
        </p:spPr>
        <p:txBody>
          <a:bodyPr wrap="none" rtlCol="0">
            <a:spAutoFit/>
          </a:bodyPr>
          <a:lstStyle/>
          <a:p>
            <a:r>
              <a:rPr lang="zh-CN" altLang="en-US" sz="2400" dirty="0">
                <a:highlight>
                  <a:srgbClr val="FFFF00"/>
                </a:highlight>
              </a:rPr>
              <a:t>纸模型</a:t>
            </a:r>
            <a:r>
              <a:rPr lang="en-US" altLang="zh-CN" sz="2400" dirty="0">
                <a:highlight>
                  <a:srgbClr val="FFFF00"/>
                </a:highlight>
              </a:rPr>
              <a:t>(</a:t>
            </a:r>
            <a:r>
              <a:rPr lang="zh-CN" altLang="en-US" sz="2400" dirty="0">
                <a:highlight>
                  <a:srgbClr val="FFFF00"/>
                </a:highlight>
              </a:rPr>
              <a:t>手绘</a:t>
            </a:r>
            <a:r>
              <a:rPr lang="en-US" altLang="zh-CN" sz="2400" dirty="0">
                <a:highlight>
                  <a:srgbClr val="FFFF00"/>
                </a:highlight>
              </a:rPr>
              <a:t>)</a:t>
            </a:r>
            <a:endParaRPr lang="zh-CN" altLang="en-US" sz="2400" dirty="0">
              <a:highlight>
                <a:srgbClr val="FFFF00"/>
              </a:highlight>
            </a:endParaRPr>
          </a:p>
        </p:txBody>
      </p:sp>
      <p:sp>
        <p:nvSpPr>
          <p:cNvPr id="8" name="文本框 7">
            <a:extLst>
              <a:ext uri="{FF2B5EF4-FFF2-40B4-BE49-F238E27FC236}">
                <a16:creationId xmlns:a16="http://schemas.microsoft.com/office/drawing/2014/main" id="{10EC740D-6119-43D7-A0A0-4EF548E29518}"/>
              </a:ext>
            </a:extLst>
          </p:cNvPr>
          <p:cNvSpPr txBox="1"/>
          <p:nvPr/>
        </p:nvSpPr>
        <p:spPr>
          <a:xfrm>
            <a:off x="5399242" y="917871"/>
            <a:ext cx="2321469" cy="461665"/>
          </a:xfrm>
          <a:prstGeom prst="rect">
            <a:avLst/>
          </a:prstGeom>
          <a:noFill/>
        </p:spPr>
        <p:txBody>
          <a:bodyPr wrap="none" rtlCol="0">
            <a:spAutoFit/>
          </a:bodyPr>
          <a:lstStyle/>
          <a:p>
            <a:r>
              <a:rPr lang="zh-CN" altLang="en-US" sz="2400" b="1" dirty="0">
                <a:highlight>
                  <a:srgbClr val="FFFF00"/>
                </a:highlight>
              </a:rPr>
              <a:t>中保真</a:t>
            </a:r>
            <a:r>
              <a:rPr lang="en-US" altLang="zh-CN" sz="2400" dirty="0" err="1">
                <a:highlight>
                  <a:srgbClr val="FFFF00"/>
                </a:highlight>
              </a:rPr>
              <a:t>Mockplus</a:t>
            </a:r>
            <a:endParaRPr lang="zh-CN" altLang="en-US" sz="2400" dirty="0">
              <a:highlight>
                <a:srgbClr val="FFFF00"/>
              </a:highlight>
            </a:endParaRPr>
          </a:p>
        </p:txBody>
      </p:sp>
      <p:sp>
        <p:nvSpPr>
          <p:cNvPr id="9" name="文本框 8">
            <a:extLst>
              <a:ext uri="{FF2B5EF4-FFF2-40B4-BE49-F238E27FC236}">
                <a16:creationId xmlns:a16="http://schemas.microsoft.com/office/drawing/2014/main" id="{7F472DA6-99F3-42EC-8260-E26600794222}"/>
              </a:ext>
            </a:extLst>
          </p:cNvPr>
          <p:cNvSpPr txBox="1"/>
          <p:nvPr/>
        </p:nvSpPr>
        <p:spPr>
          <a:xfrm>
            <a:off x="9605068" y="853015"/>
            <a:ext cx="2234266" cy="461665"/>
          </a:xfrm>
          <a:prstGeom prst="rect">
            <a:avLst/>
          </a:prstGeom>
          <a:noFill/>
        </p:spPr>
        <p:txBody>
          <a:bodyPr wrap="none" rtlCol="0">
            <a:spAutoFit/>
          </a:bodyPr>
          <a:lstStyle/>
          <a:p>
            <a:r>
              <a:rPr lang="zh-CN" altLang="en-US" sz="2400" b="1" dirty="0">
                <a:highlight>
                  <a:srgbClr val="FFFF00"/>
                </a:highlight>
              </a:rPr>
              <a:t>高保真</a:t>
            </a:r>
            <a:r>
              <a:rPr lang="en-US" altLang="zh-CN" sz="2400" dirty="0">
                <a:highlight>
                  <a:srgbClr val="FFFF00"/>
                </a:highlight>
              </a:rPr>
              <a:t>Axure RP</a:t>
            </a:r>
            <a:endParaRPr lang="zh-CN" altLang="en-US" sz="2400" dirty="0">
              <a:highlight>
                <a:srgbClr val="FFFF00"/>
              </a:highlight>
            </a:endParaRPr>
          </a:p>
        </p:txBody>
      </p:sp>
      <p:sp>
        <p:nvSpPr>
          <p:cNvPr id="7" name="箭头: 右 6">
            <a:extLst>
              <a:ext uri="{FF2B5EF4-FFF2-40B4-BE49-F238E27FC236}">
                <a16:creationId xmlns:a16="http://schemas.microsoft.com/office/drawing/2014/main" id="{D0E4DB2E-523C-4BE9-8845-0798469F21EC}"/>
              </a:ext>
            </a:extLst>
          </p:cNvPr>
          <p:cNvSpPr/>
          <p:nvPr/>
        </p:nvSpPr>
        <p:spPr>
          <a:xfrm>
            <a:off x="3966646" y="3833705"/>
            <a:ext cx="850605" cy="510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2151C58-D90D-4983-A048-BC023A19C853}"/>
              </a:ext>
            </a:extLst>
          </p:cNvPr>
          <p:cNvSpPr/>
          <p:nvPr/>
        </p:nvSpPr>
        <p:spPr>
          <a:xfrm>
            <a:off x="8296810" y="3833705"/>
            <a:ext cx="850605" cy="510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DCB9B13F-857D-439F-9A34-E68313FE87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0870" y="1314680"/>
            <a:ext cx="2802663" cy="5543320"/>
          </a:xfrm>
          <a:prstGeom prst="rect">
            <a:avLst/>
          </a:prstGeom>
        </p:spPr>
      </p:pic>
    </p:spTree>
    <p:extLst>
      <p:ext uri="{BB962C8B-B14F-4D97-AF65-F5344CB8AC3E}">
        <p14:creationId xmlns:p14="http://schemas.microsoft.com/office/powerpoint/2010/main" val="39008001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界面原型展示</a:t>
            </a:r>
          </a:p>
        </p:txBody>
      </p:sp>
      <p:pic>
        <p:nvPicPr>
          <p:cNvPr id="4" name="图片 3">
            <a:extLst>
              <a:ext uri="{FF2B5EF4-FFF2-40B4-BE49-F238E27FC236}">
                <a16:creationId xmlns:a16="http://schemas.microsoft.com/office/drawing/2014/main" id="{137A7306-8AC6-4B26-B7AB-34F7E43F0AD7}"/>
              </a:ext>
            </a:extLst>
          </p:cNvPr>
          <p:cNvPicPr>
            <a:picLocks noChangeAspect="1"/>
          </p:cNvPicPr>
          <p:nvPr/>
        </p:nvPicPr>
        <p:blipFill>
          <a:blip r:embed="rId3"/>
          <a:stretch>
            <a:fillRect/>
          </a:stretch>
        </p:blipFill>
        <p:spPr>
          <a:xfrm>
            <a:off x="2434692" y="871864"/>
            <a:ext cx="2804403" cy="5541744"/>
          </a:xfrm>
          <a:prstGeom prst="rect">
            <a:avLst/>
          </a:prstGeom>
        </p:spPr>
      </p:pic>
      <p:pic>
        <p:nvPicPr>
          <p:cNvPr id="7" name="图片 6">
            <a:extLst>
              <a:ext uri="{FF2B5EF4-FFF2-40B4-BE49-F238E27FC236}">
                <a16:creationId xmlns:a16="http://schemas.microsoft.com/office/drawing/2014/main" id="{E20EDAE4-F8A6-4797-96E7-CAC36761ED16}"/>
              </a:ext>
            </a:extLst>
          </p:cNvPr>
          <p:cNvPicPr>
            <a:picLocks noChangeAspect="1"/>
          </p:cNvPicPr>
          <p:nvPr/>
        </p:nvPicPr>
        <p:blipFill>
          <a:blip r:embed="rId4"/>
          <a:stretch>
            <a:fillRect/>
          </a:stretch>
        </p:blipFill>
        <p:spPr>
          <a:xfrm>
            <a:off x="6764114" y="916909"/>
            <a:ext cx="3185687" cy="5451655"/>
          </a:xfrm>
          <a:prstGeom prst="rect">
            <a:avLst/>
          </a:prstGeom>
        </p:spPr>
      </p:pic>
    </p:spTree>
    <p:extLst>
      <p:ext uri="{BB962C8B-B14F-4D97-AF65-F5344CB8AC3E}">
        <p14:creationId xmlns:p14="http://schemas.microsoft.com/office/powerpoint/2010/main" val="20404240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4580" name="文本框 2">
            <a:extLst>
              <a:ext uri="{FF2B5EF4-FFF2-40B4-BE49-F238E27FC236}">
                <a16:creationId xmlns:a16="http://schemas.microsoft.com/office/drawing/2014/main" id="{04821A21-9582-4838-88F8-B388D81705E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
        <p:nvSpPr>
          <p:cNvPr id="6" name="文本框 5">
            <a:extLst>
              <a:ext uri="{FF2B5EF4-FFF2-40B4-BE49-F238E27FC236}">
                <a16:creationId xmlns:a16="http://schemas.microsoft.com/office/drawing/2014/main" id="{26A28FE7-CAEE-4FAF-87C1-B7E57AFE0FFA}"/>
              </a:ext>
            </a:extLst>
          </p:cNvPr>
          <p:cNvSpPr txBox="1"/>
          <p:nvPr/>
        </p:nvSpPr>
        <p:spPr>
          <a:xfrm>
            <a:off x="4404671" y="27295"/>
            <a:ext cx="3382657" cy="707886"/>
          </a:xfrm>
          <a:prstGeom prst="rect">
            <a:avLst/>
          </a:prstGeom>
          <a:noFill/>
        </p:spPr>
        <p:txBody>
          <a:bodyPr wrap="none" rtlCol="0">
            <a:spAutoFit/>
          </a:bodyPr>
          <a:lstStyle/>
          <a:p>
            <a:r>
              <a:rPr lang="zh-CN" altLang="en-US" sz="4000" dirty="0"/>
              <a:t>采用</a:t>
            </a:r>
            <a:r>
              <a:rPr lang="en-US" altLang="zh-CN" sz="4000" dirty="0"/>
              <a:t>SPP</a:t>
            </a:r>
            <a:r>
              <a:rPr lang="en-US" altLang="zh-CN" sz="4000" baseline="30000" dirty="0"/>
              <a:t>[2]</a:t>
            </a:r>
            <a:r>
              <a:rPr lang="zh-CN" altLang="en-US" sz="4000" dirty="0"/>
              <a:t>模板</a:t>
            </a:r>
          </a:p>
        </p:txBody>
      </p:sp>
      <p:graphicFrame>
        <p:nvGraphicFramePr>
          <p:cNvPr id="8" name="表格 7">
            <a:extLst>
              <a:ext uri="{FF2B5EF4-FFF2-40B4-BE49-F238E27FC236}">
                <a16:creationId xmlns:a16="http://schemas.microsoft.com/office/drawing/2014/main" id="{82C0B6F2-49AA-46A8-8B80-2AF8FE6ADE94}"/>
              </a:ext>
            </a:extLst>
          </p:cNvPr>
          <p:cNvGraphicFramePr>
            <a:graphicFrameLocks noGrp="1"/>
          </p:cNvGraphicFramePr>
          <p:nvPr>
            <p:extLst>
              <p:ext uri="{D42A27DB-BD31-4B8C-83A1-F6EECF244321}">
                <p14:modId xmlns:p14="http://schemas.microsoft.com/office/powerpoint/2010/main" val="3873958524"/>
              </p:ext>
            </p:extLst>
          </p:nvPr>
        </p:nvGraphicFramePr>
        <p:xfrm>
          <a:off x="6037210" y="745402"/>
          <a:ext cx="6123042" cy="5697516"/>
        </p:xfrm>
        <a:graphic>
          <a:graphicData uri="http://schemas.openxmlformats.org/drawingml/2006/table">
            <a:tbl>
              <a:tblPr firstRow="1" bandRow="1">
                <a:tableStyleId>{5C22544A-7EE6-4342-B048-85BDC9FD1C3A}</a:tableStyleId>
              </a:tblPr>
              <a:tblGrid>
                <a:gridCol w="3061521">
                  <a:extLst>
                    <a:ext uri="{9D8B030D-6E8A-4147-A177-3AD203B41FA5}">
                      <a16:colId xmlns:a16="http://schemas.microsoft.com/office/drawing/2014/main" val="1073689573"/>
                    </a:ext>
                  </a:extLst>
                </a:gridCol>
                <a:gridCol w="3061521">
                  <a:extLst>
                    <a:ext uri="{9D8B030D-6E8A-4147-A177-3AD203B41FA5}">
                      <a16:colId xmlns:a16="http://schemas.microsoft.com/office/drawing/2014/main" val="2022072177"/>
                    </a:ext>
                  </a:extLst>
                </a:gridCol>
              </a:tblGrid>
              <a:tr h="614925">
                <a:tc>
                  <a:txBody>
                    <a:bodyPr/>
                    <a:lstStyle/>
                    <a:p>
                      <a:pPr algn="ctr">
                        <a:spcAft>
                          <a:spcPts val="0"/>
                        </a:spcAft>
                      </a:pPr>
                      <a:r>
                        <a:rPr lang="zh-CN" sz="2400" kern="100" dirty="0">
                          <a:effectLst/>
                        </a:rPr>
                        <a:t>版本</a:t>
                      </a:r>
                      <a:r>
                        <a:rPr lang="en-US" sz="2400" kern="100" dirty="0">
                          <a:effectLst/>
                        </a:rPr>
                        <a:t>/</a:t>
                      </a:r>
                      <a:r>
                        <a:rPr lang="zh-CN" sz="2400" kern="100" dirty="0">
                          <a:effectLst/>
                        </a:rPr>
                        <a:t>状态</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起止日期</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6887617"/>
                  </a:ext>
                </a:extLst>
              </a:tr>
              <a:tr h="847099">
                <a:tc>
                  <a:txBody>
                    <a:bodyPr/>
                    <a:lstStyle/>
                    <a:p>
                      <a:pPr algn="ctr">
                        <a:spcAft>
                          <a:spcPts val="0"/>
                        </a:spcAft>
                      </a:pPr>
                      <a:r>
                        <a:rPr lang="en-US" sz="2400" kern="100" dirty="0">
                          <a:effectLst/>
                        </a:rPr>
                        <a:t>0.0.1</a:t>
                      </a:r>
                      <a:endParaRPr lang="zh-CN" sz="2400" kern="100" dirty="0">
                        <a:effectLst/>
                      </a:endParaRPr>
                    </a:p>
                    <a:p>
                      <a:pPr algn="ctr">
                        <a:spcAft>
                          <a:spcPts val="0"/>
                        </a:spcAft>
                      </a:pPr>
                      <a:r>
                        <a:rPr lang="en-US" sz="2400" kern="100" dirty="0">
                          <a:effectLst/>
                        </a:rPr>
                        <a:t> </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rPr>
                        <a:t>2018/12/3-2018/12/4</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08330621"/>
                  </a:ext>
                </a:extLst>
              </a:tr>
              <a:tr h="423549">
                <a:tc>
                  <a:txBody>
                    <a:bodyPr/>
                    <a:lstStyle/>
                    <a:p>
                      <a:pPr algn="ctr">
                        <a:spcAft>
                          <a:spcPts val="0"/>
                        </a:spcAft>
                      </a:pPr>
                      <a:r>
                        <a:rPr lang="en-US" sz="2400" kern="100" dirty="0">
                          <a:effectLst/>
                        </a:rPr>
                        <a:t>0.1.0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rPr>
                        <a:t>2018/12/8-2018/12/9</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02421685"/>
                  </a:ext>
                </a:extLst>
              </a:tr>
              <a:tr h="847099">
                <a:tc>
                  <a:txBody>
                    <a:bodyPr/>
                    <a:lstStyle/>
                    <a:p>
                      <a:pPr algn="ctr">
                        <a:spcAft>
                          <a:spcPts val="0"/>
                        </a:spcAft>
                      </a:pPr>
                      <a:r>
                        <a:rPr lang="en-US" sz="2400" kern="100" dirty="0">
                          <a:effectLst/>
                        </a:rPr>
                        <a:t>0.2.0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rPr>
                        <a:t>2018/12/22-2018/12/23</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5354056"/>
                  </a:ext>
                </a:extLst>
              </a:tr>
              <a:tr h="847099">
                <a:tc>
                  <a:txBody>
                    <a:bodyPr/>
                    <a:lstStyle/>
                    <a:p>
                      <a:pPr algn="ctr">
                        <a:spcAft>
                          <a:spcPts val="0"/>
                        </a:spcAft>
                      </a:pPr>
                      <a:r>
                        <a:rPr lang="en-US" sz="2400" kern="100" dirty="0">
                          <a:effectLst/>
                        </a:rPr>
                        <a:t>0.3.0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rPr>
                        <a:t>2018/12/29-2018/12/30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0603473"/>
                  </a:ext>
                </a:extLst>
              </a:tr>
              <a:tr h="423549">
                <a:tc>
                  <a:txBody>
                    <a:bodyPr/>
                    <a:lstStyle/>
                    <a:p>
                      <a:pPr algn="ctr">
                        <a:spcAft>
                          <a:spcPts val="0"/>
                        </a:spcAft>
                      </a:pPr>
                      <a:r>
                        <a:rPr lang="en-US" sz="2400" kern="100" dirty="0">
                          <a:effectLst/>
                        </a:rPr>
                        <a:t>0.4.0</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2018/1/4-2018/1/5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36283574"/>
                  </a:ext>
                </a:extLst>
              </a:tr>
              <a:tr h="423549">
                <a:tc>
                  <a:txBody>
                    <a:bodyPr/>
                    <a:lstStyle/>
                    <a:p>
                      <a:pPr algn="ctr">
                        <a:spcAft>
                          <a:spcPts val="0"/>
                        </a:spcAft>
                      </a:pPr>
                      <a:r>
                        <a:rPr lang="en-US" sz="2400" kern="100">
                          <a:effectLst/>
                        </a:rPr>
                        <a:t>0.5.0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2018/1/6-2018/1/7</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8046093"/>
                  </a:ext>
                </a:extLst>
              </a:tr>
              <a:tr h="423549">
                <a:tc>
                  <a:txBody>
                    <a:bodyPr/>
                    <a:lstStyle/>
                    <a:p>
                      <a:pPr algn="ctr">
                        <a:spcAft>
                          <a:spcPts val="0"/>
                        </a:spcAft>
                      </a:pPr>
                      <a:r>
                        <a:rPr lang="en-US" sz="2400" kern="100">
                          <a:effectLst/>
                        </a:rPr>
                        <a:t>1.0.0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2018/1/10-2018/1/11</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69130684"/>
                  </a:ext>
                </a:extLst>
              </a:tr>
              <a:tr h="423549">
                <a:tc>
                  <a:txBody>
                    <a:bodyPr/>
                    <a:lstStyle/>
                    <a:p>
                      <a:pPr algn="ctr">
                        <a:spcAft>
                          <a:spcPts val="0"/>
                        </a:spcAft>
                      </a:pPr>
                      <a:r>
                        <a:rPr lang="en-US" sz="2400" kern="100">
                          <a:effectLst/>
                        </a:rPr>
                        <a:t>1.1.0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2018/1/12-2018/1/13</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4626166"/>
                  </a:ext>
                </a:extLst>
              </a:tr>
              <a:tr h="423549">
                <a:tc>
                  <a:txBody>
                    <a:bodyPr/>
                    <a:lstStyle/>
                    <a:p>
                      <a:pPr algn="ctr">
                        <a:spcAft>
                          <a:spcPts val="0"/>
                        </a:spcAft>
                      </a:pPr>
                      <a:r>
                        <a:rPr lang="en-US" sz="2400" kern="100">
                          <a:effectLst/>
                        </a:rPr>
                        <a:t>1.2.0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rPr>
                        <a:t>2018/1/14-2018/1/15</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8936778"/>
                  </a:ext>
                </a:extLst>
              </a:tr>
            </a:tbl>
          </a:graphicData>
        </a:graphic>
      </p:graphicFrame>
      <p:pic>
        <p:nvPicPr>
          <p:cNvPr id="10" name="图片 9">
            <a:extLst>
              <a:ext uri="{FF2B5EF4-FFF2-40B4-BE49-F238E27FC236}">
                <a16:creationId xmlns:a16="http://schemas.microsoft.com/office/drawing/2014/main" id="{F371D648-5199-4D5C-B74C-3029655C7EAA}"/>
              </a:ext>
            </a:extLst>
          </p:cNvPr>
          <p:cNvPicPr>
            <a:picLocks noChangeAspect="1"/>
          </p:cNvPicPr>
          <p:nvPr/>
        </p:nvPicPr>
        <p:blipFill>
          <a:blip r:embed="rId3"/>
          <a:stretch>
            <a:fillRect/>
          </a:stretch>
        </p:blipFill>
        <p:spPr>
          <a:xfrm>
            <a:off x="137975" y="1839007"/>
            <a:ext cx="5789951" cy="5036786"/>
          </a:xfrm>
          <a:prstGeom prst="rect">
            <a:avLst/>
          </a:prstGeom>
        </p:spPr>
      </p:pic>
      <p:pic>
        <p:nvPicPr>
          <p:cNvPr id="7" name="图片 6" descr="微信图片_20180928205747">
            <a:extLst>
              <a:ext uri="{FF2B5EF4-FFF2-40B4-BE49-F238E27FC236}">
                <a16:creationId xmlns:a16="http://schemas.microsoft.com/office/drawing/2014/main" id="{95C2F76F-B37B-4940-9C27-C140C827B4E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67691" y="1153807"/>
            <a:ext cx="1219200" cy="1219200"/>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10" name="图片 9">
            <a:extLst>
              <a:ext uri="{FF2B5EF4-FFF2-40B4-BE49-F238E27FC236}">
                <a16:creationId xmlns:a16="http://schemas.microsoft.com/office/drawing/2014/main" id="{03180962-A595-4510-8044-0878021EC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852" y="132906"/>
            <a:ext cx="10624682" cy="6592187"/>
          </a:xfrm>
          <a:prstGeom prst="rect">
            <a:avLst/>
          </a:prstGeom>
        </p:spPr>
      </p:pic>
      <p:sp>
        <p:nvSpPr>
          <p:cNvPr id="24580" name="文本框 2">
            <a:extLst>
              <a:ext uri="{FF2B5EF4-FFF2-40B4-BE49-F238E27FC236}">
                <a16:creationId xmlns:a16="http://schemas.microsoft.com/office/drawing/2014/main" id="{04821A21-9582-4838-88F8-B388D81705E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Tree>
    <p:extLst>
      <p:ext uri="{BB962C8B-B14F-4D97-AF65-F5344CB8AC3E}">
        <p14:creationId xmlns:p14="http://schemas.microsoft.com/office/powerpoint/2010/main" val="4396542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E50B5C97-687B-4041-A5CD-DC447025BA73}"/>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147" name="文本框 2">
            <a:extLst>
              <a:ext uri="{FF2B5EF4-FFF2-40B4-BE49-F238E27FC236}">
                <a16:creationId xmlns:a16="http://schemas.microsoft.com/office/drawing/2014/main" id="{6952DCB9-1C03-4D3F-A8DD-BA4581E85A46}"/>
              </a:ext>
            </a:extLst>
          </p:cNvPr>
          <p:cNvSpPr txBox="1">
            <a:spLocks noChangeArrowheads="1"/>
          </p:cNvSpPr>
          <p:nvPr/>
        </p:nvSpPr>
        <p:spPr bwMode="auto">
          <a:xfrm>
            <a:off x="709613" y="258763"/>
            <a:ext cx="50879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项目背景</a:t>
            </a:r>
          </a:p>
        </p:txBody>
      </p:sp>
      <p:sp>
        <p:nvSpPr>
          <p:cNvPr id="6" name="矩形 5">
            <a:extLst>
              <a:ext uri="{FF2B5EF4-FFF2-40B4-BE49-F238E27FC236}">
                <a16:creationId xmlns:a16="http://schemas.microsoft.com/office/drawing/2014/main" id="{17B6F1FB-6C10-4FD3-BBEB-C566707A6B46}"/>
              </a:ext>
            </a:extLst>
          </p:cNvPr>
          <p:cNvSpPr>
            <a:spLocks noChangeArrowheads="1"/>
          </p:cNvSpPr>
          <p:nvPr/>
        </p:nvSpPr>
        <p:spPr bwMode="auto">
          <a:xfrm>
            <a:off x="1771170" y="2560674"/>
            <a:ext cx="8649660" cy="27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50000"/>
              </a:lnSpc>
              <a:spcBef>
                <a:spcPct val="0"/>
              </a:spcBef>
              <a:buFontTx/>
              <a:buNone/>
            </a:pPr>
            <a:r>
              <a:rPr lang="zh-CN" altLang="en-US" sz="1800" dirty="0"/>
              <a:t>           </a:t>
            </a:r>
            <a:r>
              <a:rPr lang="zh-CN" altLang="en-US" sz="2400" dirty="0"/>
              <a:t>当前市面的钓鱼爱好者需要一个基于地理位置的，能够与其他钓友进行快速沟通交流的，方便快捷地查询钓鱼相关信息的手机</a:t>
            </a:r>
            <a:r>
              <a:rPr lang="en-US" altLang="zh-CN" sz="2400" dirty="0"/>
              <a:t>app</a:t>
            </a:r>
            <a:r>
              <a:rPr lang="zh-CN" altLang="en-US" sz="2400" dirty="0"/>
              <a:t>。然而市面上现有的钓鱼软件并不是基于地理位置。</a:t>
            </a:r>
            <a:r>
              <a:rPr lang="en-US" altLang="zh-CN" sz="2400" dirty="0"/>
              <a:t>   </a:t>
            </a:r>
          </a:p>
          <a:p>
            <a:pPr>
              <a:lnSpc>
                <a:spcPct val="150000"/>
              </a:lnSpc>
              <a:spcBef>
                <a:spcPct val="0"/>
              </a:spcBef>
              <a:buFontTx/>
              <a:buNone/>
            </a:pPr>
            <a:r>
              <a:rPr lang="en-US" altLang="zh-CN" sz="2400" dirty="0"/>
              <a:t>       </a:t>
            </a:r>
            <a:r>
              <a:rPr lang="zh-CN" altLang="en-US" sz="2400" dirty="0"/>
              <a:t>本项目由杨老师发起，旨在为钓鱼爱好者提供一个上述的软件，使钓鱼活动更加轻松便捷。</a:t>
            </a:r>
          </a:p>
        </p:txBody>
      </p:sp>
      <p:sp>
        <p:nvSpPr>
          <p:cNvPr id="7" name="文本框 2">
            <a:extLst>
              <a:ext uri="{FF2B5EF4-FFF2-40B4-BE49-F238E27FC236}">
                <a16:creationId xmlns:a16="http://schemas.microsoft.com/office/drawing/2014/main" id="{9FAA8DBE-DFFB-43D9-AD63-EA7A98CC47A7}"/>
              </a:ext>
            </a:extLst>
          </p:cNvPr>
          <p:cNvSpPr txBox="1">
            <a:spLocks noChangeArrowheads="1"/>
          </p:cNvSpPr>
          <p:nvPr/>
        </p:nvSpPr>
        <p:spPr bwMode="auto">
          <a:xfrm>
            <a:off x="4158086" y="1286687"/>
            <a:ext cx="50879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lnSpc>
                <a:spcPct val="100000"/>
              </a:lnSpc>
              <a:spcBef>
                <a:spcPct val="0"/>
              </a:spcBef>
              <a:buFontTx/>
              <a:buNone/>
            </a:pPr>
            <a:r>
              <a:rPr lang="en-US" altLang="zh-CN" sz="4800" b="1" dirty="0">
                <a:latin typeface="微软雅黑" panose="020B0503020204020204" pitchFamily="34" charset="-122"/>
                <a:ea typeface="微软雅黑" panose="020B0503020204020204" pitchFamily="34" charset="-122"/>
              </a:rPr>
              <a:t> </a:t>
            </a:r>
            <a:r>
              <a:rPr lang="zh-CN" altLang="en-US" sz="4800" b="1" dirty="0">
                <a:latin typeface="微软雅黑" panose="020B0503020204020204" pitchFamily="34" charset="-122"/>
                <a:ea typeface="微软雅黑" panose="020B0503020204020204" pitchFamily="34" charset="-122"/>
              </a:rPr>
              <a:t>渔乐生活</a:t>
            </a: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4580" name="文本框 2">
            <a:extLst>
              <a:ext uri="{FF2B5EF4-FFF2-40B4-BE49-F238E27FC236}">
                <a16:creationId xmlns:a16="http://schemas.microsoft.com/office/drawing/2014/main" id="{04821A21-9582-4838-88F8-B388D81705E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graphicFrame>
        <p:nvGraphicFramePr>
          <p:cNvPr id="4" name="表格 3">
            <a:extLst>
              <a:ext uri="{FF2B5EF4-FFF2-40B4-BE49-F238E27FC236}">
                <a16:creationId xmlns:a16="http://schemas.microsoft.com/office/drawing/2014/main" id="{389A55F6-B571-42FC-9CE6-EEE99F3F8B94}"/>
              </a:ext>
            </a:extLst>
          </p:cNvPr>
          <p:cNvGraphicFramePr>
            <a:graphicFrameLocks noGrp="1"/>
          </p:cNvGraphicFramePr>
          <p:nvPr>
            <p:extLst>
              <p:ext uri="{D42A27DB-BD31-4B8C-83A1-F6EECF244321}">
                <p14:modId xmlns:p14="http://schemas.microsoft.com/office/powerpoint/2010/main" val="2782506108"/>
              </p:ext>
            </p:extLst>
          </p:nvPr>
        </p:nvGraphicFramePr>
        <p:xfrm>
          <a:off x="595313" y="1424962"/>
          <a:ext cx="11174929" cy="4605667"/>
        </p:xfrm>
        <a:graphic>
          <a:graphicData uri="http://schemas.openxmlformats.org/drawingml/2006/table">
            <a:tbl>
              <a:tblPr firstRow="1" firstCol="1" bandRow="1">
                <a:tableStyleId>{5C22544A-7EE6-4342-B048-85BDC9FD1C3A}</a:tableStyleId>
              </a:tblPr>
              <a:tblGrid>
                <a:gridCol w="1814846">
                  <a:extLst>
                    <a:ext uri="{9D8B030D-6E8A-4147-A177-3AD203B41FA5}">
                      <a16:colId xmlns:a16="http://schemas.microsoft.com/office/drawing/2014/main" val="911168494"/>
                    </a:ext>
                  </a:extLst>
                </a:gridCol>
                <a:gridCol w="9360083">
                  <a:extLst>
                    <a:ext uri="{9D8B030D-6E8A-4147-A177-3AD203B41FA5}">
                      <a16:colId xmlns:a16="http://schemas.microsoft.com/office/drawing/2014/main" val="423303181"/>
                    </a:ext>
                  </a:extLst>
                </a:gridCol>
              </a:tblGrid>
              <a:tr h="328976">
                <a:tc>
                  <a:txBody>
                    <a:bodyPr/>
                    <a:lstStyle/>
                    <a:p>
                      <a:pPr algn="just">
                        <a:spcAft>
                          <a:spcPts val="0"/>
                        </a:spcAft>
                      </a:pPr>
                      <a:r>
                        <a:rPr lang="zh-CN" sz="2000" kern="100">
                          <a:effectLst/>
                        </a:rPr>
                        <a:t>用例名称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dirty="0">
                          <a:effectLst/>
                        </a:rPr>
                        <a:t>建立标签</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938543441"/>
                  </a:ext>
                </a:extLst>
              </a:tr>
              <a:tr h="328976">
                <a:tc>
                  <a:txBody>
                    <a:bodyPr/>
                    <a:lstStyle/>
                    <a:p>
                      <a:pPr algn="just">
                        <a:spcAft>
                          <a:spcPts val="0"/>
                        </a:spcAft>
                      </a:pPr>
                      <a:r>
                        <a:rPr lang="zh-CN" sz="2000" kern="100">
                          <a:effectLst/>
                        </a:rPr>
                        <a:t>用例编号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kern="100">
                          <a:effectLst/>
                        </a:rPr>
                        <a:t>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4199644307"/>
                  </a:ext>
                </a:extLst>
              </a:tr>
              <a:tr h="657953">
                <a:tc>
                  <a:txBody>
                    <a:bodyPr/>
                    <a:lstStyle/>
                    <a:p>
                      <a:pPr algn="just">
                        <a:spcAft>
                          <a:spcPts val="0"/>
                        </a:spcAft>
                      </a:pPr>
                      <a:r>
                        <a:rPr lang="zh-CN" sz="2000" kern="100">
                          <a:effectLst/>
                        </a:rPr>
                        <a:t>用例描述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a:effectLst/>
                        </a:rPr>
                        <a:t>用户想要建立标签，选择地图上的一处长按或者点击加号按钮选择建立标签，填写标签信息，点击确定，地图上添加一处标签</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3491202408"/>
                  </a:ext>
                </a:extLst>
              </a:tr>
              <a:tr h="328976">
                <a:tc>
                  <a:txBody>
                    <a:bodyPr/>
                    <a:lstStyle/>
                    <a:p>
                      <a:pPr algn="just">
                        <a:spcAft>
                          <a:spcPts val="0"/>
                        </a:spcAft>
                      </a:pPr>
                      <a:r>
                        <a:rPr lang="zh-CN" sz="2000" kern="100">
                          <a:effectLst/>
                        </a:rPr>
                        <a:t>参与者</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dirty="0">
                          <a:effectLst/>
                        </a:rPr>
                        <a:t>用户、系统、服务器</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1351852898"/>
                  </a:ext>
                </a:extLst>
              </a:tr>
              <a:tr h="328976">
                <a:tc>
                  <a:txBody>
                    <a:bodyPr/>
                    <a:lstStyle/>
                    <a:p>
                      <a:pPr algn="just">
                        <a:spcAft>
                          <a:spcPts val="0"/>
                        </a:spcAft>
                      </a:pPr>
                      <a:r>
                        <a:rPr lang="zh-CN" sz="2000" kern="100">
                          <a:effectLst/>
                        </a:rPr>
                        <a:t>触发条件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dirty="0">
                          <a:effectLst/>
                        </a:rPr>
                        <a:t>用户表示要建立标签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468249078"/>
                  </a:ext>
                </a:extLst>
              </a:tr>
              <a:tr h="986929">
                <a:tc>
                  <a:txBody>
                    <a:bodyPr/>
                    <a:lstStyle/>
                    <a:p>
                      <a:pPr algn="just">
                        <a:spcAft>
                          <a:spcPts val="0"/>
                        </a:spcAft>
                      </a:pPr>
                      <a:r>
                        <a:rPr lang="zh-CN" sz="2000" kern="100">
                          <a:effectLst/>
                        </a:rPr>
                        <a:t>前置条件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kern="100" dirty="0">
                          <a:effectLst/>
                        </a:rPr>
                        <a:t>PRE-1</a:t>
                      </a:r>
                      <a:r>
                        <a:rPr lang="zh-CN" sz="2000" kern="100" dirty="0">
                          <a:effectLst/>
                        </a:rPr>
                        <a:t>：用户成功登录系统</a:t>
                      </a:r>
                    </a:p>
                    <a:p>
                      <a:pPr algn="just">
                        <a:spcAft>
                          <a:spcPts val="0"/>
                        </a:spcAft>
                      </a:pPr>
                      <a:r>
                        <a:rPr lang="en-US" sz="2000" kern="100" dirty="0">
                          <a:effectLst/>
                        </a:rPr>
                        <a:t>PRE-2</a:t>
                      </a:r>
                      <a:r>
                        <a:rPr lang="zh-CN" sz="2000" kern="100" dirty="0">
                          <a:effectLst/>
                        </a:rPr>
                        <a:t>：用户经过实名认证</a:t>
                      </a:r>
                    </a:p>
                    <a:p>
                      <a:pPr algn="just">
                        <a:spcAft>
                          <a:spcPts val="0"/>
                        </a:spcAft>
                      </a:pPr>
                      <a:r>
                        <a:rPr lang="en-US" sz="2000" kern="100" dirty="0">
                          <a:effectLst/>
                        </a:rPr>
                        <a:t>PRE-3</a:t>
                      </a:r>
                      <a:r>
                        <a:rPr lang="zh-CN" sz="2000" kern="100" dirty="0">
                          <a:effectLst/>
                        </a:rPr>
                        <a:t>：系统进入地图界面</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3294367503"/>
                  </a:ext>
                </a:extLst>
              </a:tr>
              <a:tr h="657953">
                <a:tc>
                  <a:txBody>
                    <a:bodyPr/>
                    <a:lstStyle/>
                    <a:p>
                      <a:pPr algn="just">
                        <a:spcAft>
                          <a:spcPts val="0"/>
                        </a:spcAft>
                      </a:pPr>
                      <a:r>
                        <a:rPr lang="zh-CN" sz="2000" kern="100">
                          <a:effectLst/>
                        </a:rPr>
                        <a:t>后置条件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kern="100" dirty="0">
                          <a:effectLst/>
                        </a:rPr>
                        <a:t>POST-1</a:t>
                      </a:r>
                      <a:r>
                        <a:rPr lang="zh-CN" sz="2000" kern="100" dirty="0">
                          <a:effectLst/>
                        </a:rPr>
                        <a:t>：系统在地图界面显示此标签</a:t>
                      </a:r>
                    </a:p>
                    <a:p>
                      <a:pPr algn="just">
                        <a:spcAft>
                          <a:spcPts val="0"/>
                        </a:spcAft>
                      </a:pPr>
                      <a:r>
                        <a:rPr lang="en-US" sz="2000" kern="100" dirty="0">
                          <a:effectLst/>
                        </a:rPr>
                        <a:t>POST-2</a:t>
                      </a:r>
                      <a:r>
                        <a:rPr lang="zh-CN" sz="2000" kern="100" dirty="0">
                          <a:effectLst/>
                        </a:rPr>
                        <a:t>：用户成为此标签的贡献者</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1157908852"/>
                  </a:ext>
                </a:extLst>
              </a:tr>
              <a:tr h="328976">
                <a:tc>
                  <a:txBody>
                    <a:bodyPr/>
                    <a:lstStyle/>
                    <a:p>
                      <a:pPr algn="just">
                        <a:spcAft>
                          <a:spcPts val="0"/>
                        </a:spcAft>
                      </a:pPr>
                      <a:r>
                        <a:rPr lang="zh-CN" sz="2000" kern="100">
                          <a:effectLst/>
                        </a:rPr>
                        <a:t>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u="sng" kern="100">
                          <a:effectLst/>
                          <a:hlinkClick r:id="rId3" action="ppaction://hlinkfile"/>
                        </a:rPr>
                        <a:t>地图界面</a:t>
                      </a:r>
                      <a:r>
                        <a:rPr lang="zh-CN" sz="2000" kern="100">
                          <a:effectLst/>
                        </a:rPr>
                        <a:t>、</a:t>
                      </a:r>
                      <a:r>
                        <a:rPr lang="en-US" sz="2000" u="sng" kern="100">
                          <a:effectLst/>
                          <a:hlinkClick r:id="rId4" action="ppaction://hlinkfile"/>
                        </a:rPr>
                        <a:t>选项框</a:t>
                      </a:r>
                      <a:r>
                        <a:rPr lang="zh-CN" sz="2000" kern="100">
                          <a:effectLst/>
                        </a:rPr>
                        <a:t>、</a:t>
                      </a:r>
                      <a:r>
                        <a:rPr lang="en-US" sz="2000" u="sng" kern="100">
                          <a:effectLst/>
                          <a:hlinkClick r:id="rId5" action="ppaction://hlinkfile"/>
                        </a:rPr>
                        <a:t>添加钓点界面</a:t>
                      </a:r>
                      <a:r>
                        <a:rPr lang="zh-CN" sz="2000" kern="100">
                          <a:effectLst/>
                        </a:rPr>
                        <a:t>、</a:t>
                      </a:r>
                      <a:r>
                        <a:rPr lang="en-US" sz="2000" u="sng" kern="100">
                          <a:effectLst/>
                          <a:hlinkClick r:id="rId6" action="ppaction://hlinkfile"/>
                        </a:rPr>
                        <a:t>添加渔具店界面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1301997355"/>
                  </a:ext>
                </a:extLst>
              </a:tr>
              <a:tr h="328976">
                <a:tc>
                  <a:txBody>
                    <a:bodyPr/>
                    <a:lstStyle/>
                    <a:p>
                      <a:pPr algn="just">
                        <a:spcAft>
                          <a:spcPts val="0"/>
                        </a:spcAft>
                      </a:pPr>
                      <a:r>
                        <a:rPr lang="zh-CN" sz="2000" kern="100">
                          <a:effectLst/>
                        </a:rPr>
                        <a:t>输入</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u="sng" kern="100">
                          <a:effectLst/>
                          <a:hlinkClick r:id="rId7" action="ppaction://hlinkfile"/>
                        </a:rPr>
                        <a:t>钓点标签信息</a:t>
                      </a:r>
                      <a:r>
                        <a:rPr lang="zh-CN" sz="2000" kern="100">
                          <a:effectLst/>
                        </a:rPr>
                        <a:t>、</a:t>
                      </a:r>
                      <a:r>
                        <a:rPr lang="en-US" sz="2000" u="sng" kern="100">
                          <a:effectLst/>
                          <a:hlinkClick r:id="rId8" action="ppaction://hlinkfile"/>
                        </a:rPr>
                        <a:t>渔具店标签信息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2502130822"/>
                  </a:ext>
                </a:extLst>
              </a:tr>
              <a:tr h="328976">
                <a:tc>
                  <a:txBody>
                    <a:bodyPr/>
                    <a:lstStyle/>
                    <a:p>
                      <a:pPr algn="just">
                        <a:spcAft>
                          <a:spcPts val="0"/>
                        </a:spcAft>
                      </a:pPr>
                      <a:r>
                        <a:rPr lang="zh-CN" sz="2000" kern="100">
                          <a:effectLst/>
                        </a:rPr>
                        <a:t>输出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u="sng" kern="100" dirty="0" err="1">
                          <a:effectLst/>
                          <a:hlinkClick r:id="rId9" action="ppaction://hlinkfile"/>
                        </a:rPr>
                        <a:t>错误信息提示框</a:t>
                      </a:r>
                      <a:r>
                        <a:rPr lang="zh-CN" sz="2000" kern="100" dirty="0">
                          <a:effectLst/>
                        </a:rPr>
                        <a:t>、</a:t>
                      </a:r>
                      <a:r>
                        <a:rPr lang="en-US" sz="2000" u="sng" kern="100" dirty="0" err="1">
                          <a:effectLst/>
                          <a:hlinkClick r:id="rId9" action="ppaction://hlinkfile"/>
                        </a:rPr>
                        <a:t>成功信息提示框</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3558497048"/>
                  </a:ext>
                </a:extLst>
              </a:tr>
            </a:tbl>
          </a:graphicData>
        </a:graphic>
      </p:graphicFrame>
    </p:spTree>
    <p:extLst>
      <p:ext uri="{BB962C8B-B14F-4D97-AF65-F5344CB8AC3E}">
        <p14:creationId xmlns:p14="http://schemas.microsoft.com/office/powerpoint/2010/main" val="91513002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5200938-EFD3-4BF1-AD85-010FB527529D}"/>
              </a:ext>
            </a:extLst>
          </p:cNvPr>
          <p:cNvGraphicFramePr>
            <a:graphicFrameLocks noGrp="1"/>
          </p:cNvGraphicFramePr>
          <p:nvPr>
            <p:extLst>
              <p:ext uri="{D42A27DB-BD31-4B8C-83A1-F6EECF244321}">
                <p14:modId xmlns:p14="http://schemas.microsoft.com/office/powerpoint/2010/main" val="265816831"/>
              </p:ext>
            </p:extLst>
          </p:nvPr>
        </p:nvGraphicFramePr>
        <p:xfrm>
          <a:off x="1102243" y="55152"/>
          <a:ext cx="10271051" cy="6747695"/>
        </p:xfrm>
        <a:graphic>
          <a:graphicData uri="http://schemas.openxmlformats.org/drawingml/2006/table">
            <a:tbl>
              <a:tblPr firstRow="1" firstCol="1" bandRow="1">
                <a:tableStyleId>{5C22544A-7EE6-4342-B048-85BDC9FD1C3A}</a:tableStyleId>
              </a:tblPr>
              <a:tblGrid>
                <a:gridCol w="1668053">
                  <a:extLst>
                    <a:ext uri="{9D8B030D-6E8A-4147-A177-3AD203B41FA5}">
                      <a16:colId xmlns:a16="http://schemas.microsoft.com/office/drawing/2014/main" val="550586943"/>
                    </a:ext>
                  </a:extLst>
                </a:gridCol>
                <a:gridCol w="8602998">
                  <a:extLst>
                    <a:ext uri="{9D8B030D-6E8A-4147-A177-3AD203B41FA5}">
                      <a16:colId xmlns:a16="http://schemas.microsoft.com/office/drawing/2014/main" val="601048547"/>
                    </a:ext>
                  </a:extLst>
                </a:gridCol>
              </a:tblGrid>
              <a:tr h="1907923">
                <a:tc>
                  <a:txBody>
                    <a:bodyPr/>
                    <a:lstStyle/>
                    <a:p>
                      <a:pPr algn="just">
                        <a:spcAft>
                          <a:spcPts val="0"/>
                        </a:spcAft>
                      </a:pPr>
                      <a:r>
                        <a:rPr lang="zh-CN" sz="2000" kern="100" dirty="0">
                          <a:effectLst/>
                        </a:rPr>
                        <a:t>一般性流程</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b="1" kern="100" dirty="0">
                          <a:solidFill>
                            <a:schemeClr val="tx1"/>
                          </a:solidFill>
                          <a:effectLst/>
                        </a:rPr>
                        <a:t>3.0</a:t>
                      </a:r>
                      <a:r>
                        <a:rPr lang="zh-CN" sz="2000" b="1" kern="100" dirty="0">
                          <a:solidFill>
                            <a:schemeClr val="tx1"/>
                          </a:solidFill>
                          <a:effectLst/>
                        </a:rPr>
                        <a:t>建立标签</a:t>
                      </a:r>
                    </a:p>
                    <a:p>
                      <a:pPr algn="just">
                        <a:spcAft>
                          <a:spcPts val="0"/>
                        </a:spcAft>
                      </a:pPr>
                      <a:r>
                        <a:rPr lang="en-US" sz="2000" b="0" kern="100" dirty="0">
                          <a:solidFill>
                            <a:schemeClr val="tx1"/>
                          </a:solidFill>
                          <a:effectLst/>
                        </a:rPr>
                        <a:t>1. </a:t>
                      </a:r>
                      <a:r>
                        <a:rPr lang="zh-CN" sz="2000" b="0" kern="100" dirty="0">
                          <a:solidFill>
                            <a:schemeClr val="tx1"/>
                          </a:solidFill>
                          <a:effectLst/>
                        </a:rPr>
                        <a:t>用户长按地图上的一处或者点击加号按钮</a:t>
                      </a:r>
                    </a:p>
                    <a:p>
                      <a:pPr algn="just">
                        <a:spcAft>
                          <a:spcPts val="0"/>
                        </a:spcAft>
                      </a:pPr>
                      <a:r>
                        <a:rPr lang="en-US" sz="2000" b="0" kern="100" dirty="0">
                          <a:solidFill>
                            <a:schemeClr val="tx1"/>
                          </a:solidFill>
                          <a:effectLst/>
                        </a:rPr>
                        <a:t>2. </a:t>
                      </a:r>
                      <a:r>
                        <a:rPr lang="zh-CN" sz="2000" b="0" kern="100" dirty="0">
                          <a:solidFill>
                            <a:schemeClr val="tx1"/>
                          </a:solidFill>
                          <a:effectLst/>
                        </a:rPr>
                        <a:t>系统显示选项</a:t>
                      </a:r>
                    </a:p>
                    <a:p>
                      <a:pPr algn="just">
                        <a:spcAft>
                          <a:spcPts val="0"/>
                        </a:spcAft>
                      </a:pPr>
                      <a:r>
                        <a:rPr lang="en-US" sz="2000" b="0" kern="100" dirty="0">
                          <a:solidFill>
                            <a:schemeClr val="tx1"/>
                          </a:solidFill>
                          <a:effectLst/>
                        </a:rPr>
                        <a:t>3. </a:t>
                      </a:r>
                      <a:r>
                        <a:rPr lang="zh-CN" sz="2000" b="0" kern="100" dirty="0">
                          <a:solidFill>
                            <a:schemeClr val="tx1"/>
                          </a:solidFill>
                          <a:effectLst/>
                        </a:rPr>
                        <a:t>用户点击钓点按钮或渔具店按钮（参考</a:t>
                      </a:r>
                      <a:r>
                        <a:rPr lang="en-US" sz="2000" b="0" kern="100" dirty="0">
                          <a:solidFill>
                            <a:schemeClr val="tx1"/>
                          </a:solidFill>
                          <a:effectLst/>
                        </a:rPr>
                        <a:t>3.0 E1</a:t>
                      </a:r>
                      <a:r>
                        <a:rPr lang="zh-CN" sz="2000" b="0" kern="100" dirty="0">
                          <a:solidFill>
                            <a:schemeClr val="tx1"/>
                          </a:solidFill>
                          <a:effectLst/>
                        </a:rPr>
                        <a:t>）</a:t>
                      </a:r>
                    </a:p>
                    <a:p>
                      <a:pPr algn="just">
                        <a:spcAft>
                          <a:spcPts val="0"/>
                        </a:spcAft>
                      </a:pPr>
                      <a:r>
                        <a:rPr lang="en-US" sz="2000" b="0" kern="100" dirty="0">
                          <a:solidFill>
                            <a:schemeClr val="tx1"/>
                          </a:solidFill>
                          <a:effectLst/>
                        </a:rPr>
                        <a:t>4. </a:t>
                      </a:r>
                      <a:r>
                        <a:rPr lang="zh-CN" sz="2000" b="0" kern="100" dirty="0">
                          <a:solidFill>
                            <a:schemeClr val="tx1"/>
                          </a:solidFill>
                          <a:effectLst/>
                        </a:rPr>
                        <a:t>系统显示添加钓点界面界面或添加渔具店界面</a:t>
                      </a:r>
                    </a:p>
                    <a:p>
                      <a:pPr algn="just">
                        <a:spcAft>
                          <a:spcPts val="0"/>
                        </a:spcAft>
                      </a:pPr>
                      <a:r>
                        <a:rPr lang="en-US" sz="2000" b="0" kern="100" dirty="0">
                          <a:solidFill>
                            <a:schemeClr val="tx1"/>
                          </a:solidFill>
                          <a:effectLst/>
                        </a:rPr>
                        <a:t>5. </a:t>
                      </a:r>
                      <a:r>
                        <a:rPr lang="zh-CN" sz="2000" b="0" kern="100" dirty="0">
                          <a:solidFill>
                            <a:schemeClr val="tx1"/>
                          </a:solidFill>
                          <a:effectLst/>
                        </a:rPr>
                        <a:t>用户填写钓点标签信息或渔具店标签信息</a:t>
                      </a:r>
                    </a:p>
                    <a:p>
                      <a:pPr algn="just">
                        <a:spcAft>
                          <a:spcPts val="0"/>
                        </a:spcAft>
                      </a:pPr>
                      <a:r>
                        <a:rPr lang="en-US" sz="2000" b="0" kern="100" dirty="0">
                          <a:solidFill>
                            <a:schemeClr val="tx1"/>
                          </a:solidFill>
                          <a:effectLst/>
                        </a:rPr>
                        <a:t>6. </a:t>
                      </a:r>
                      <a:r>
                        <a:rPr lang="zh-CN" sz="2000" b="0" kern="100" dirty="0">
                          <a:solidFill>
                            <a:schemeClr val="tx1"/>
                          </a:solidFill>
                          <a:effectLst/>
                        </a:rPr>
                        <a:t>用户点击完成按钮（参考</a:t>
                      </a:r>
                      <a:r>
                        <a:rPr lang="en-US" sz="2000" b="0" kern="100" dirty="0">
                          <a:solidFill>
                            <a:schemeClr val="tx1"/>
                          </a:solidFill>
                          <a:effectLst/>
                        </a:rPr>
                        <a:t>3.0 E2</a:t>
                      </a:r>
                      <a:r>
                        <a:rPr lang="zh-CN" sz="2000" b="0" kern="100" dirty="0">
                          <a:solidFill>
                            <a:schemeClr val="tx1"/>
                          </a:solidFill>
                          <a:effectLst/>
                        </a:rPr>
                        <a:t>，</a:t>
                      </a:r>
                      <a:r>
                        <a:rPr lang="en-US" sz="2000" b="0" kern="100" dirty="0">
                          <a:solidFill>
                            <a:schemeClr val="tx1"/>
                          </a:solidFill>
                          <a:effectLst/>
                        </a:rPr>
                        <a:t>3.0 E3</a:t>
                      </a:r>
                      <a:r>
                        <a:rPr lang="zh-CN" sz="2000" b="0" kern="100" dirty="0">
                          <a:solidFill>
                            <a:schemeClr val="tx1"/>
                          </a:solidFill>
                          <a:effectLst/>
                        </a:rPr>
                        <a:t>）</a:t>
                      </a:r>
                    </a:p>
                    <a:p>
                      <a:pPr algn="just">
                        <a:spcAft>
                          <a:spcPts val="0"/>
                        </a:spcAft>
                      </a:pPr>
                      <a:r>
                        <a:rPr lang="en-US" sz="2000" b="0" kern="100" dirty="0">
                          <a:solidFill>
                            <a:schemeClr val="tx1"/>
                          </a:solidFill>
                          <a:effectLst/>
                        </a:rPr>
                        <a:t>7. </a:t>
                      </a:r>
                      <a:r>
                        <a:rPr lang="zh-CN" sz="2000" b="0" kern="100" dirty="0">
                          <a:solidFill>
                            <a:schemeClr val="tx1"/>
                          </a:solidFill>
                          <a:effectLst/>
                        </a:rPr>
                        <a:t>系统发送标签信息到服务器</a:t>
                      </a:r>
                    </a:p>
                    <a:p>
                      <a:pPr algn="just">
                        <a:spcAft>
                          <a:spcPts val="0"/>
                        </a:spcAft>
                      </a:pPr>
                      <a:r>
                        <a:rPr lang="en-US" sz="2000" b="0" kern="100" dirty="0">
                          <a:solidFill>
                            <a:schemeClr val="tx1"/>
                          </a:solidFill>
                          <a:effectLst/>
                        </a:rPr>
                        <a:t>8. </a:t>
                      </a:r>
                      <a:r>
                        <a:rPr lang="zh-CN" sz="2000" b="0" kern="100" dirty="0">
                          <a:solidFill>
                            <a:schemeClr val="tx1"/>
                          </a:solidFill>
                          <a:effectLst/>
                        </a:rPr>
                        <a:t>服务器返回建立完毕的消息</a:t>
                      </a:r>
                    </a:p>
                    <a:p>
                      <a:pPr algn="just">
                        <a:spcAft>
                          <a:spcPts val="0"/>
                        </a:spcAft>
                      </a:pPr>
                      <a:r>
                        <a:rPr lang="en-US" sz="2000" b="0" kern="100" dirty="0">
                          <a:solidFill>
                            <a:schemeClr val="tx1"/>
                          </a:solidFill>
                          <a:effectLst/>
                        </a:rPr>
                        <a:t>9. </a:t>
                      </a:r>
                      <a:r>
                        <a:rPr lang="zh-CN" sz="2000" b="0" kern="100" dirty="0">
                          <a:solidFill>
                            <a:schemeClr val="tx1"/>
                          </a:solidFill>
                          <a:effectLst/>
                        </a:rPr>
                        <a:t>系统显示建立标签成功</a:t>
                      </a:r>
                    </a:p>
                    <a:p>
                      <a:pPr algn="just">
                        <a:spcAft>
                          <a:spcPts val="0"/>
                        </a:spcAft>
                      </a:pPr>
                      <a:r>
                        <a:rPr lang="en-US" sz="2000" b="0" kern="100" dirty="0">
                          <a:solidFill>
                            <a:schemeClr val="tx1"/>
                          </a:solidFill>
                          <a:effectLst/>
                        </a:rPr>
                        <a:t>10. </a:t>
                      </a:r>
                      <a:r>
                        <a:rPr lang="zh-CN" sz="2000" b="0" kern="100" dirty="0">
                          <a:solidFill>
                            <a:schemeClr val="tx1"/>
                          </a:solidFill>
                          <a:effectLst/>
                        </a:rPr>
                        <a:t>系统更新地图界面</a:t>
                      </a:r>
                      <a:endParaRPr lang="zh-CN" sz="20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solidFill>
                      <a:srgbClr val="EAEFF7"/>
                    </a:solidFill>
                  </a:tcPr>
                </a:tc>
                <a:extLst>
                  <a:ext uri="{0D108BD9-81ED-4DB2-BD59-A6C34878D82A}">
                    <a16:rowId xmlns:a16="http://schemas.microsoft.com/office/drawing/2014/main" val="3477076211"/>
                  </a:ext>
                </a:extLst>
              </a:tr>
              <a:tr h="346895">
                <a:tc>
                  <a:txBody>
                    <a:bodyPr/>
                    <a:lstStyle/>
                    <a:p>
                      <a:pPr algn="just">
                        <a:spcAft>
                          <a:spcPts val="0"/>
                        </a:spcAft>
                      </a:pPr>
                      <a:r>
                        <a:rPr lang="zh-CN" sz="2000" kern="100">
                          <a:effectLst/>
                        </a:rPr>
                        <a:t>可选操作流程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a:effectLst/>
                        </a:rPr>
                        <a:t>无</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2150111937"/>
                  </a:ext>
                </a:extLst>
              </a:tr>
              <a:tr h="1040685">
                <a:tc>
                  <a:txBody>
                    <a:bodyPr/>
                    <a:lstStyle/>
                    <a:p>
                      <a:pPr algn="just">
                        <a:spcAft>
                          <a:spcPts val="0"/>
                        </a:spcAft>
                      </a:pPr>
                      <a:r>
                        <a:rPr lang="zh-CN" sz="2000" kern="100">
                          <a:effectLst/>
                        </a:rPr>
                        <a:t>异常事件流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b="1" kern="100" dirty="0">
                          <a:effectLst/>
                        </a:rPr>
                        <a:t>3.0 E1 </a:t>
                      </a:r>
                      <a:r>
                        <a:rPr lang="zh-CN" sz="2000" b="1" kern="100" dirty="0">
                          <a:effectLst/>
                        </a:rPr>
                        <a:t>用户未实名认证</a:t>
                      </a:r>
                    </a:p>
                    <a:p>
                      <a:pPr algn="just">
                        <a:spcAft>
                          <a:spcPts val="0"/>
                        </a:spcAft>
                      </a:pPr>
                      <a:r>
                        <a:rPr lang="en-US" sz="2000" kern="100" dirty="0">
                          <a:effectLst/>
                        </a:rPr>
                        <a:t>1. </a:t>
                      </a:r>
                      <a:r>
                        <a:rPr lang="zh-CN" sz="2000" kern="100" dirty="0">
                          <a:effectLst/>
                        </a:rPr>
                        <a:t>系统显示用户未实名认证，跳过后续所有步骤</a:t>
                      </a:r>
                    </a:p>
                    <a:p>
                      <a:pPr algn="just">
                        <a:spcAft>
                          <a:spcPts val="0"/>
                        </a:spcAft>
                      </a:pPr>
                      <a:r>
                        <a:rPr lang="en-US" sz="2000" b="1" kern="100" dirty="0">
                          <a:effectLst/>
                        </a:rPr>
                        <a:t>3.0 E2</a:t>
                      </a:r>
                      <a:r>
                        <a:rPr lang="zh-CN" sz="2000" b="1" kern="100" dirty="0">
                          <a:effectLst/>
                        </a:rPr>
                        <a:t>用户填写的标签信息不符合填写要求</a:t>
                      </a:r>
                    </a:p>
                    <a:p>
                      <a:pPr algn="just">
                        <a:spcAft>
                          <a:spcPts val="0"/>
                        </a:spcAft>
                      </a:pPr>
                      <a:r>
                        <a:rPr lang="en-US" sz="2000" kern="100" dirty="0">
                          <a:effectLst/>
                        </a:rPr>
                        <a:t>1. </a:t>
                      </a:r>
                      <a:r>
                        <a:rPr lang="zh-CN" sz="2000" kern="100" dirty="0">
                          <a:effectLst/>
                        </a:rPr>
                        <a:t>系统显示标签信息不符合要求，返回一般性流程步骤</a:t>
                      </a:r>
                      <a:r>
                        <a:rPr lang="en-US" sz="2000" kern="100" dirty="0">
                          <a:effectLst/>
                        </a:rPr>
                        <a:t>5</a:t>
                      </a:r>
                      <a:endParaRPr lang="zh-CN" sz="2000" kern="100" dirty="0">
                        <a:effectLst/>
                      </a:endParaRPr>
                    </a:p>
                    <a:p>
                      <a:pPr algn="just">
                        <a:spcAft>
                          <a:spcPts val="0"/>
                        </a:spcAft>
                      </a:pPr>
                      <a:r>
                        <a:rPr lang="en-US" sz="2000" b="1" kern="100" dirty="0">
                          <a:effectLst/>
                        </a:rPr>
                        <a:t>3.0 E3</a:t>
                      </a:r>
                      <a:r>
                        <a:rPr lang="zh-CN" sz="2000" b="1" kern="100" dirty="0">
                          <a:effectLst/>
                        </a:rPr>
                        <a:t>无网络连接</a:t>
                      </a:r>
                    </a:p>
                    <a:p>
                      <a:pPr algn="just">
                        <a:spcAft>
                          <a:spcPts val="0"/>
                        </a:spcAft>
                      </a:pPr>
                      <a:r>
                        <a:rPr lang="en-US" sz="2000" kern="100" dirty="0">
                          <a:effectLst/>
                        </a:rPr>
                        <a:t>1. </a:t>
                      </a:r>
                      <a:r>
                        <a:rPr lang="zh-CN" sz="2000" kern="100" dirty="0">
                          <a:effectLst/>
                        </a:rPr>
                        <a:t>系统显示无网络连接，跳过后续所有步骤</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2269246405"/>
                  </a:ext>
                </a:extLst>
              </a:tr>
              <a:tr h="173448">
                <a:tc>
                  <a:txBody>
                    <a:bodyPr/>
                    <a:lstStyle/>
                    <a:p>
                      <a:pPr algn="just">
                        <a:spcAft>
                          <a:spcPts val="0"/>
                        </a:spcAft>
                      </a:pPr>
                      <a:r>
                        <a:rPr lang="zh-CN" sz="2000" kern="100">
                          <a:effectLst/>
                        </a:rPr>
                        <a:t>优先级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kern="100" dirty="0">
                          <a:effectLst/>
                        </a:rPr>
                        <a:t>1.42</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1378635414"/>
                  </a:ext>
                </a:extLst>
              </a:tr>
              <a:tr h="173448">
                <a:tc>
                  <a:txBody>
                    <a:bodyPr/>
                    <a:lstStyle/>
                    <a:p>
                      <a:pPr algn="just">
                        <a:spcAft>
                          <a:spcPts val="0"/>
                        </a:spcAft>
                      </a:pPr>
                      <a:r>
                        <a:rPr lang="zh-CN" sz="2000" kern="100">
                          <a:effectLst/>
                        </a:rPr>
                        <a:t>使用频率</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dirty="0">
                          <a:effectLst/>
                        </a:rPr>
                        <a:t>每名用户平均每个月</a:t>
                      </a:r>
                      <a:r>
                        <a:rPr lang="en-US" sz="2000" kern="100" dirty="0">
                          <a:effectLst/>
                        </a:rPr>
                        <a:t>1</a:t>
                      </a:r>
                      <a:r>
                        <a:rPr lang="zh-CN" sz="2000" kern="100" dirty="0">
                          <a:effectLst/>
                        </a:rPr>
                        <a:t>次</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12084995"/>
                  </a:ext>
                </a:extLst>
              </a:tr>
              <a:tr h="255105">
                <a:tc>
                  <a:txBody>
                    <a:bodyPr/>
                    <a:lstStyle/>
                    <a:p>
                      <a:pPr algn="just">
                        <a:spcAft>
                          <a:spcPts val="0"/>
                        </a:spcAft>
                      </a:pPr>
                      <a:r>
                        <a:rPr lang="zh-CN" sz="2000" kern="100">
                          <a:effectLst/>
                        </a:rPr>
                        <a:t>其他信息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en-US" sz="2000" kern="100" dirty="0">
                          <a:effectLst/>
                        </a:rPr>
                        <a:t>1. </a:t>
                      </a:r>
                      <a:r>
                        <a:rPr lang="zh-CN" sz="2000" kern="100" dirty="0">
                          <a:effectLst/>
                        </a:rPr>
                        <a:t>用户可以在点击完成按钮之前等待任意时间或取消建立标签</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1328858479"/>
                  </a:ext>
                </a:extLst>
              </a:tr>
              <a:tr h="173448">
                <a:tc>
                  <a:txBody>
                    <a:bodyPr/>
                    <a:lstStyle/>
                    <a:p>
                      <a:pPr algn="just">
                        <a:spcAft>
                          <a:spcPts val="0"/>
                        </a:spcAft>
                      </a:pPr>
                      <a:r>
                        <a:rPr lang="zh-CN" sz="2000" kern="100">
                          <a:effectLst/>
                        </a:rPr>
                        <a:t>成功标准</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tc>
                  <a:txBody>
                    <a:bodyPr/>
                    <a:lstStyle/>
                    <a:p>
                      <a:pPr algn="just">
                        <a:spcAft>
                          <a:spcPts val="0"/>
                        </a:spcAft>
                      </a:pPr>
                      <a:r>
                        <a:rPr lang="zh-CN" sz="2000" kern="100" dirty="0">
                          <a:effectLst/>
                        </a:rPr>
                        <a:t>系统成功建立标签</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802" marR="58802" marT="0" marB="0"/>
                </a:tc>
                <a:extLst>
                  <a:ext uri="{0D108BD9-81ED-4DB2-BD59-A6C34878D82A}">
                    <a16:rowId xmlns:a16="http://schemas.microsoft.com/office/drawing/2014/main" val="2501487481"/>
                  </a:ext>
                </a:extLst>
              </a:tr>
            </a:tbl>
          </a:graphicData>
        </a:graphic>
      </p:graphicFrame>
    </p:spTree>
    <p:extLst>
      <p:ext uri="{BB962C8B-B14F-4D97-AF65-F5344CB8AC3E}">
        <p14:creationId xmlns:p14="http://schemas.microsoft.com/office/powerpoint/2010/main" val="233464840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
        <p:nvSpPr>
          <p:cNvPr id="2" name="Rectangle 2">
            <a:extLst>
              <a:ext uri="{FF2B5EF4-FFF2-40B4-BE49-F238E27FC236}">
                <a16:creationId xmlns:a16="http://schemas.microsoft.com/office/drawing/2014/main" id="{409C00C5-B2A3-478C-A4F3-6B8094FC2A20}"/>
              </a:ext>
            </a:extLst>
          </p:cNvPr>
          <p:cNvSpPr>
            <a:spLocks noChangeArrowheads="1"/>
          </p:cNvSpPr>
          <p:nvPr/>
        </p:nvSpPr>
        <p:spPr bwMode="auto">
          <a:xfrm>
            <a:off x="2980406" y="430114"/>
            <a:ext cx="1660104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3183731" y="561779"/>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文本框 15">
            <a:extLst>
              <a:ext uri="{FF2B5EF4-FFF2-40B4-BE49-F238E27FC236}">
                <a16:creationId xmlns:a16="http://schemas.microsoft.com/office/drawing/2014/main" id="{788621D5-65CD-4F8E-A584-1D613C1F5B75}"/>
              </a:ext>
            </a:extLst>
          </p:cNvPr>
          <p:cNvSpPr txBox="1"/>
          <p:nvPr/>
        </p:nvSpPr>
        <p:spPr>
          <a:xfrm>
            <a:off x="6417723" y="74176"/>
            <a:ext cx="2751074" cy="523220"/>
          </a:xfrm>
          <a:prstGeom prst="rect">
            <a:avLst/>
          </a:prstGeom>
          <a:noFill/>
        </p:spPr>
        <p:txBody>
          <a:bodyPr wrap="none" rtlCol="0">
            <a:spAutoFit/>
          </a:bodyPr>
          <a:lstStyle/>
          <a:p>
            <a:r>
              <a:rPr lang="zh-CN" altLang="en-US" sz="2800" dirty="0"/>
              <a:t>建立标签时序图</a:t>
            </a:r>
          </a:p>
        </p:txBody>
      </p:sp>
      <p:sp>
        <p:nvSpPr>
          <p:cNvPr id="17" name="Rectangle 12">
            <a:extLst>
              <a:ext uri="{FF2B5EF4-FFF2-40B4-BE49-F238E27FC236}">
                <a16:creationId xmlns:a16="http://schemas.microsoft.com/office/drawing/2014/main" id="{036CFAFF-4E11-467A-8564-EB76A5FF084F}"/>
              </a:ext>
            </a:extLst>
          </p:cNvPr>
          <p:cNvSpPr>
            <a:spLocks noChangeArrowheads="1"/>
          </p:cNvSpPr>
          <p:nvPr/>
        </p:nvSpPr>
        <p:spPr bwMode="auto">
          <a:xfrm>
            <a:off x="2348103" y="924837"/>
            <a:ext cx="21192505" cy="5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FCC5E25A-38B8-4207-B238-4EABCBFB4BFD}"/>
              </a:ext>
            </a:extLst>
          </p:cNvPr>
          <p:cNvGraphicFramePr>
            <a:graphicFrameLocks noChangeAspect="1"/>
          </p:cNvGraphicFramePr>
          <p:nvPr>
            <p:extLst>
              <p:ext uri="{D42A27DB-BD31-4B8C-83A1-F6EECF244321}">
                <p14:modId xmlns:p14="http://schemas.microsoft.com/office/powerpoint/2010/main" val="4201248005"/>
              </p:ext>
            </p:extLst>
          </p:nvPr>
        </p:nvGraphicFramePr>
        <p:xfrm>
          <a:off x="1221130" y="430114"/>
          <a:ext cx="9749739" cy="6831700"/>
        </p:xfrm>
        <a:graphic>
          <a:graphicData uri="http://schemas.openxmlformats.org/presentationml/2006/ole">
            <mc:AlternateContent xmlns:mc="http://schemas.openxmlformats.org/markup-compatibility/2006">
              <mc:Choice xmlns:v="urn:schemas-microsoft-com:vml" Requires="v">
                <p:oleObj spid="_x0000_s23593" r:id="rId4" imgW="9372687" imgH="7019835" progId="Visio.Drawing.15">
                  <p:embed/>
                </p:oleObj>
              </mc:Choice>
              <mc:Fallback>
                <p:oleObj r:id="rId4" imgW="9372687" imgH="7019835" progId="Visio.Drawing.15">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130" y="430114"/>
                        <a:ext cx="9749739" cy="6831700"/>
                      </a:xfrm>
                      <a:prstGeom prst="rect">
                        <a:avLst/>
                      </a:prstGeom>
                      <a:noFill/>
                    </p:spPr>
                  </p:pic>
                </p:oleObj>
              </mc:Fallback>
            </mc:AlternateContent>
          </a:graphicData>
        </a:graphic>
      </p:graphicFrame>
    </p:spTree>
    <p:extLst>
      <p:ext uri="{BB962C8B-B14F-4D97-AF65-F5344CB8AC3E}">
        <p14:creationId xmlns:p14="http://schemas.microsoft.com/office/powerpoint/2010/main" val="249472376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
        <p:nvSpPr>
          <p:cNvPr id="2" name="Rectangle 2">
            <a:extLst>
              <a:ext uri="{FF2B5EF4-FFF2-40B4-BE49-F238E27FC236}">
                <a16:creationId xmlns:a16="http://schemas.microsoft.com/office/drawing/2014/main" id="{409C00C5-B2A3-478C-A4F3-6B8094FC2A20}"/>
              </a:ext>
            </a:extLst>
          </p:cNvPr>
          <p:cNvSpPr>
            <a:spLocks noChangeArrowheads="1"/>
          </p:cNvSpPr>
          <p:nvPr/>
        </p:nvSpPr>
        <p:spPr bwMode="auto">
          <a:xfrm>
            <a:off x="2980406" y="430114"/>
            <a:ext cx="1660104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3183731" y="561779"/>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6" name="文本框 15">
            <a:extLst>
              <a:ext uri="{FF2B5EF4-FFF2-40B4-BE49-F238E27FC236}">
                <a16:creationId xmlns:a16="http://schemas.microsoft.com/office/drawing/2014/main" id="{788621D5-65CD-4F8E-A584-1D613C1F5B75}"/>
              </a:ext>
            </a:extLst>
          </p:cNvPr>
          <p:cNvSpPr txBox="1"/>
          <p:nvPr/>
        </p:nvSpPr>
        <p:spPr>
          <a:xfrm>
            <a:off x="8745312" y="300169"/>
            <a:ext cx="3057247" cy="523220"/>
          </a:xfrm>
          <a:prstGeom prst="rect">
            <a:avLst/>
          </a:prstGeom>
          <a:noFill/>
        </p:spPr>
        <p:txBody>
          <a:bodyPr wrap="square" rtlCol="0">
            <a:spAutoFit/>
          </a:bodyPr>
          <a:lstStyle/>
          <a:p>
            <a:r>
              <a:rPr lang="zh-CN" altLang="en-US" sz="2800" dirty="0"/>
              <a:t>建立标签对话框图</a:t>
            </a:r>
          </a:p>
        </p:txBody>
      </p:sp>
      <p:sp>
        <p:nvSpPr>
          <p:cNvPr id="3" name="Rectangle 2">
            <a:extLst>
              <a:ext uri="{FF2B5EF4-FFF2-40B4-BE49-F238E27FC236}">
                <a16:creationId xmlns:a16="http://schemas.microsoft.com/office/drawing/2014/main" id="{8800B257-08B7-45F7-9F02-92AA82B4D37B}"/>
              </a:ext>
            </a:extLst>
          </p:cNvPr>
          <p:cNvSpPr>
            <a:spLocks noChangeArrowheads="1"/>
          </p:cNvSpPr>
          <p:nvPr/>
        </p:nvSpPr>
        <p:spPr bwMode="auto">
          <a:xfrm>
            <a:off x="4415911" y="430114"/>
            <a:ext cx="1688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F010949E-EBCD-4563-9A1E-03230C79FDAB}"/>
              </a:ext>
            </a:extLst>
          </p:cNvPr>
          <p:cNvGraphicFramePr>
            <a:graphicFrameLocks noChangeAspect="1"/>
          </p:cNvGraphicFramePr>
          <p:nvPr/>
        </p:nvGraphicFramePr>
        <p:xfrm>
          <a:off x="1258809" y="27295"/>
          <a:ext cx="9440690" cy="7084418"/>
        </p:xfrm>
        <a:graphic>
          <a:graphicData uri="http://schemas.openxmlformats.org/presentationml/2006/ole">
            <mc:AlternateContent xmlns:mc="http://schemas.openxmlformats.org/markup-compatibility/2006">
              <mc:Choice xmlns:v="urn:schemas-microsoft-com:vml" Requires="v">
                <p:oleObj spid="_x0000_s32798" r:id="rId4" imgW="9477487" imgH="7458075" progId="Visio.Drawing.15">
                  <p:embed/>
                </p:oleObj>
              </mc:Choice>
              <mc:Fallback>
                <p:oleObj r:id="rId4" imgW="9477487" imgH="7458075" progId="Visio.Drawing.15">
                  <p:embed/>
                  <p:pic>
                    <p:nvPicPr>
                      <p:cNvPr id="4" name="对象 3">
                        <a:extLst>
                          <a:ext uri="{FF2B5EF4-FFF2-40B4-BE49-F238E27FC236}">
                            <a16:creationId xmlns:a16="http://schemas.microsoft.com/office/drawing/2014/main" id="{F010949E-EBCD-4563-9A1E-03230C79F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09" y="27295"/>
                        <a:ext cx="9440690" cy="7084418"/>
                      </a:xfrm>
                      <a:prstGeom prst="rect">
                        <a:avLst/>
                      </a:prstGeom>
                      <a:noFill/>
                    </p:spPr>
                  </p:pic>
                </p:oleObj>
              </mc:Fallback>
            </mc:AlternateContent>
          </a:graphicData>
        </a:graphic>
      </p:graphicFrame>
    </p:spTree>
    <p:extLst>
      <p:ext uri="{BB962C8B-B14F-4D97-AF65-F5344CB8AC3E}">
        <p14:creationId xmlns:p14="http://schemas.microsoft.com/office/powerpoint/2010/main" val="54907285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
        <p:nvSpPr>
          <p:cNvPr id="2" name="Rectangle 2">
            <a:extLst>
              <a:ext uri="{FF2B5EF4-FFF2-40B4-BE49-F238E27FC236}">
                <a16:creationId xmlns:a16="http://schemas.microsoft.com/office/drawing/2014/main" id="{409C00C5-B2A3-478C-A4F3-6B8094FC2A20}"/>
              </a:ext>
            </a:extLst>
          </p:cNvPr>
          <p:cNvSpPr>
            <a:spLocks noChangeArrowheads="1"/>
          </p:cNvSpPr>
          <p:nvPr/>
        </p:nvSpPr>
        <p:spPr bwMode="auto">
          <a:xfrm>
            <a:off x="2980406" y="430114"/>
            <a:ext cx="1660104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3183731" y="561779"/>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8800B257-08B7-45F7-9F02-92AA82B4D37B}"/>
              </a:ext>
            </a:extLst>
          </p:cNvPr>
          <p:cNvSpPr>
            <a:spLocks noChangeArrowheads="1"/>
          </p:cNvSpPr>
          <p:nvPr/>
        </p:nvSpPr>
        <p:spPr bwMode="auto">
          <a:xfrm>
            <a:off x="4415911" y="430114"/>
            <a:ext cx="1688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9B10519C-71D3-40D2-A63C-DFA5A49CC683}"/>
              </a:ext>
            </a:extLst>
          </p:cNvPr>
          <p:cNvGraphicFramePr>
            <a:graphicFrameLocks noGrp="1"/>
          </p:cNvGraphicFramePr>
          <p:nvPr>
            <p:extLst>
              <p:ext uri="{D42A27DB-BD31-4B8C-83A1-F6EECF244321}">
                <p14:modId xmlns:p14="http://schemas.microsoft.com/office/powerpoint/2010/main" val="395704388"/>
              </p:ext>
            </p:extLst>
          </p:nvPr>
        </p:nvGraphicFramePr>
        <p:xfrm>
          <a:off x="1624148" y="1995023"/>
          <a:ext cx="9337767" cy="4227930"/>
        </p:xfrm>
        <a:graphic>
          <a:graphicData uri="http://schemas.openxmlformats.org/drawingml/2006/table">
            <a:tbl>
              <a:tblPr firstRow="1" firstCol="1" bandRow="1">
                <a:tableStyleId>{5C22544A-7EE6-4342-B048-85BDC9FD1C3A}</a:tableStyleId>
              </a:tblPr>
              <a:tblGrid>
                <a:gridCol w="1507659">
                  <a:extLst>
                    <a:ext uri="{9D8B030D-6E8A-4147-A177-3AD203B41FA5}">
                      <a16:colId xmlns:a16="http://schemas.microsoft.com/office/drawing/2014/main" val="2163373607"/>
                    </a:ext>
                  </a:extLst>
                </a:gridCol>
                <a:gridCol w="1608487">
                  <a:extLst>
                    <a:ext uri="{9D8B030D-6E8A-4147-A177-3AD203B41FA5}">
                      <a16:colId xmlns:a16="http://schemas.microsoft.com/office/drawing/2014/main" val="1374694802"/>
                    </a:ext>
                  </a:extLst>
                </a:gridCol>
                <a:gridCol w="1176711">
                  <a:extLst>
                    <a:ext uri="{9D8B030D-6E8A-4147-A177-3AD203B41FA5}">
                      <a16:colId xmlns:a16="http://schemas.microsoft.com/office/drawing/2014/main" val="2858578258"/>
                    </a:ext>
                  </a:extLst>
                </a:gridCol>
                <a:gridCol w="1009456">
                  <a:extLst>
                    <a:ext uri="{9D8B030D-6E8A-4147-A177-3AD203B41FA5}">
                      <a16:colId xmlns:a16="http://schemas.microsoft.com/office/drawing/2014/main" val="361698291"/>
                    </a:ext>
                  </a:extLst>
                </a:gridCol>
                <a:gridCol w="1849287">
                  <a:extLst>
                    <a:ext uri="{9D8B030D-6E8A-4147-A177-3AD203B41FA5}">
                      <a16:colId xmlns:a16="http://schemas.microsoft.com/office/drawing/2014/main" val="3303715670"/>
                    </a:ext>
                  </a:extLst>
                </a:gridCol>
                <a:gridCol w="2186167">
                  <a:extLst>
                    <a:ext uri="{9D8B030D-6E8A-4147-A177-3AD203B41FA5}">
                      <a16:colId xmlns:a16="http://schemas.microsoft.com/office/drawing/2014/main" val="262749443"/>
                    </a:ext>
                  </a:extLst>
                </a:gridCol>
              </a:tblGrid>
              <a:tr h="845586">
                <a:tc>
                  <a:txBody>
                    <a:bodyPr/>
                    <a:lstStyle/>
                    <a:p>
                      <a:pPr algn="ctr">
                        <a:spcAft>
                          <a:spcPts val="0"/>
                        </a:spcAft>
                      </a:pPr>
                      <a:r>
                        <a:rPr lang="zh-CN" sz="2400" kern="100">
                          <a:effectLst/>
                        </a:rPr>
                        <a:t>编号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数据元素名称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类型</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长度</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正则表达式定义</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简述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1717035"/>
                  </a:ext>
                </a:extLst>
              </a:tr>
              <a:tr h="845586">
                <a:tc>
                  <a:txBody>
                    <a:bodyPr/>
                    <a:lstStyle/>
                    <a:p>
                      <a:pPr algn="ctr">
                        <a:spcAft>
                          <a:spcPts val="0"/>
                        </a:spcAft>
                      </a:pPr>
                      <a:r>
                        <a:rPr lang="en-US" sz="2400" kern="100">
                          <a:effectLst/>
                        </a:rPr>
                        <a:t>AB1</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头像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Byte</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用户注册时选择的头像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0536086"/>
                  </a:ext>
                </a:extLst>
              </a:tr>
              <a:tr h="1268379">
                <a:tc>
                  <a:txBody>
                    <a:bodyPr/>
                    <a:lstStyle/>
                    <a:p>
                      <a:pPr algn="ctr">
                        <a:spcAft>
                          <a:spcPts val="0"/>
                        </a:spcAft>
                      </a:pPr>
                      <a:r>
                        <a:rPr lang="en-US" sz="2400" kern="100">
                          <a:effectLst/>
                        </a:rPr>
                        <a:t>AB2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用户昵称</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Varchar</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15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([\u4e00-\u9fa5]|\w){15}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用户的昵称，允许用户修改</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7336201"/>
                  </a:ext>
                </a:extLst>
              </a:tr>
              <a:tr h="1268379">
                <a:tc>
                  <a:txBody>
                    <a:bodyPr/>
                    <a:lstStyle/>
                    <a:p>
                      <a:pPr algn="ctr">
                        <a:spcAft>
                          <a:spcPts val="0"/>
                        </a:spcAft>
                      </a:pPr>
                      <a:r>
                        <a:rPr lang="en-US" sz="2400" kern="100">
                          <a:effectLst/>
                        </a:rPr>
                        <a:t>AB3</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是否开启位置共享</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Boolean</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rPr>
                        <a:t>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用户对应的</a:t>
                      </a:r>
                      <a:r>
                        <a:rPr lang="en-US" sz="2400" kern="100" dirty="0">
                          <a:effectLst/>
                        </a:rPr>
                        <a:t>GPS</a:t>
                      </a:r>
                      <a:r>
                        <a:rPr lang="zh-CN" sz="2400" kern="100" dirty="0">
                          <a:effectLst/>
                        </a:rPr>
                        <a:t>共享开启的状态</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27925181"/>
                  </a:ext>
                </a:extLst>
              </a:tr>
            </a:tbl>
          </a:graphicData>
        </a:graphic>
      </p:graphicFrame>
      <p:sp>
        <p:nvSpPr>
          <p:cNvPr id="10" name="文本框 9">
            <a:extLst>
              <a:ext uri="{FF2B5EF4-FFF2-40B4-BE49-F238E27FC236}">
                <a16:creationId xmlns:a16="http://schemas.microsoft.com/office/drawing/2014/main" id="{257EE228-3899-426C-B56F-B2CC73C93DF4}"/>
              </a:ext>
            </a:extLst>
          </p:cNvPr>
          <p:cNvSpPr txBox="1"/>
          <p:nvPr/>
        </p:nvSpPr>
        <p:spPr>
          <a:xfrm>
            <a:off x="4764407" y="1077639"/>
            <a:ext cx="3057247" cy="523220"/>
          </a:xfrm>
          <a:prstGeom prst="rect">
            <a:avLst/>
          </a:prstGeom>
          <a:noFill/>
        </p:spPr>
        <p:txBody>
          <a:bodyPr wrap="none" rtlCol="0">
            <a:spAutoFit/>
          </a:bodyPr>
          <a:lstStyle/>
          <a:p>
            <a:r>
              <a:rPr lang="zh-CN" altLang="en-US" sz="2800" dirty="0"/>
              <a:t>账号信息数据字典</a:t>
            </a:r>
          </a:p>
        </p:txBody>
      </p:sp>
    </p:spTree>
    <p:extLst>
      <p:ext uri="{BB962C8B-B14F-4D97-AF65-F5344CB8AC3E}">
        <p14:creationId xmlns:p14="http://schemas.microsoft.com/office/powerpoint/2010/main" val="233831770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5904575" y="64102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0" name="文本框 2">
            <a:extLst>
              <a:ext uri="{FF2B5EF4-FFF2-40B4-BE49-F238E27FC236}">
                <a16:creationId xmlns:a16="http://schemas.microsoft.com/office/drawing/2014/main" id="{43738A46-ABD4-4F05-8551-9AC475F75D8B}"/>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
        <p:nvSpPr>
          <p:cNvPr id="4" name="文本框 3">
            <a:extLst>
              <a:ext uri="{FF2B5EF4-FFF2-40B4-BE49-F238E27FC236}">
                <a16:creationId xmlns:a16="http://schemas.microsoft.com/office/drawing/2014/main" id="{31516910-FD40-4225-84AB-E51AAE539575}"/>
              </a:ext>
            </a:extLst>
          </p:cNvPr>
          <p:cNvSpPr txBox="1"/>
          <p:nvPr/>
        </p:nvSpPr>
        <p:spPr>
          <a:xfrm>
            <a:off x="5826642" y="556507"/>
            <a:ext cx="5491696" cy="523220"/>
          </a:xfrm>
          <a:prstGeom prst="rect">
            <a:avLst/>
          </a:prstGeom>
          <a:noFill/>
        </p:spPr>
        <p:txBody>
          <a:bodyPr wrap="none" rtlCol="0">
            <a:spAutoFit/>
          </a:bodyPr>
          <a:lstStyle/>
          <a:p>
            <a:r>
              <a:rPr lang="zh-CN" altLang="en-US" sz="2800" dirty="0"/>
              <a:t>地图标签信息</a:t>
            </a:r>
            <a:r>
              <a:rPr lang="en-US" altLang="zh-CN" sz="2800" dirty="0"/>
              <a:t>ER</a:t>
            </a:r>
            <a:r>
              <a:rPr lang="zh-CN" altLang="en-US" sz="2800" dirty="0"/>
              <a:t>图</a:t>
            </a:r>
            <a:r>
              <a:rPr lang="en-US" altLang="zh-CN" sz="2800" dirty="0"/>
              <a:t>(</a:t>
            </a:r>
            <a:r>
              <a:rPr lang="en-US" altLang="zh-CN" sz="2800" dirty="0" err="1"/>
              <a:t>PowerDesigner</a:t>
            </a:r>
            <a:r>
              <a:rPr lang="en-US" altLang="zh-CN" sz="2800" dirty="0"/>
              <a:t>)</a:t>
            </a:r>
            <a:endParaRPr lang="zh-CN" altLang="en-US" sz="2800" dirty="0"/>
          </a:p>
        </p:txBody>
      </p:sp>
      <p:pic>
        <p:nvPicPr>
          <p:cNvPr id="3" name="图片 2">
            <a:extLst>
              <a:ext uri="{FF2B5EF4-FFF2-40B4-BE49-F238E27FC236}">
                <a16:creationId xmlns:a16="http://schemas.microsoft.com/office/drawing/2014/main" id="{A3F68390-2201-416D-9B5A-6B0A8C87A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935" y="997712"/>
            <a:ext cx="9167414" cy="5860288"/>
          </a:xfrm>
          <a:prstGeom prst="rect">
            <a:avLst/>
          </a:prstGeom>
        </p:spPr>
      </p:pic>
    </p:spTree>
    <p:extLst>
      <p:ext uri="{BB962C8B-B14F-4D97-AF65-F5344CB8AC3E}">
        <p14:creationId xmlns:p14="http://schemas.microsoft.com/office/powerpoint/2010/main" val="110966752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09C00C5-B2A3-478C-A4F3-6B8094FC2A20}"/>
              </a:ext>
            </a:extLst>
          </p:cNvPr>
          <p:cNvSpPr>
            <a:spLocks noChangeArrowheads="1"/>
          </p:cNvSpPr>
          <p:nvPr/>
        </p:nvSpPr>
        <p:spPr bwMode="auto">
          <a:xfrm>
            <a:off x="5284677" y="237656"/>
            <a:ext cx="30516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3200" dirty="0"/>
              <a:t>非功能</a:t>
            </a:r>
            <a:r>
              <a:rPr lang="zh-CN" altLang="zh-CN" sz="3200" dirty="0"/>
              <a:t>需求</a:t>
            </a:r>
            <a:endParaRPr lang="zh-CN" altLang="en-US" sz="3200" dirty="0"/>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5904575" y="64102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65">
            <a:extLst>
              <a:ext uri="{FF2B5EF4-FFF2-40B4-BE49-F238E27FC236}">
                <a16:creationId xmlns:a16="http://schemas.microsoft.com/office/drawing/2014/main" id="{0DFE71F2-F304-4464-861E-C71001489ADF}"/>
              </a:ext>
            </a:extLst>
          </p:cNvPr>
          <p:cNvSpPr>
            <a:spLocks noChangeArrowheads="1"/>
          </p:cNvSpPr>
          <p:nvPr/>
        </p:nvSpPr>
        <p:spPr bwMode="auto">
          <a:xfrm>
            <a:off x="2952750" y="2634105"/>
            <a:ext cx="184731"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9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aphicFrame>
        <p:nvGraphicFramePr>
          <p:cNvPr id="11" name="表格 10">
            <a:extLst>
              <a:ext uri="{FF2B5EF4-FFF2-40B4-BE49-F238E27FC236}">
                <a16:creationId xmlns:a16="http://schemas.microsoft.com/office/drawing/2014/main" id="{C59E992A-A0E5-43F6-9840-3DBAA080BB2B}"/>
              </a:ext>
            </a:extLst>
          </p:cNvPr>
          <p:cNvGraphicFramePr>
            <a:graphicFrameLocks noGrp="1"/>
          </p:cNvGraphicFramePr>
          <p:nvPr>
            <p:extLst>
              <p:ext uri="{D42A27DB-BD31-4B8C-83A1-F6EECF244321}">
                <p14:modId xmlns:p14="http://schemas.microsoft.com/office/powerpoint/2010/main" val="448632793"/>
              </p:ext>
            </p:extLst>
          </p:nvPr>
        </p:nvGraphicFramePr>
        <p:xfrm>
          <a:off x="285307" y="880726"/>
          <a:ext cx="11621386" cy="5956008"/>
        </p:xfrm>
        <a:graphic>
          <a:graphicData uri="http://schemas.openxmlformats.org/drawingml/2006/table">
            <a:tbl>
              <a:tblPr firstRow="1" bandRow="1">
                <a:tableStyleId>{5C22544A-7EE6-4342-B048-85BDC9FD1C3A}</a:tableStyleId>
              </a:tblPr>
              <a:tblGrid>
                <a:gridCol w="1979428">
                  <a:extLst>
                    <a:ext uri="{9D8B030D-6E8A-4147-A177-3AD203B41FA5}">
                      <a16:colId xmlns:a16="http://schemas.microsoft.com/office/drawing/2014/main" val="1220552768"/>
                    </a:ext>
                  </a:extLst>
                </a:gridCol>
                <a:gridCol w="9641958">
                  <a:extLst>
                    <a:ext uri="{9D8B030D-6E8A-4147-A177-3AD203B41FA5}">
                      <a16:colId xmlns:a16="http://schemas.microsoft.com/office/drawing/2014/main" val="1374362907"/>
                    </a:ext>
                  </a:extLst>
                </a:gridCol>
              </a:tblGrid>
              <a:tr h="481530">
                <a:tc>
                  <a:txBody>
                    <a:bodyPr/>
                    <a:lstStyle/>
                    <a:p>
                      <a:pPr algn="ctr">
                        <a:spcAft>
                          <a:spcPts val="0"/>
                        </a:spcAft>
                      </a:pPr>
                      <a:r>
                        <a:rPr lang="zh-CN" sz="2000" kern="100" dirty="0">
                          <a:effectLst/>
                        </a:rPr>
                        <a:t>主要质量属性</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详细要求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38279193"/>
                  </a:ext>
                </a:extLst>
              </a:tr>
              <a:tr h="481530">
                <a:tc>
                  <a:txBody>
                    <a:bodyPr/>
                    <a:lstStyle/>
                    <a:p>
                      <a:pPr algn="ctr">
                        <a:spcAft>
                          <a:spcPts val="0"/>
                        </a:spcAft>
                        <a:tabLst>
                          <a:tab pos="2637155" algn="ctr"/>
                          <a:tab pos="5274310" algn="r"/>
                          <a:tab pos="266700" algn="l"/>
                        </a:tabLst>
                      </a:pPr>
                      <a:r>
                        <a:rPr lang="zh-CN" sz="2000" kern="100">
                          <a:effectLst/>
                        </a:rPr>
                        <a:t>正确性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对于用户在“渔乐生活”的每一步操作，其结果都要正确地返回给用户，通过特定的方式在</a:t>
                      </a:r>
                      <a:r>
                        <a:rPr lang="en-US" sz="2000" kern="100">
                          <a:effectLst/>
                        </a:rPr>
                        <a:t>APP</a:t>
                      </a:r>
                      <a:r>
                        <a:rPr lang="zh-CN" sz="2000" kern="100">
                          <a:effectLst/>
                        </a:rPr>
                        <a:t>或后台系统中正确地显示出来</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3926684"/>
                  </a:ext>
                </a:extLst>
              </a:tr>
              <a:tr h="481530">
                <a:tc>
                  <a:txBody>
                    <a:bodyPr/>
                    <a:lstStyle/>
                    <a:p>
                      <a:pPr algn="ctr">
                        <a:spcAft>
                          <a:spcPts val="0"/>
                        </a:spcAft>
                      </a:pPr>
                      <a:r>
                        <a:rPr lang="zh-CN" sz="2000" kern="100">
                          <a:effectLst/>
                        </a:rPr>
                        <a:t>健壮性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针对于不规范、错误的数据或者是一组错误的操作，在软件中应该都能判断出来，并且有合理的处理方式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25471172"/>
                  </a:ext>
                </a:extLst>
              </a:tr>
              <a:tr h="402426">
                <a:tc>
                  <a:txBody>
                    <a:bodyPr/>
                    <a:lstStyle/>
                    <a:p>
                      <a:pPr algn="ctr">
                        <a:spcAft>
                          <a:spcPts val="0"/>
                        </a:spcAft>
                      </a:pPr>
                      <a:r>
                        <a:rPr lang="zh-CN" sz="2000" kern="100">
                          <a:effectLst/>
                        </a:rPr>
                        <a:t>可靠性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产品在人为规定的条件下和规定的时间内，完成特定的功能</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00320027"/>
                  </a:ext>
                </a:extLst>
              </a:tr>
              <a:tr h="481530">
                <a:tc>
                  <a:txBody>
                    <a:bodyPr/>
                    <a:lstStyle/>
                    <a:p>
                      <a:pPr algn="ctr">
                        <a:spcAft>
                          <a:spcPts val="0"/>
                        </a:spcAft>
                      </a:pPr>
                      <a:r>
                        <a:rPr lang="zh-CN" sz="2000" kern="100" dirty="0">
                          <a:effectLst/>
                        </a:rPr>
                        <a:t>性能，效率</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000" kern="100" dirty="0">
                          <a:effectLst/>
                        </a:rPr>
                        <a:t>APP</a:t>
                      </a:r>
                      <a:r>
                        <a:rPr lang="zh-CN" sz="2000" kern="100" dirty="0">
                          <a:effectLst/>
                        </a:rPr>
                        <a:t>能允许较大的并发数，可供</a:t>
                      </a:r>
                      <a:r>
                        <a:rPr lang="en-US" sz="2000" kern="100" dirty="0">
                          <a:effectLst/>
                        </a:rPr>
                        <a:t>500</a:t>
                      </a:r>
                      <a:r>
                        <a:rPr lang="zh-CN" sz="2000" kern="100" dirty="0">
                          <a:effectLst/>
                        </a:rPr>
                        <a:t>人同时使用操作，并且每一个用户的每一次操作，在</a:t>
                      </a:r>
                      <a:r>
                        <a:rPr lang="en-US" sz="2000" kern="100" dirty="0">
                          <a:effectLst/>
                        </a:rPr>
                        <a:t>1</a:t>
                      </a:r>
                      <a:r>
                        <a:rPr lang="zh-CN" sz="2000" kern="100" dirty="0">
                          <a:effectLst/>
                        </a:rPr>
                        <a:t>秒内系统及时做出反映并将操作结果返回给用户。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5699465"/>
                  </a:ext>
                </a:extLst>
              </a:tr>
              <a:tr h="402426">
                <a:tc>
                  <a:txBody>
                    <a:bodyPr/>
                    <a:lstStyle/>
                    <a:p>
                      <a:pPr algn="ctr">
                        <a:spcAft>
                          <a:spcPts val="0"/>
                        </a:spcAft>
                      </a:pPr>
                      <a:r>
                        <a:rPr lang="zh-CN" sz="2000" kern="100">
                          <a:effectLst/>
                        </a:rPr>
                        <a:t>易用性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000" kern="100" dirty="0">
                          <a:effectLst/>
                        </a:rPr>
                        <a:t>APP</a:t>
                      </a:r>
                      <a:r>
                        <a:rPr lang="zh-CN" sz="2000" kern="100" dirty="0">
                          <a:effectLst/>
                        </a:rPr>
                        <a:t>能够在各种不同类型的机器上下载安装，并且在用户使用的过程中，方便用户操作</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8431772"/>
                  </a:ext>
                </a:extLst>
              </a:tr>
              <a:tr h="402426">
                <a:tc>
                  <a:txBody>
                    <a:bodyPr/>
                    <a:lstStyle/>
                    <a:p>
                      <a:pPr algn="ctr">
                        <a:spcAft>
                          <a:spcPts val="0"/>
                        </a:spcAft>
                      </a:pPr>
                      <a:r>
                        <a:rPr lang="zh-CN" sz="2000" kern="100">
                          <a:effectLst/>
                        </a:rPr>
                        <a:t>清晰性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000" kern="100" dirty="0">
                          <a:effectLst/>
                        </a:rPr>
                        <a:t>APP</a:t>
                      </a:r>
                      <a:r>
                        <a:rPr lang="zh-CN" sz="2000" kern="100" dirty="0">
                          <a:effectLst/>
                        </a:rPr>
                        <a:t>和后台管理系统界面能够清洗地呈现给用户，使用逻辑应该能让用户通俗易懂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868960"/>
                  </a:ext>
                </a:extLst>
              </a:tr>
              <a:tr h="481530">
                <a:tc>
                  <a:txBody>
                    <a:bodyPr/>
                    <a:lstStyle/>
                    <a:p>
                      <a:pPr algn="ctr">
                        <a:spcAft>
                          <a:spcPts val="0"/>
                        </a:spcAft>
                      </a:pPr>
                      <a:r>
                        <a:rPr lang="zh-CN" sz="2000" kern="100">
                          <a:effectLst/>
                        </a:rPr>
                        <a:t>安全性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对于用户的特殊信息或隐私信息（比如手机号等），通过采取一系列安全地措施，不会轻易、无目的地让项目无关的干系人（黑客）等发现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35985329"/>
                  </a:ext>
                </a:extLst>
              </a:tr>
              <a:tr h="481530">
                <a:tc>
                  <a:txBody>
                    <a:bodyPr/>
                    <a:lstStyle/>
                    <a:p>
                      <a:pPr algn="ctr">
                        <a:spcAft>
                          <a:spcPts val="0"/>
                        </a:spcAft>
                      </a:pPr>
                      <a:r>
                        <a:rPr lang="zh-CN" sz="2000" kern="100">
                          <a:effectLst/>
                        </a:rPr>
                        <a:t>可扩展性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设计出良好的代码允许更多的功能在必要时可以被插入到软件适当的位置中。这样做的目的的是为了应对未来可能需要进行的修改，而造成代码被过度工程化地开发。</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7610506"/>
                  </a:ext>
                </a:extLst>
              </a:tr>
              <a:tr h="402426">
                <a:tc>
                  <a:txBody>
                    <a:bodyPr/>
                    <a:lstStyle/>
                    <a:p>
                      <a:pPr algn="ctr">
                        <a:spcAft>
                          <a:spcPts val="0"/>
                        </a:spcAft>
                      </a:pPr>
                      <a:r>
                        <a:rPr lang="zh-CN" sz="2000" kern="100">
                          <a:effectLst/>
                        </a:rPr>
                        <a:t>兼容性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000" kern="100">
                          <a:effectLst/>
                        </a:rPr>
                        <a:t>APP</a:t>
                      </a:r>
                      <a:r>
                        <a:rPr lang="zh-CN" sz="2000" kern="100">
                          <a:effectLst/>
                        </a:rPr>
                        <a:t>能够在各种不同类型的手机上，兼容运行。</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72944811"/>
                  </a:ext>
                </a:extLst>
              </a:tr>
              <a:tr h="481530">
                <a:tc>
                  <a:txBody>
                    <a:bodyPr/>
                    <a:lstStyle/>
                    <a:p>
                      <a:pPr algn="ctr">
                        <a:spcAft>
                          <a:spcPts val="0"/>
                        </a:spcAft>
                      </a:pPr>
                      <a:r>
                        <a:rPr lang="zh-CN" sz="2000" kern="100">
                          <a:effectLst/>
                        </a:rPr>
                        <a:t>可移植性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当部分需求发生变化时，产品实现的代码或其它部分不用作太多修改迎合部分变化的需求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97089191"/>
                  </a:ext>
                </a:extLst>
              </a:tr>
            </a:tbl>
          </a:graphicData>
        </a:graphic>
      </p:graphicFrame>
      <p:sp>
        <p:nvSpPr>
          <p:cNvPr id="13" name="文本框 2">
            <a:extLst>
              <a:ext uri="{FF2B5EF4-FFF2-40B4-BE49-F238E27FC236}">
                <a16:creationId xmlns:a16="http://schemas.microsoft.com/office/drawing/2014/main" id="{4BB580D6-27FF-477A-9EC7-2B7FF8AC91FE}"/>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软件需求规格说明书</a:t>
            </a:r>
          </a:p>
        </p:txBody>
      </p:sp>
    </p:spTree>
    <p:extLst>
      <p:ext uri="{BB962C8B-B14F-4D97-AF65-F5344CB8AC3E}">
        <p14:creationId xmlns:p14="http://schemas.microsoft.com/office/powerpoint/2010/main" val="78857700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09C00C5-B2A3-478C-A4F3-6B8094FC2A20}"/>
              </a:ext>
            </a:extLst>
          </p:cNvPr>
          <p:cNvSpPr>
            <a:spLocks noChangeArrowheads="1"/>
          </p:cNvSpPr>
          <p:nvPr/>
        </p:nvSpPr>
        <p:spPr bwMode="auto">
          <a:xfrm>
            <a:off x="5650060" y="332285"/>
            <a:ext cx="30516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400" dirty="0"/>
              <a:t>运行与实现环境</a:t>
            </a:r>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3183731" y="561779"/>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65">
            <a:extLst>
              <a:ext uri="{FF2B5EF4-FFF2-40B4-BE49-F238E27FC236}">
                <a16:creationId xmlns:a16="http://schemas.microsoft.com/office/drawing/2014/main" id="{0DFE71F2-F304-4464-861E-C71001489ADF}"/>
              </a:ext>
            </a:extLst>
          </p:cNvPr>
          <p:cNvSpPr>
            <a:spLocks noChangeArrowheads="1"/>
          </p:cNvSpPr>
          <p:nvPr/>
        </p:nvSpPr>
        <p:spPr bwMode="auto">
          <a:xfrm>
            <a:off x="2952750" y="2634105"/>
            <a:ext cx="184731"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9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文本框 2">
            <a:extLst>
              <a:ext uri="{FF2B5EF4-FFF2-40B4-BE49-F238E27FC236}">
                <a16:creationId xmlns:a16="http://schemas.microsoft.com/office/drawing/2014/main" id="{0F96D258-276D-463C-A858-461A0CA220E0}"/>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软件需求规格说明书</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99EAE819-20BB-4C2B-BD11-8A7343FFCFDC}"/>
              </a:ext>
            </a:extLst>
          </p:cNvPr>
          <p:cNvGraphicFramePr>
            <a:graphicFrameLocks noGrp="1"/>
          </p:cNvGraphicFramePr>
          <p:nvPr>
            <p:extLst>
              <p:ext uri="{D42A27DB-BD31-4B8C-83A1-F6EECF244321}">
                <p14:modId xmlns:p14="http://schemas.microsoft.com/office/powerpoint/2010/main" val="2401168953"/>
              </p:ext>
            </p:extLst>
          </p:nvPr>
        </p:nvGraphicFramePr>
        <p:xfrm>
          <a:off x="301255" y="1019213"/>
          <a:ext cx="11440634" cy="5673482"/>
        </p:xfrm>
        <a:graphic>
          <a:graphicData uri="http://schemas.openxmlformats.org/drawingml/2006/table">
            <a:tbl>
              <a:tblPr firstRow="1" bandRow="1">
                <a:tableStyleId>{5C22544A-7EE6-4342-B048-85BDC9FD1C3A}</a:tableStyleId>
              </a:tblPr>
              <a:tblGrid>
                <a:gridCol w="4121889">
                  <a:extLst>
                    <a:ext uri="{9D8B030D-6E8A-4147-A177-3AD203B41FA5}">
                      <a16:colId xmlns:a16="http://schemas.microsoft.com/office/drawing/2014/main" val="921926263"/>
                    </a:ext>
                  </a:extLst>
                </a:gridCol>
                <a:gridCol w="7318745">
                  <a:extLst>
                    <a:ext uri="{9D8B030D-6E8A-4147-A177-3AD203B41FA5}">
                      <a16:colId xmlns:a16="http://schemas.microsoft.com/office/drawing/2014/main" val="2269272789"/>
                    </a:ext>
                  </a:extLst>
                </a:gridCol>
              </a:tblGrid>
              <a:tr h="535201">
                <a:tc>
                  <a:txBody>
                    <a:bodyPr/>
                    <a:lstStyle/>
                    <a:p>
                      <a:pPr algn="ctr">
                        <a:spcAft>
                          <a:spcPts val="0"/>
                        </a:spcAft>
                      </a:pPr>
                      <a:r>
                        <a:rPr lang="zh-CN" sz="2000" kern="100" dirty="0">
                          <a:effectLst/>
                        </a:rPr>
                        <a:t>需求名称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详细要求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6990775"/>
                  </a:ext>
                </a:extLst>
              </a:tr>
              <a:tr h="2519409">
                <a:tc>
                  <a:txBody>
                    <a:bodyPr/>
                    <a:lstStyle/>
                    <a:p>
                      <a:pPr algn="ctr">
                        <a:spcAft>
                          <a:spcPts val="0"/>
                        </a:spcAft>
                        <a:tabLst>
                          <a:tab pos="2637155" algn="ctr"/>
                          <a:tab pos="5274310" algn="r"/>
                          <a:tab pos="266700" algn="l"/>
                        </a:tabLst>
                      </a:pPr>
                      <a:r>
                        <a:rPr lang="zh-CN" sz="2000" kern="100" dirty="0">
                          <a:effectLst/>
                        </a:rPr>
                        <a:t>开发者硬件环境要求</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开发者硬件环境（</a:t>
                      </a:r>
                      <a:r>
                        <a:rPr lang="en-US" sz="2000" kern="100" dirty="0">
                          <a:effectLst/>
                        </a:rPr>
                        <a:t>PC</a:t>
                      </a:r>
                      <a:r>
                        <a:rPr lang="zh-CN" sz="2000" kern="100" dirty="0">
                          <a:effectLst/>
                        </a:rPr>
                        <a:t>机、笔记本等）达到</a:t>
                      </a:r>
                      <a:r>
                        <a:rPr lang="en-US" sz="2000" kern="100" dirty="0">
                          <a:effectLst/>
                        </a:rPr>
                        <a:t>win10</a:t>
                      </a:r>
                      <a:r>
                        <a:rPr lang="zh-CN" sz="2000" kern="100" dirty="0">
                          <a:effectLst/>
                        </a:rPr>
                        <a:t>及以上操作系统的最低配置要求：</a:t>
                      </a:r>
                    </a:p>
                    <a:p>
                      <a:pPr algn="just">
                        <a:spcAft>
                          <a:spcPts val="0"/>
                        </a:spcAft>
                      </a:pPr>
                      <a:r>
                        <a:rPr lang="zh-CN" sz="2000" kern="100" dirty="0">
                          <a:effectLst/>
                        </a:rPr>
                        <a:t>处理器：</a:t>
                      </a:r>
                      <a:r>
                        <a:rPr lang="en-US" sz="2000" kern="100" dirty="0">
                          <a:effectLst/>
                        </a:rPr>
                        <a:t>i5 6</a:t>
                      </a:r>
                      <a:r>
                        <a:rPr lang="zh-CN" sz="2000" kern="100" dirty="0">
                          <a:effectLst/>
                        </a:rPr>
                        <a:t>代及以上</a:t>
                      </a:r>
                    </a:p>
                    <a:p>
                      <a:pPr algn="just">
                        <a:spcAft>
                          <a:spcPts val="0"/>
                        </a:spcAft>
                      </a:pPr>
                      <a:r>
                        <a:rPr lang="zh-CN" sz="2000" kern="100" dirty="0">
                          <a:effectLst/>
                        </a:rPr>
                        <a:t>内存：</a:t>
                      </a:r>
                      <a:r>
                        <a:rPr lang="en-US" sz="2000" kern="100" dirty="0">
                          <a:effectLst/>
                        </a:rPr>
                        <a:t>8GB </a:t>
                      </a:r>
                      <a:r>
                        <a:rPr lang="zh-CN" sz="2000" kern="100" dirty="0">
                          <a:effectLst/>
                        </a:rPr>
                        <a:t>及以上 显卡：</a:t>
                      </a:r>
                      <a:r>
                        <a:rPr lang="en-US" sz="2000" kern="100" dirty="0">
                          <a:effectLst/>
                        </a:rPr>
                        <a:t>GTX960</a:t>
                      </a:r>
                      <a:r>
                        <a:rPr lang="zh-CN" sz="2000" kern="100" dirty="0">
                          <a:effectLst/>
                        </a:rPr>
                        <a:t>及以上（开启</a:t>
                      </a:r>
                      <a:r>
                        <a:rPr lang="en-US" sz="2000" kern="100" dirty="0">
                          <a:effectLst/>
                        </a:rPr>
                        <a:t>AERO</a:t>
                      </a:r>
                      <a:r>
                        <a:rPr lang="zh-CN" sz="2000" kern="100" dirty="0">
                          <a:effectLst/>
                        </a:rPr>
                        <a:t>效果）</a:t>
                      </a:r>
                    </a:p>
                    <a:p>
                      <a:pPr algn="just">
                        <a:spcAft>
                          <a:spcPts val="0"/>
                        </a:spcAft>
                      </a:pPr>
                      <a:r>
                        <a:rPr lang="zh-CN" sz="2000" kern="100" dirty="0">
                          <a:effectLst/>
                        </a:rPr>
                        <a:t>硬盘空间：</a:t>
                      </a:r>
                      <a:r>
                        <a:rPr lang="en-US" sz="2000" kern="100" dirty="0">
                          <a:effectLst/>
                        </a:rPr>
                        <a:t>1T</a:t>
                      </a:r>
                      <a:r>
                        <a:rPr lang="zh-CN" sz="2000" kern="100" dirty="0">
                          <a:effectLst/>
                        </a:rPr>
                        <a:t>以上（主分区，</a:t>
                      </a:r>
                      <a:r>
                        <a:rPr lang="en-US" sz="2000" kern="100" dirty="0">
                          <a:effectLst/>
                        </a:rPr>
                        <a:t>NTFS</a:t>
                      </a:r>
                      <a:r>
                        <a:rPr lang="zh-CN" sz="2000" kern="100" dirty="0">
                          <a:effectLst/>
                        </a:rPr>
                        <a:t>格式）</a:t>
                      </a:r>
                    </a:p>
                    <a:p>
                      <a:pPr algn="just">
                        <a:spcAft>
                          <a:spcPts val="0"/>
                        </a:spcAft>
                      </a:pPr>
                      <a:r>
                        <a:rPr lang="zh-CN" sz="2000" kern="100" dirty="0">
                          <a:effectLst/>
                        </a:rPr>
                        <a:t>显示器：要求分辨率在</a:t>
                      </a:r>
                      <a:r>
                        <a:rPr lang="en-US" sz="2000" kern="100" dirty="0">
                          <a:effectLst/>
                        </a:rPr>
                        <a:t>1024X768</a:t>
                      </a:r>
                      <a:r>
                        <a:rPr lang="zh-CN" sz="2000" kern="100" dirty="0">
                          <a:effectLst/>
                        </a:rPr>
                        <a:t>像素及以上（低于该分辨率则无法正常显示部分功能），或可支持触摸技术的显示设备。</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0096827"/>
                  </a:ext>
                </a:extLst>
              </a:tr>
              <a:tr h="839803">
                <a:tc>
                  <a:txBody>
                    <a:bodyPr/>
                    <a:lstStyle/>
                    <a:p>
                      <a:pPr algn="ctr">
                        <a:spcAft>
                          <a:spcPts val="0"/>
                        </a:spcAft>
                      </a:pPr>
                      <a:r>
                        <a:rPr lang="zh-CN" sz="2000" kern="100">
                          <a:effectLst/>
                        </a:rPr>
                        <a:t>服务器运行要求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服务器能够支持</a:t>
                      </a:r>
                      <a:r>
                        <a:rPr lang="en-US" sz="2000" kern="100" dirty="0">
                          <a:effectLst/>
                        </a:rPr>
                        <a:t>22</a:t>
                      </a:r>
                      <a:r>
                        <a:rPr lang="zh-CN" sz="2000" kern="100" dirty="0">
                          <a:effectLst/>
                        </a:rPr>
                        <a:t>小时一直处理运行，并且在北京时间</a:t>
                      </a:r>
                      <a:r>
                        <a:rPr lang="en-US" sz="2000" kern="100" dirty="0">
                          <a:effectLst/>
                        </a:rPr>
                        <a:t>(UCT/GMT+08:00)</a:t>
                      </a:r>
                      <a:r>
                        <a:rPr lang="zh-CN" sz="2000" kern="100" dirty="0">
                          <a:effectLst/>
                        </a:rPr>
                        <a:t>凌晨</a:t>
                      </a:r>
                      <a:r>
                        <a:rPr lang="en-US" sz="2000" kern="100" dirty="0">
                          <a:effectLst/>
                        </a:rPr>
                        <a:t>03:00-05:00</a:t>
                      </a:r>
                      <a:r>
                        <a:rPr lang="zh-CN" sz="2000" kern="100" dirty="0">
                          <a:effectLst/>
                        </a:rPr>
                        <a:t>之间进行后台管理与维护。</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4914501"/>
                  </a:ext>
                </a:extLst>
              </a:tr>
              <a:tr h="559869">
                <a:tc>
                  <a:txBody>
                    <a:bodyPr/>
                    <a:lstStyle/>
                    <a:p>
                      <a:pPr algn="ctr">
                        <a:spcAft>
                          <a:spcPts val="0"/>
                        </a:spcAft>
                      </a:pPr>
                      <a:r>
                        <a:rPr lang="zh-CN" sz="2000" kern="100">
                          <a:effectLst/>
                        </a:rPr>
                        <a:t>服务器软件环境要求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阿里云服务器，通用型（</a:t>
                      </a:r>
                      <a:r>
                        <a:rPr lang="en-US" sz="2000" kern="100" dirty="0">
                          <a:effectLst/>
                        </a:rPr>
                        <a:t>g5</a:t>
                      </a:r>
                      <a:r>
                        <a:rPr lang="zh-CN" sz="2000" kern="100" dirty="0">
                          <a:effectLst/>
                        </a:rPr>
                        <a:t>）</a:t>
                      </a:r>
                      <a:r>
                        <a:rPr lang="en-US" sz="2000" kern="100" dirty="0">
                          <a:effectLst/>
                        </a:rPr>
                        <a:t>ecs.g5.16xlarge.</a:t>
                      </a:r>
                      <a:r>
                        <a:rPr lang="zh-CN" sz="2000" kern="100" dirty="0">
                          <a:effectLst/>
                        </a:rPr>
                        <a:t>企业级用户，专有网络，非</a:t>
                      </a:r>
                      <a:r>
                        <a:rPr lang="en-US" sz="2000" kern="100" dirty="0">
                          <a:effectLst/>
                        </a:rPr>
                        <a:t>Windows</a:t>
                      </a:r>
                      <a:r>
                        <a:rPr lang="zh-CN" sz="2000" kern="100" dirty="0">
                          <a:effectLst/>
                        </a:rPr>
                        <a:t>系统，</a:t>
                      </a:r>
                      <a:r>
                        <a:rPr lang="en-US" sz="2000" kern="100" dirty="0">
                          <a:effectLst/>
                        </a:rPr>
                        <a:t>I/O</a:t>
                      </a:r>
                      <a:r>
                        <a:rPr lang="zh-CN" sz="2000" kern="100" dirty="0">
                          <a:effectLst/>
                        </a:rPr>
                        <a:t>优化。</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36417540"/>
                  </a:ext>
                </a:extLst>
              </a:tr>
              <a:tr h="559869">
                <a:tc>
                  <a:txBody>
                    <a:bodyPr/>
                    <a:lstStyle/>
                    <a:p>
                      <a:pPr algn="ctr">
                        <a:spcAft>
                          <a:spcPts val="0"/>
                        </a:spcAft>
                      </a:pPr>
                      <a:r>
                        <a:rPr lang="zh-CN" sz="2000" kern="100">
                          <a:effectLst/>
                        </a:rPr>
                        <a:t>服务器硬件环境要求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a:effectLst/>
                        </a:rPr>
                        <a:t>服务器</a:t>
                      </a:r>
                      <a:r>
                        <a:rPr lang="en-US" sz="2000" kern="100">
                          <a:effectLst/>
                        </a:rPr>
                        <a:t>vCPU 64</a:t>
                      </a:r>
                      <a:r>
                        <a:rPr lang="zh-CN" sz="2000" kern="100">
                          <a:effectLst/>
                        </a:rPr>
                        <a:t>，内存</a:t>
                      </a:r>
                      <a:r>
                        <a:rPr lang="en-US" sz="2000" kern="100">
                          <a:effectLst/>
                        </a:rPr>
                        <a:t>256G</a:t>
                      </a:r>
                      <a:r>
                        <a:rPr lang="zh-CN" sz="2000" kern="100">
                          <a:effectLst/>
                        </a:rPr>
                        <a:t>，存储空间</a:t>
                      </a:r>
                      <a:r>
                        <a:rPr lang="en-US" sz="2000" kern="100">
                          <a:effectLst/>
                        </a:rPr>
                        <a:t>8T</a:t>
                      </a:r>
                      <a:r>
                        <a:rPr lang="zh-CN" sz="2000" kern="100">
                          <a:effectLst/>
                        </a:rPr>
                        <a:t>以上，必须能支持</a:t>
                      </a:r>
                      <a:r>
                        <a:rPr lang="en-US" sz="2000" kern="100">
                          <a:effectLst/>
                        </a:rPr>
                        <a:t>500</a:t>
                      </a:r>
                      <a:r>
                        <a:rPr lang="zh-CN" sz="2000" kern="100">
                          <a:effectLst/>
                        </a:rPr>
                        <a:t>人同时访问。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495810"/>
                  </a:ext>
                </a:extLst>
              </a:tr>
              <a:tr h="559869">
                <a:tc>
                  <a:txBody>
                    <a:bodyPr/>
                    <a:lstStyle/>
                    <a:p>
                      <a:pPr algn="ctr">
                        <a:spcAft>
                          <a:spcPts val="0"/>
                        </a:spcAft>
                      </a:pPr>
                      <a:r>
                        <a:rPr lang="zh-CN" sz="2000" kern="100">
                          <a:effectLst/>
                        </a:rPr>
                        <a:t>软件客户端运行环境要求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000" kern="100" dirty="0">
                          <a:effectLst/>
                        </a:rPr>
                        <a:t>客户端运行环境基于</a:t>
                      </a:r>
                      <a:r>
                        <a:rPr lang="en-US" sz="2000" kern="100" dirty="0">
                          <a:effectLst/>
                        </a:rPr>
                        <a:t>Android 6.0</a:t>
                      </a:r>
                      <a:r>
                        <a:rPr lang="zh-CN" sz="2000" kern="100" dirty="0">
                          <a:effectLst/>
                        </a:rPr>
                        <a:t>以上或者</a:t>
                      </a:r>
                      <a:r>
                        <a:rPr lang="en-US" sz="2000" kern="100" dirty="0">
                          <a:effectLst/>
                        </a:rPr>
                        <a:t>IOS 6.1</a:t>
                      </a:r>
                      <a:r>
                        <a:rPr lang="zh-CN" sz="2000" kern="100" dirty="0">
                          <a:effectLst/>
                        </a:rPr>
                        <a:t>以上的操作系统</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6978571"/>
                  </a:ext>
                </a:extLst>
              </a:tr>
            </a:tbl>
          </a:graphicData>
        </a:graphic>
      </p:graphicFrame>
    </p:spTree>
    <p:extLst>
      <p:ext uri="{BB962C8B-B14F-4D97-AF65-F5344CB8AC3E}">
        <p14:creationId xmlns:p14="http://schemas.microsoft.com/office/powerpoint/2010/main" val="159623004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优先级打分</a:t>
            </a:r>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5904575" y="64102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65">
            <a:extLst>
              <a:ext uri="{FF2B5EF4-FFF2-40B4-BE49-F238E27FC236}">
                <a16:creationId xmlns:a16="http://schemas.microsoft.com/office/drawing/2014/main" id="{0DFE71F2-F304-4464-861E-C71001489ADF}"/>
              </a:ext>
            </a:extLst>
          </p:cNvPr>
          <p:cNvSpPr>
            <a:spLocks noChangeArrowheads="1"/>
          </p:cNvSpPr>
          <p:nvPr/>
        </p:nvSpPr>
        <p:spPr bwMode="auto">
          <a:xfrm>
            <a:off x="2952750" y="2634105"/>
            <a:ext cx="184731"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9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矩形 2">
            <a:extLst>
              <a:ext uri="{FF2B5EF4-FFF2-40B4-BE49-F238E27FC236}">
                <a16:creationId xmlns:a16="http://schemas.microsoft.com/office/drawing/2014/main" id="{5252555A-4D54-48DD-9A85-7F6DCFDD3521}"/>
              </a:ext>
            </a:extLst>
          </p:cNvPr>
          <p:cNvSpPr/>
          <p:nvPr/>
        </p:nvSpPr>
        <p:spPr>
          <a:xfrm>
            <a:off x="4069169" y="5518536"/>
            <a:ext cx="5942652" cy="583814"/>
          </a:xfrm>
          <a:prstGeom prst="rect">
            <a:avLst/>
          </a:prstGeom>
        </p:spPr>
        <p:txBody>
          <a:bodyPr wrap="none">
            <a:spAutoFit/>
          </a:bodyPr>
          <a:lstStyle/>
          <a:p>
            <a:pPr lvl="0" algn="just">
              <a:lnSpc>
                <a:spcPct val="150000"/>
              </a:lnSpc>
              <a:spcAft>
                <a:spcPts val="0"/>
              </a:spcAft>
            </a:pPr>
            <a:r>
              <a:rPr lang="zh-CN" altLang="zh-CN" sz="2400" kern="100" dirty="0">
                <a:solidFill>
                  <a:srgbClr val="FF0000"/>
                </a:solidFill>
                <a:latin typeface="等线" panose="02010600030101010101" pitchFamily="2" charset="-122"/>
                <a:cs typeface="Times New Roman" panose="02020603050405020304" pitchFamily="18" charset="0"/>
              </a:rPr>
              <a:t>优先级</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solidFill>
                  <a:srgbClr val="FF0000"/>
                </a:solidFill>
                <a:latin typeface="等线" panose="02010600030101010101" pitchFamily="2" charset="-122"/>
                <a:cs typeface="Times New Roman" panose="02020603050405020304" pitchFamily="18" charset="0"/>
              </a:rPr>
              <a:t>总价值</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solidFill>
                  <a:srgbClr val="FF0000"/>
                </a:solidFill>
                <a:latin typeface="等线" panose="02010600030101010101" pitchFamily="2" charset="-122"/>
                <a:cs typeface="Times New Roman" panose="02020603050405020304" pitchFamily="18" charset="0"/>
              </a:rPr>
              <a:t>权重</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solidFill>
                  <a:srgbClr val="FF0000"/>
                </a:solidFill>
                <a:latin typeface="等线" panose="02010600030101010101" pitchFamily="2" charset="-122"/>
                <a:cs typeface="Times New Roman" panose="02020603050405020304" pitchFamily="18" charset="0"/>
              </a:rPr>
              <a:t>相对风险</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solidFill>
                  <a:srgbClr val="FF0000"/>
                </a:solidFill>
                <a:latin typeface="等线" panose="02010600030101010101" pitchFamily="2" charset="-122"/>
                <a:cs typeface="Times New Roman" panose="02020603050405020304" pitchFamily="18" charset="0"/>
              </a:rPr>
              <a:t>相对成本</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85F61DE1-F185-4F53-B50D-08823C050702}"/>
              </a:ext>
            </a:extLst>
          </p:cNvPr>
          <p:cNvSpPr/>
          <p:nvPr/>
        </p:nvSpPr>
        <p:spPr>
          <a:xfrm>
            <a:off x="3253704" y="1622715"/>
            <a:ext cx="8622863" cy="4283352"/>
          </a:xfrm>
          <a:prstGeom prst="rect">
            <a:avLst/>
          </a:prstGeom>
        </p:spPr>
        <p:txBody>
          <a:bodyPr wrap="square">
            <a:spAutoFit/>
          </a:bodyPr>
          <a:lstStyle/>
          <a:p>
            <a:pPr marL="342900" lvl="0" indent="-342900" algn="just">
              <a:spcAft>
                <a:spcPts val="0"/>
              </a:spcAft>
              <a:buFont typeface="Wingdings" panose="05000000000000000000" pitchFamily="2" charset="2"/>
              <a:buChar char="u"/>
            </a:pPr>
            <a:r>
              <a:rPr lang="zh-CN" altLang="en-US" sz="2400" kern="100" dirty="0">
                <a:latin typeface="等线" panose="02010600030101010101" pitchFamily="2" charset="-122"/>
                <a:cs typeface="Times New Roman" panose="02020603050405020304" pitchFamily="18" charset="0"/>
              </a:rPr>
              <a:t>参与本次优先</a:t>
            </a:r>
            <a:r>
              <a:rPr lang="zh-CN" altLang="en-US" sz="2400" dirty="0"/>
              <a:t>级打分的代表有：客户杨枨老师、用户代表杨枨老师、用户代表柯海丰老师、管理员代表陈尚辉学长、游客代表张嘉诚。</a:t>
            </a:r>
            <a:endParaRPr lang="en-US" altLang="zh-CN" sz="2400" dirty="0"/>
          </a:p>
          <a:p>
            <a:pPr marL="342900" lvl="0" indent="-342900" algn="just">
              <a:spcAft>
                <a:spcPts val="0"/>
              </a:spcAft>
              <a:buFont typeface="Wingdings" panose="05000000000000000000" pitchFamily="2" charset="2"/>
              <a:buChar char="u"/>
            </a:pPr>
            <a:r>
              <a:rPr lang="en-US" altLang="zh-CN" sz="2400" kern="100" dirty="0">
                <a:latin typeface="等线" panose="02010600030101010101" pitchFamily="2" charset="-122"/>
                <a:cs typeface="Times New Roman" panose="02020603050405020304" pitchFamily="18" charset="0"/>
              </a:rPr>
              <a:t> </a:t>
            </a:r>
            <a:r>
              <a:rPr lang="zh-CN" altLang="en-US" sz="2400" kern="100" dirty="0">
                <a:solidFill>
                  <a:srgbClr val="FF0000"/>
                </a:solidFill>
                <a:latin typeface="等线" panose="02010600030101010101" pitchFamily="2" charset="-122"/>
                <a:cs typeface="Times New Roman" panose="02020603050405020304" pitchFamily="18" charset="0"/>
              </a:rPr>
              <a:t>以上</a:t>
            </a:r>
            <a:r>
              <a:rPr lang="zh-CN" altLang="zh-CN" sz="2400" kern="100" dirty="0">
                <a:solidFill>
                  <a:srgbClr val="FF0000"/>
                </a:solidFill>
                <a:latin typeface="等线" panose="02010600030101010101" pitchFamily="2" charset="-122"/>
                <a:cs typeface="Times New Roman" panose="02020603050405020304" pitchFamily="18" charset="0"/>
              </a:rPr>
              <a:t>代表</a:t>
            </a:r>
            <a:r>
              <a:rPr lang="zh-CN" altLang="zh-CN" sz="2400" kern="100" dirty="0">
                <a:latin typeface="等线" panose="02010600030101010101" pitchFamily="2" charset="-122"/>
                <a:cs typeface="Times New Roman" panose="02020603050405020304" pitchFamily="18" charset="0"/>
              </a:rPr>
              <a:t>负责为</a:t>
            </a:r>
            <a:r>
              <a:rPr lang="zh-CN" altLang="zh-CN" sz="2400" dirty="0"/>
              <a:t>用例</a:t>
            </a:r>
            <a:r>
              <a:rPr lang="zh-CN" altLang="zh-CN" sz="2400" kern="100" dirty="0">
                <a:latin typeface="等线" panose="02010600030101010101" pitchFamily="2" charset="-122"/>
                <a:cs typeface="Times New Roman" panose="02020603050405020304" pitchFamily="18" charset="0"/>
              </a:rPr>
              <a:t>的</a:t>
            </a:r>
            <a:r>
              <a:rPr lang="zh-CN" altLang="zh-CN" sz="2400" b="1" kern="100" dirty="0">
                <a:latin typeface="等线" panose="02010600030101010101" pitchFamily="2" charset="-122"/>
                <a:cs typeface="Times New Roman" panose="02020603050405020304" pitchFamily="18" charset="0"/>
              </a:rPr>
              <a:t>相对收益</a:t>
            </a:r>
            <a:r>
              <a:rPr lang="zh-CN" altLang="zh-CN" sz="2400" kern="100" dirty="0">
                <a:latin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cs typeface="Times New Roman" panose="02020603050405020304" pitchFamily="18" charset="0"/>
              </a:rPr>
              <a:t>相对损失</a:t>
            </a:r>
            <a:r>
              <a:rPr lang="zh-CN" altLang="zh-CN" sz="2400" kern="100" dirty="0">
                <a:latin typeface="等线" panose="02010600030101010101" pitchFamily="2" charset="-122"/>
                <a:cs typeface="Times New Roman" panose="02020603050405020304" pitchFamily="18" charset="0"/>
              </a:rPr>
              <a:t>打分，</a:t>
            </a:r>
            <a:r>
              <a:rPr lang="zh-CN" altLang="zh-CN" sz="2400" kern="100" dirty="0">
                <a:solidFill>
                  <a:srgbClr val="FF0000"/>
                </a:solidFill>
                <a:latin typeface="等线" panose="02010600030101010101" pitchFamily="2" charset="-122"/>
                <a:cs typeface="Times New Roman" panose="02020603050405020304" pitchFamily="18" charset="0"/>
              </a:rPr>
              <a:t>项目经理</a:t>
            </a:r>
            <a:r>
              <a:rPr lang="zh-CN" altLang="zh-CN" sz="2400" kern="100" dirty="0">
                <a:latin typeface="等线" panose="02010600030101010101" pitchFamily="2" charset="-122"/>
                <a:cs typeface="Times New Roman" panose="02020603050405020304" pitchFamily="18" charset="0"/>
              </a:rPr>
              <a:t>和</a:t>
            </a:r>
            <a:r>
              <a:rPr lang="zh-CN" altLang="zh-CN" sz="2400" kern="100" dirty="0">
                <a:solidFill>
                  <a:srgbClr val="FF0000"/>
                </a:solidFill>
                <a:latin typeface="等线" panose="02010600030101010101" pitchFamily="2" charset="-122"/>
                <a:cs typeface="Times New Roman" panose="02020603050405020304" pitchFamily="18" charset="0"/>
              </a:rPr>
              <a:t>开发者代表</a:t>
            </a:r>
            <a:r>
              <a:rPr lang="zh-CN" altLang="zh-CN" sz="2400" kern="100" dirty="0">
                <a:latin typeface="等线" panose="02010600030101010101" pitchFamily="2" charset="-122"/>
                <a:cs typeface="Times New Roman" panose="02020603050405020304" pitchFamily="18" charset="0"/>
              </a:rPr>
              <a:t>负责为</a:t>
            </a:r>
            <a:r>
              <a:rPr lang="zh-CN" altLang="zh-CN" sz="2400" b="1" kern="100" dirty="0">
                <a:latin typeface="等线" panose="02010600030101010101" pitchFamily="2" charset="-122"/>
                <a:cs typeface="Times New Roman" panose="02020603050405020304" pitchFamily="18" charset="0"/>
              </a:rPr>
              <a:t>相对</a:t>
            </a:r>
            <a:r>
              <a:rPr lang="zh-CN" altLang="zh-CN" sz="2400" b="1" dirty="0"/>
              <a:t>成本</a:t>
            </a:r>
            <a:r>
              <a:rPr lang="zh-CN" altLang="zh-CN" sz="2400" kern="100" dirty="0">
                <a:latin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cs typeface="Times New Roman" panose="02020603050405020304" pitchFamily="18" charset="0"/>
              </a:rPr>
              <a:t>相对风险</a:t>
            </a:r>
            <a:r>
              <a:rPr lang="zh-CN" altLang="zh-CN" sz="2400" kern="100" dirty="0">
                <a:latin typeface="等线" panose="02010600030101010101" pitchFamily="2" charset="-122"/>
                <a:cs typeface="Times New Roman" panose="02020603050405020304" pitchFamily="18" charset="0"/>
              </a:rPr>
              <a:t>打分，杨枨老师负责给出</a:t>
            </a:r>
            <a:r>
              <a:rPr lang="zh-CN" altLang="zh-CN" sz="2400" b="1" kern="100" dirty="0">
                <a:latin typeface="等线" panose="02010600030101010101" pitchFamily="2" charset="-122"/>
                <a:cs typeface="Times New Roman" panose="02020603050405020304" pitchFamily="18" charset="0"/>
              </a:rPr>
              <a:t>权重</a:t>
            </a:r>
            <a:r>
              <a:rPr lang="zh-CN" altLang="zh-CN" sz="2400" kern="100" dirty="0">
                <a:latin typeface="等线" panose="02010600030101010101" pitchFamily="2" charset="-122"/>
                <a:cs typeface="Times New Roman" panose="02020603050405020304" pitchFamily="18" charset="0"/>
              </a:rPr>
              <a:t>。</a:t>
            </a:r>
            <a:endParaRPr lang="en-US" altLang="zh-CN" sz="2400" kern="100" dirty="0">
              <a:latin typeface="等线" panose="02010600030101010101" pitchFamily="2" charset="-122"/>
              <a:cs typeface="Times New Roman" panose="02020603050405020304" pitchFamily="18" charset="0"/>
            </a:endParaRPr>
          </a:p>
          <a:p>
            <a:pPr marL="342900" indent="-342900">
              <a:buFont typeface="Wingdings" panose="05000000000000000000" pitchFamily="2" charset="2"/>
              <a:buChar char="u"/>
            </a:pPr>
            <a:r>
              <a:rPr lang="zh-CN" altLang="en-US" sz="2400" dirty="0"/>
              <a:t>当多名用户对同一需求打分时取</a:t>
            </a:r>
            <a:r>
              <a:rPr lang="zh-CN" altLang="en-US" sz="2400" b="1" dirty="0"/>
              <a:t>权重较大</a:t>
            </a:r>
            <a:r>
              <a:rPr lang="zh-CN" altLang="en-US" sz="2400" dirty="0"/>
              <a:t>的用户的分数，如果权重相同取平均数。</a:t>
            </a:r>
          </a:p>
          <a:p>
            <a:pPr marL="342900" indent="-342900">
              <a:buFont typeface="Wingdings" panose="05000000000000000000" pitchFamily="2" charset="2"/>
              <a:buChar char="u"/>
            </a:pPr>
            <a:r>
              <a:rPr lang="zh-CN" altLang="en-US" sz="2400" dirty="0"/>
              <a:t>相对成本为项目经理和开发者代表的打分的平均数</a:t>
            </a:r>
          </a:p>
          <a:p>
            <a:pPr marL="342900" indent="-342900">
              <a:buFont typeface="Wingdings" panose="05000000000000000000" pitchFamily="2" charset="2"/>
              <a:buChar char="u"/>
            </a:pPr>
            <a:r>
              <a:rPr lang="zh-CN" altLang="en-US" sz="2400" dirty="0"/>
              <a:t>相对风险为项目经理和开发者代表的打分的平均数</a:t>
            </a:r>
          </a:p>
          <a:p>
            <a:pPr lvl="0" algn="just">
              <a:lnSpc>
                <a:spcPct val="150000"/>
              </a:lnSpc>
              <a:spcAft>
                <a:spcPts val="0"/>
              </a:spcAft>
            </a:pPr>
            <a:endParaRPr lang="zh-CN" altLang="zh-CN" sz="2400" dirty="0"/>
          </a:p>
        </p:txBody>
      </p:sp>
      <p:graphicFrame>
        <p:nvGraphicFramePr>
          <p:cNvPr id="16" name="表格 15">
            <a:extLst>
              <a:ext uri="{FF2B5EF4-FFF2-40B4-BE49-F238E27FC236}">
                <a16:creationId xmlns:a16="http://schemas.microsoft.com/office/drawing/2014/main" id="{97865671-1C88-4982-A75B-CF9ABFEB31C3}"/>
              </a:ext>
            </a:extLst>
          </p:cNvPr>
          <p:cNvGraphicFramePr>
            <a:graphicFrameLocks noGrp="1"/>
          </p:cNvGraphicFramePr>
          <p:nvPr>
            <p:extLst>
              <p:ext uri="{D42A27DB-BD31-4B8C-83A1-F6EECF244321}">
                <p14:modId xmlns:p14="http://schemas.microsoft.com/office/powerpoint/2010/main" val="1863397271"/>
              </p:ext>
            </p:extLst>
          </p:nvPr>
        </p:nvGraphicFramePr>
        <p:xfrm>
          <a:off x="512158" y="1754098"/>
          <a:ext cx="2472002" cy="4233550"/>
        </p:xfrm>
        <a:graphic>
          <a:graphicData uri="http://schemas.openxmlformats.org/drawingml/2006/table">
            <a:tbl>
              <a:tblPr firstRow="1" bandRow="1">
                <a:tableStyleId>{5C22544A-7EE6-4342-B048-85BDC9FD1C3A}</a:tableStyleId>
              </a:tblPr>
              <a:tblGrid>
                <a:gridCol w="1236001">
                  <a:extLst>
                    <a:ext uri="{9D8B030D-6E8A-4147-A177-3AD203B41FA5}">
                      <a16:colId xmlns:a16="http://schemas.microsoft.com/office/drawing/2014/main" val="3380913840"/>
                    </a:ext>
                  </a:extLst>
                </a:gridCol>
                <a:gridCol w="1236001">
                  <a:extLst>
                    <a:ext uri="{9D8B030D-6E8A-4147-A177-3AD203B41FA5}">
                      <a16:colId xmlns:a16="http://schemas.microsoft.com/office/drawing/2014/main" val="740351548"/>
                    </a:ext>
                  </a:extLst>
                </a:gridCol>
              </a:tblGrid>
              <a:tr h="846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用户类型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权重比例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extLst>
                  <a:ext uri="{0D108BD9-81ED-4DB2-BD59-A6C34878D82A}">
                    <a16:rowId xmlns:a16="http://schemas.microsoft.com/office/drawing/2014/main" val="1589223881"/>
                  </a:ext>
                </a:extLst>
              </a:tr>
              <a:tr h="846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客户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rPr>
                        <a:t>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extLst>
                  <a:ext uri="{0D108BD9-81ED-4DB2-BD59-A6C34878D82A}">
                    <a16:rowId xmlns:a16="http://schemas.microsoft.com/office/drawing/2014/main" val="4241450964"/>
                  </a:ext>
                </a:extLst>
              </a:tr>
              <a:tr h="846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用户代表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rPr>
                        <a:t>1.0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extLst>
                  <a:ext uri="{0D108BD9-81ED-4DB2-BD59-A6C34878D82A}">
                    <a16:rowId xmlns:a16="http://schemas.microsoft.com/office/drawing/2014/main" val="3601046668"/>
                  </a:ext>
                </a:extLst>
              </a:tr>
              <a:tr h="846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管理员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rPr>
                        <a:t>1.0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extLst>
                  <a:ext uri="{0D108BD9-81ED-4DB2-BD59-A6C34878D82A}">
                    <a16:rowId xmlns:a16="http://schemas.microsoft.com/office/drawing/2014/main" val="2220485843"/>
                  </a:ext>
                </a:extLst>
              </a:tr>
              <a:tr h="846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游客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rPr>
                        <a:t>0.5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a:txBody>
                  <a:tcPr/>
                </a:tc>
                <a:extLst>
                  <a:ext uri="{0D108BD9-81ED-4DB2-BD59-A6C34878D82A}">
                    <a16:rowId xmlns:a16="http://schemas.microsoft.com/office/drawing/2014/main" val="1611750719"/>
                  </a:ext>
                </a:extLst>
              </a:tr>
            </a:tbl>
          </a:graphicData>
        </a:graphic>
      </p:graphicFrame>
      <p:sp>
        <p:nvSpPr>
          <p:cNvPr id="17" name="文本框 16">
            <a:extLst>
              <a:ext uri="{FF2B5EF4-FFF2-40B4-BE49-F238E27FC236}">
                <a16:creationId xmlns:a16="http://schemas.microsoft.com/office/drawing/2014/main" id="{8EF2102D-BD9C-4317-9559-219815434A58}"/>
              </a:ext>
            </a:extLst>
          </p:cNvPr>
          <p:cNvSpPr txBox="1"/>
          <p:nvPr/>
        </p:nvSpPr>
        <p:spPr>
          <a:xfrm>
            <a:off x="6134322" y="578307"/>
            <a:ext cx="1620957" cy="523220"/>
          </a:xfrm>
          <a:prstGeom prst="rect">
            <a:avLst/>
          </a:prstGeom>
          <a:noFill/>
        </p:spPr>
        <p:txBody>
          <a:bodyPr wrap="none" rtlCol="0">
            <a:spAutoFit/>
          </a:bodyPr>
          <a:lstStyle/>
          <a:p>
            <a:r>
              <a:rPr lang="zh-CN" altLang="en-US" sz="2800" dirty="0"/>
              <a:t>打分规则</a:t>
            </a:r>
          </a:p>
        </p:txBody>
      </p:sp>
    </p:spTree>
    <p:extLst>
      <p:ext uri="{BB962C8B-B14F-4D97-AF65-F5344CB8AC3E}">
        <p14:creationId xmlns:p14="http://schemas.microsoft.com/office/powerpoint/2010/main" val="316955142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优先级打分</a:t>
            </a:r>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5904575" y="64102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aphicFrame>
        <p:nvGraphicFramePr>
          <p:cNvPr id="2" name="表格 1">
            <a:extLst>
              <a:ext uri="{FF2B5EF4-FFF2-40B4-BE49-F238E27FC236}">
                <a16:creationId xmlns:a16="http://schemas.microsoft.com/office/drawing/2014/main" id="{3B5CCDAB-D604-4557-B6EC-91FF83440BE3}"/>
              </a:ext>
            </a:extLst>
          </p:cNvPr>
          <p:cNvGraphicFramePr>
            <a:graphicFrameLocks noGrp="1"/>
          </p:cNvGraphicFramePr>
          <p:nvPr>
            <p:extLst>
              <p:ext uri="{D42A27DB-BD31-4B8C-83A1-F6EECF244321}">
                <p14:modId xmlns:p14="http://schemas.microsoft.com/office/powerpoint/2010/main" val="2380202441"/>
              </p:ext>
            </p:extLst>
          </p:nvPr>
        </p:nvGraphicFramePr>
        <p:xfrm>
          <a:off x="1981562" y="4480264"/>
          <a:ext cx="8621124" cy="1612300"/>
        </p:xfrm>
        <a:graphic>
          <a:graphicData uri="http://schemas.openxmlformats.org/drawingml/2006/table">
            <a:tbl>
              <a:tblPr firstRow="1" bandRow="1">
                <a:tableStyleId>{5C22544A-7EE6-4342-B048-85BDC9FD1C3A}</a:tableStyleId>
              </a:tblPr>
              <a:tblGrid>
                <a:gridCol w="1724017">
                  <a:extLst>
                    <a:ext uri="{9D8B030D-6E8A-4147-A177-3AD203B41FA5}">
                      <a16:colId xmlns:a16="http://schemas.microsoft.com/office/drawing/2014/main" val="981584198"/>
                    </a:ext>
                  </a:extLst>
                </a:gridCol>
                <a:gridCol w="1724017">
                  <a:extLst>
                    <a:ext uri="{9D8B030D-6E8A-4147-A177-3AD203B41FA5}">
                      <a16:colId xmlns:a16="http://schemas.microsoft.com/office/drawing/2014/main" val="3005583926"/>
                    </a:ext>
                  </a:extLst>
                </a:gridCol>
                <a:gridCol w="1724017">
                  <a:extLst>
                    <a:ext uri="{9D8B030D-6E8A-4147-A177-3AD203B41FA5}">
                      <a16:colId xmlns:a16="http://schemas.microsoft.com/office/drawing/2014/main" val="1283828774"/>
                    </a:ext>
                  </a:extLst>
                </a:gridCol>
                <a:gridCol w="1724017">
                  <a:extLst>
                    <a:ext uri="{9D8B030D-6E8A-4147-A177-3AD203B41FA5}">
                      <a16:colId xmlns:a16="http://schemas.microsoft.com/office/drawing/2014/main" val="258995654"/>
                    </a:ext>
                  </a:extLst>
                </a:gridCol>
                <a:gridCol w="1725056">
                  <a:extLst>
                    <a:ext uri="{9D8B030D-6E8A-4147-A177-3AD203B41FA5}">
                      <a16:colId xmlns:a16="http://schemas.microsoft.com/office/drawing/2014/main" val="3777507361"/>
                    </a:ext>
                  </a:extLst>
                </a:gridCol>
              </a:tblGrid>
              <a:tr h="801252">
                <a:tc>
                  <a:txBody>
                    <a:bodyPr/>
                    <a:lstStyle/>
                    <a:p>
                      <a:pPr algn="ctr">
                        <a:lnSpc>
                          <a:spcPct val="150000"/>
                        </a:lnSpc>
                        <a:spcAft>
                          <a:spcPts val="0"/>
                        </a:spcAft>
                      </a:pPr>
                      <a:r>
                        <a:rPr lang="zh-CN" sz="2400" kern="100" dirty="0">
                          <a:effectLst/>
                        </a:rPr>
                        <a:t>可忽略</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有一点</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较大</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非常大</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最大</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3455498"/>
                  </a:ext>
                </a:extLst>
              </a:tr>
              <a:tr h="811048">
                <a:tc>
                  <a:txBody>
                    <a:bodyPr/>
                    <a:lstStyle/>
                    <a:p>
                      <a:pPr algn="ctr">
                        <a:lnSpc>
                          <a:spcPct val="150000"/>
                        </a:lnSpc>
                        <a:spcAft>
                          <a:spcPts val="0"/>
                        </a:spcAft>
                      </a:pPr>
                      <a:r>
                        <a:rPr lang="en-US" sz="3200" kern="100" dirty="0">
                          <a:effectLst/>
                        </a:rPr>
                        <a:t>1</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3200" kern="100">
                          <a:effectLst/>
                        </a:rPr>
                        <a:t>3</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3200" kern="100">
                          <a:effectLst/>
                        </a:rPr>
                        <a:t>5</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3200" kern="100">
                          <a:effectLst/>
                        </a:rPr>
                        <a:t>7</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3200" kern="100" dirty="0">
                          <a:effectLst/>
                        </a:rPr>
                        <a:t>9</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9433381"/>
                  </a:ext>
                </a:extLst>
              </a:tr>
            </a:tbl>
          </a:graphicData>
        </a:graphic>
      </p:graphicFrame>
      <p:sp>
        <p:nvSpPr>
          <p:cNvPr id="9" name="矩形 8">
            <a:extLst>
              <a:ext uri="{FF2B5EF4-FFF2-40B4-BE49-F238E27FC236}">
                <a16:creationId xmlns:a16="http://schemas.microsoft.com/office/drawing/2014/main" id="{7A75A908-BC10-4437-870D-AE0476F465A2}"/>
              </a:ext>
            </a:extLst>
          </p:cNvPr>
          <p:cNvSpPr/>
          <p:nvPr/>
        </p:nvSpPr>
        <p:spPr>
          <a:xfrm>
            <a:off x="1981562" y="2547721"/>
            <a:ext cx="8315780" cy="1569660"/>
          </a:xfrm>
          <a:prstGeom prst="rect">
            <a:avLst/>
          </a:prstGeom>
        </p:spPr>
        <p:txBody>
          <a:bodyPr wrap="square">
            <a:spAutoFit/>
          </a:bodyPr>
          <a:lstStyle/>
          <a:p>
            <a:r>
              <a:rPr lang="en-US" altLang="zh-CN" sz="2400" kern="100" dirty="0">
                <a:latin typeface="等线" panose="02010600030101010101" pitchFamily="2" charset="-122"/>
                <a:cs typeface="Times New Roman" panose="02020603050405020304" pitchFamily="18" charset="0"/>
              </a:rPr>
              <a:t>       </a:t>
            </a:r>
            <a:r>
              <a:rPr lang="zh-CN" altLang="en-US" sz="2400" kern="100" dirty="0">
                <a:latin typeface="等线" panose="02010600030101010101" pitchFamily="2" charset="-122"/>
                <a:cs typeface="Times New Roman" panose="02020603050405020304" pitchFamily="18" charset="0"/>
              </a:rPr>
              <a:t>每项</a:t>
            </a:r>
            <a:r>
              <a:rPr lang="zh-CN" altLang="zh-CN" sz="2400" kern="100" dirty="0">
                <a:latin typeface="等线" panose="02010600030101010101" pitchFamily="2" charset="-122"/>
                <a:cs typeface="Times New Roman" panose="02020603050405020304" pitchFamily="18" charset="0"/>
              </a:rPr>
              <a:t>打分为</a:t>
            </a:r>
            <a:r>
              <a:rPr lang="en-US" altLang="zh-CN" sz="2400" kern="100" dirty="0">
                <a:latin typeface="等线" panose="02010600030101010101" pitchFamily="2" charset="-122"/>
                <a:cs typeface="Times New Roman" panose="02020603050405020304" pitchFamily="18" charset="0"/>
              </a:rPr>
              <a:t>1-9</a:t>
            </a:r>
            <a:r>
              <a:rPr lang="zh-CN" altLang="zh-CN" sz="2400" kern="100" dirty="0">
                <a:latin typeface="等线" panose="02010600030101010101" pitchFamily="2" charset="-122"/>
                <a:cs typeface="Times New Roman" panose="02020603050405020304" pitchFamily="18" charset="0"/>
              </a:rPr>
              <a:t>分，其中</a:t>
            </a:r>
            <a:r>
              <a:rPr lang="en-US" altLang="zh-CN" sz="2400" kern="100" dirty="0">
                <a:latin typeface="等线" panose="02010600030101010101" pitchFamily="2" charset="-122"/>
                <a:cs typeface="Times New Roman" panose="02020603050405020304" pitchFamily="18" charset="0"/>
              </a:rPr>
              <a:t>1</a:t>
            </a:r>
            <a:r>
              <a:rPr lang="zh-CN" altLang="zh-CN" sz="2400" kern="100" dirty="0">
                <a:latin typeface="等线" panose="02010600030101010101" pitchFamily="2" charset="-122"/>
                <a:cs typeface="Times New Roman" panose="02020603050405020304" pitchFamily="18" charset="0"/>
              </a:rPr>
              <a:t>，</a:t>
            </a:r>
            <a:r>
              <a:rPr lang="en-US" altLang="zh-CN" sz="2400" kern="100" dirty="0">
                <a:latin typeface="等线" panose="02010600030101010101" pitchFamily="2" charset="-122"/>
                <a:cs typeface="Times New Roman" panose="02020603050405020304" pitchFamily="18" charset="0"/>
              </a:rPr>
              <a:t>3</a:t>
            </a:r>
            <a:r>
              <a:rPr lang="zh-CN" altLang="zh-CN" sz="2400" kern="100" dirty="0">
                <a:latin typeface="等线" panose="02010600030101010101" pitchFamily="2" charset="-122"/>
                <a:cs typeface="Times New Roman" panose="02020603050405020304" pitchFamily="18" charset="0"/>
              </a:rPr>
              <a:t>，</a:t>
            </a:r>
            <a:r>
              <a:rPr lang="en-US" altLang="zh-CN" sz="2400" kern="100" dirty="0">
                <a:latin typeface="等线" panose="02010600030101010101" pitchFamily="2" charset="-122"/>
                <a:cs typeface="Times New Roman" panose="02020603050405020304" pitchFamily="18" charset="0"/>
              </a:rPr>
              <a:t>5</a:t>
            </a:r>
            <a:r>
              <a:rPr lang="zh-CN" altLang="zh-CN" sz="2400" kern="100" dirty="0">
                <a:latin typeface="等线" panose="02010600030101010101" pitchFamily="2" charset="-122"/>
                <a:cs typeface="Times New Roman" panose="02020603050405020304" pitchFamily="18" charset="0"/>
              </a:rPr>
              <a:t>，</a:t>
            </a:r>
            <a:r>
              <a:rPr lang="en-US" altLang="zh-CN" sz="2400" kern="100" dirty="0">
                <a:latin typeface="等线" panose="02010600030101010101" pitchFamily="2" charset="-122"/>
                <a:cs typeface="Times New Roman" panose="02020603050405020304" pitchFamily="18" charset="0"/>
              </a:rPr>
              <a:t>7</a:t>
            </a:r>
            <a:r>
              <a:rPr lang="zh-CN" altLang="zh-CN" sz="2400" kern="100" dirty="0">
                <a:latin typeface="等线" panose="02010600030101010101" pitchFamily="2" charset="-122"/>
                <a:cs typeface="Times New Roman" panose="02020603050405020304" pitchFamily="18" charset="0"/>
              </a:rPr>
              <a:t>，</a:t>
            </a:r>
            <a:r>
              <a:rPr lang="en-US" altLang="zh-CN" sz="2400" kern="100" dirty="0">
                <a:latin typeface="等线" panose="02010600030101010101" pitchFamily="2" charset="-122"/>
                <a:cs typeface="Times New Roman" panose="02020603050405020304" pitchFamily="18" charset="0"/>
              </a:rPr>
              <a:t>9</a:t>
            </a:r>
            <a:r>
              <a:rPr lang="zh-CN" altLang="zh-CN" sz="2400" kern="100" dirty="0">
                <a:latin typeface="等线" panose="02010600030101010101" pitchFamily="2" charset="-122"/>
                <a:cs typeface="Times New Roman" panose="02020603050405020304" pitchFamily="18" charset="0"/>
              </a:rPr>
              <a:t>表示不同优先级别的</a:t>
            </a:r>
            <a:r>
              <a:rPr lang="en-US" altLang="zh-CN" sz="2400" b="1" kern="100" dirty="0">
                <a:latin typeface="等线" panose="02010600030101010101" pitchFamily="2" charset="-122"/>
                <a:cs typeface="Times New Roman" panose="02020603050405020304" pitchFamily="18" charset="0"/>
              </a:rPr>
              <a:t>5</a:t>
            </a:r>
            <a:r>
              <a:rPr lang="zh-CN" altLang="zh-CN" sz="2400" b="1" kern="100" dirty="0">
                <a:latin typeface="等线" panose="02010600030101010101" pitchFamily="2" charset="-122"/>
                <a:cs typeface="Times New Roman" panose="02020603050405020304" pitchFamily="18" charset="0"/>
              </a:rPr>
              <a:t>个程度</a:t>
            </a:r>
            <a:r>
              <a:rPr lang="zh-CN" altLang="zh-CN" sz="2400" kern="100" dirty="0">
                <a:latin typeface="等线" panose="02010600030101010101" pitchFamily="2" charset="-122"/>
                <a:cs typeface="Times New Roman" panose="02020603050405020304" pitchFamily="18" charset="0"/>
              </a:rPr>
              <a:t>。如果在接近的两个程度当中犹豫不决，则</a:t>
            </a:r>
            <a:r>
              <a:rPr lang="zh-CN" altLang="zh-CN" sz="2400" b="1" kern="100" dirty="0">
                <a:latin typeface="等线" panose="02010600030101010101" pitchFamily="2" charset="-122"/>
                <a:cs typeface="Times New Roman" panose="02020603050405020304" pitchFamily="18" charset="0"/>
              </a:rPr>
              <a:t>折中打分</a:t>
            </a:r>
            <a:r>
              <a:rPr lang="zh-CN" altLang="zh-CN" sz="2400" kern="100" dirty="0">
                <a:latin typeface="等线" panose="02010600030101010101" pitchFamily="2" charset="-122"/>
                <a:cs typeface="Times New Roman" panose="02020603050405020304" pitchFamily="18" charset="0"/>
              </a:rPr>
              <a:t>，比如你对于某一需求较大（</a:t>
            </a:r>
            <a:r>
              <a:rPr lang="en-US" altLang="zh-CN" sz="2400" kern="100" dirty="0">
                <a:latin typeface="等线" panose="02010600030101010101" pitchFamily="2" charset="-122"/>
                <a:cs typeface="Times New Roman" panose="02020603050405020304" pitchFamily="18" charset="0"/>
              </a:rPr>
              <a:t>5</a:t>
            </a:r>
            <a:r>
              <a:rPr lang="zh-CN" altLang="zh-CN" sz="2400" kern="100" dirty="0">
                <a:latin typeface="等线" panose="02010600030101010101" pitchFamily="2" charset="-122"/>
                <a:cs typeface="Times New Roman" panose="02020603050405020304" pitchFamily="18" charset="0"/>
              </a:rPr>
              <a:t>分）和非常大（</a:t>
            </a:r>
            <a:r>
              <a:rPr lang="en-US" altLang="zh-CN" sz="2400" kern="100" dirty="0">
                <a:latin typeface="等线" panose="02010600030101010101" pitchFamily="2" charset="-122"/>
                <a:cs typeface="Times New Roman" panose="02020603050405020304" pitchFamily="18" charset="0"/>
              </a:rPr>
              <a:t>7</a:t>
            </a:r>
            <a:r>
              <a:rPr lang="zh-CN" altLang="zh-CN" sz="2400" kern="100" dirty="0">
                <a:latin typeface="等线" panose="02010600030101010101" pitchFamily="2" charset="-122"/>
                <a:cs typeface="Times New Roman" panose="02020603050405020304" pitchFamily="18" charset="0"/>
              </a:rPr>
              <a:t>分）之间犹豫不决，则打</a:t>
            </a:r>
            <a:r>
              <a:rPr lang="en-US" altLang="zh-CN" sz="2400" kern="100" dirty="0">
                <a:latin typeface="等线" panose="02010600030101010101" pitchFamily="2" charset="-122"/>
                <a:cs typeface="Times New Roman" panose="02020603050405020304" pitchFamily="18" charset="0"/>
              </a:rPr>
              <a:t>6</a:t>
            </a:r>
            <a:r>
              <a:rPr lang="zh-CN" altLang="zh-CN" sz="2400" kern="100" dirty="0">
                <a:latin typeface="等线" panose="02010600030101010101" pitchFamily="2" charset="-122"/>
                <a:cs typeface="Times New Roman" panose="02020603050405020304" pitchFamily="18" charset="0"/>
              </a:rPr>
              <a:t>分。</a:t>
            </a:r>
            <a:endParaRPr lang="zh-CN" altLang="en-US" sz="2400" dirty="0"/>
          </a:p>
        </p:txBody>
      </p:sp>
      <p:sp>
        <p:nvSpPr>
          <p:cNvPr id="10" name="矩形 9">
            <a:extLst>
              <a:ext uri="{FF2B5EF4-FFF2-40B4-BE49-F238E27FC236}">
                <a16:creationId xmlns:a16="http://schemas.microsoft.com/office/drawing/2014/main" id="{7B5E1BE8-DEDF-45A8-AC0E-955C5B30A79B}"/>
              </a:ext>
            </a:extLst>
          </p:cNvPr>
          <p:cNvSpPr/>
          <p:nvPr/>
        </p:nvSpPr>
        <p:spPr>
          <a:xfrm>
            <a:off x="2266507" y="1571586"/>
            <a:ext cx="8051233" cy="584775"/>
          </a:xfrm>
          <a:prstGeom prst="rect">
            <a:avLst/>
          </a:prstGeom>
        </p:spPr>
        <p:txBody>
          <a:bodyPr wrap="square">
            <a:spAutoFit/>
          </a:bodyPr>
          <a:lstStyle/>
          <a:p>
            <a:r>
              <a:rPr lang="zh-CN" altLang="en-US" sz="3200" dirty="0"/>
              <a:t>相对收益、相对损失、相对成本、相对风险</a:t>
            </a:r>
          </a:p>
        </p:txBody>
      </p:sp>
    </p:spTree>
    <p:extLst>
      <p:ext uri="{BB962C8B-B14F-4D97-AF65-F5344CB8AC3E}">
        <p14:creationId xmlns:p14="http://schemas.microsoft.com/office/powerpoint/2010/main" val="17714275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851B6FF2-D035-4203-93EE-7E0A26087B78}"/>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0243" name="文本框 2">
            <a:extLst>
              <a:ext uri="{FF2B5EF4-FFF2-40B4-BE49-F238E27FC236}">
                <a16:creationId xmlns:a16="http://schemas.microsoft.com/office/drawing/2014/main" id="{D5527713-101F-4DB1-80B3-301FA0A950E0}"/>
              </a:ext>
            </a:extLst>
          </p:cNvPr>
          <p:cNvSpPr txBox="1">
            <a:spLocks noChangeArrowheads="1"/>
          </p:cNvSpPr>
          <p:nvPr/>
        </p:nvSpPr>
        <p:spPr bwMode="auto">
          <a:xfrm>
            <a:off x="673100" y="298450"/>
            <a:ext cx="50879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a:latin typeface="微软雅黑" panose="020B0503020204020204" pitchFamily="34" charset="-122"/>
                <a:ea typeface="微软雅黑" panose="020B0503020204020204" pitchFamily="34" charset="-122"/>
              </a:rPr>
              <a:t>小组联系信息</a:t>
            </a:r>
          </a:p>
        </p:txBody>
      </p:sp>
      <p:graphicFrame>
        <p:nvGraphicFramePr>
          <p:cNvPr id="3" name="表格 2">
            <a:extLst>
              <a:ext uri="{FF2B5EF4-FFF2-40B4-BE49-F238E27FC236}">
                <a16:creationId xmlns:a16="http://schemas.microsoft.com/office/drawing/2014/main" id="{1BF9009F-FFAE-458A-A6BB-8415DFFBBEC3}"/>
              </a:ext>
            </a:extLst>
          </p:cNvPr>
          <p:cNvGraphicFramePr>
            <a:graphicFrameLocks noGrp="1"/>
          </p:cNvGraphicFramePr>
          <p:nvPr/>
        </p:nvGraphicFramePr>
        <p:xfrm>
          <a:off x="1393825" y="1858963"/>
          <a:ext cx="9666289" cy="3768726"/>
        </p:xfrm>
        <a:graphic>
          <a:graphicData uri="http://schemas.openxmlformats.org/drawingml/2006/table">
            <a:tbl>
              <a:tblPr firstRow="1" bandRow="1">
                <a:tableStyleId>{5C22544A-7EE6-4342-B048-85BDC9FD1C3A}</a:tableStyleId>
              </a:tblPr>
              <a:tblGrid>
                <a:gridCol w="2416572">
                  <a:extLst>
                    <a:ext uri="{9D8B030D-6E8A-4147-A177-3AD203B41FA5}">
                      <a16:colId xmlns:a16="http://schemas.microsoft.com/office/drawing/2014/main" val="3752790718"/>
                    </a:ext>
                  </a:extLst>
                </a:gridCol>
                <a:gridCol w="2811804">
                  <a:extLst>
                    <a:ext uri="{9D8B030D-6E8A-4147-A177-3AD203B41FA5}">
                      <a16:colId xmlns:a16="http://schemas.microsoft.com/office/drawing/2014/main" val="1364630229"/>
                    </a:ext>
                  </a:extLst>
                </a:gridCol>
                <a:gridCol w="1936684">
                  <a:extLst>
                    <a:ext uri="{9D8B030D-6E8A-4147-A177-3AD203B41FA5}">
                      <a16:colId xmlns:a16="http://schemas.microsoft.com/office/drawing/2014/main" val="1253106156"/>
                    </a:ext>
                  </a:extLst>
                </a:gridCol>
                <a:gridCol w="2501229">
                  <a:extLst>
                    <a:ext uri="{9D8B030D-6E8A-4147-A177-3AD203B41FA5}">
                      <a16:colId xmlns:a16="http://schemas.microsoft.com/office/drawing/2014/main" val="662474922"/>
                    </a:ext>
                  </a:extLst>
                </a:gridCol>
              </a:tblGrid>
              <a:tr h="628121">
                <a:tc>
                  <a:txBody>
                    <a:bodyPr/>
                    <a:lstStyle/>
                    <a:p>
                      <a:pPr algn="ctr"/>
                      <a:r>
                        <a:rPr lang="zh-CN" altLang="en-US" sz="3200" dirty="0"/>
                        <a:t>姓名</a:t>
                      </a:r>
                    </a:p>
                  </a:txBody>
                  <a:tcPr marL="91454" marR="91454" marT="45728" marB="45728" anchor="ctr"/>
                </a:tc>
                <a:tc>
                  <a:txBody>
                    <a:bodyPr/>
                    <a:lstStyle/>
                    <a:p>
                      <a:pPr algn="ctr"/>
                      <a:r>
                        <a:rPr lang="zh-CN" altLang="en-US" sz="3200" dirty="0"/>
                        <a:t>邮箱</a:t>
                      </a:r>
                    </a:p>
                  </a:txBody>
                  <a:tcPr marL="91454" marR="91454" marT="45728" marB="45728" anchor="ctr"/>
                </a:tc>
                <a:tc>
                  <a:txBody>
                    <a:bodyPr/>
                    <a:lstStyle/>
                    <a:p>
                      <a:pPr algn="ctr"/>
                      <a:r>
                        <a:rPr lang="zh-CN" altLang="en-US" sz="3200" dirty="0"/>
                        <a:t>手机号码</a:t>
                      </a:r>
                    </a:p>
                  </a:txBody>
                  <a:tcPr marL="91454" marR="91454" marT="45728" marB="45728" anchor="ctr"/>
                </a:tc>
                <a:tc>
                  <a:txBody>
                    <a:bodyPr/>
                    <a:lstStyle/>
                    <a:p>
                      <a:pPr algn="ctr"/>
                      <a:r>
                        <a:rPr lang="zh-CN" altLang="en-US" sz="3200" dirty="0"/>
                        <a:t>微信</a:t>
                      </a:r>
                    </a:p>
                  </a:txBody>
                  <a:tcPr marL="91454" marR="91454" marT="45728" marB="45728" anchor="ctr"/>
                </a:tc>
                <a:extLst>
                  <a:ext uri="{0D108BD9-81ED-4DB2-BD59-A6C34878D82A}">
                    <a16:rowId xmlns:a16="http://schemas.microsoft.com/office/drawing/2014/main" val="1651483807"/>
                  </a:ext>
                </a:extLst>
              </a:tr>
              <a:tr h="628121">
                <a:tc>
                  <a:txBody>
                    <a:bodyPr/>
                    <a:lstStyle/>
                    <a:p>
                      <a:pPr algn="ctr"/>
                      <a:r>
                        <a:rPr lang="zh-CN" altLang="en-US" sz="1800" dirty="0"/>
                        <a:t>郑友璐</a:t>
                      </a:r>
                    </a:p>
                  </a:txBody>
                  <a:tcPr marL="91454" marR="91454" marT="45728" marB="45728" anchor="ctr"/>
                </a:tc>
                <a:tc>
                  <a:txBody>
                    <a:bodyPr/>
                    <a:lstStyle/>
                    <a:p>
                      <a:pPr algn="ctr"/>
                      <a:r>
                        <a:rPr lang="en-US" altLang="zh-CN" sz="1800" dirty="0"/>
                        <a:t>31602190@stu.zucc.edu.cn</a:t>
                      </a:r>
                      <a:endParaRPr lang="zh-CN" altLang="en-US" sz="1800" dirty="0"/>
                    </a:p>
                  </a:txBody>
                  <a:tcPr marL="91454" marR="91454" marT="45728" marB="45728" anchor="ctr"/>
                </a:tc>
                <a:tc>
                  <a:txBody>
                    <a:bodyPr/>
                    <a:lstStyle/>
                    <a:p>
                      <a:pPr algn="ctr"/>
                      <a:r>
                        <a:rPr lang="en-US" altLang="zh-CN" sz="1800" dirty="0"/>
                        <a:t>15988123233</a:t>
                      </a:r>
                      <a:endParaRPr lang="zh-CN" altLang="en-US" sz="1800" dirty="0"/>
                    </a:p>
                  </a:txBody>
                  <a:tcPr marL="91454" marR="91454" marT="45728" marB="45728" anchor="ctr"/>
                </a:tc>
                <a:tc>
                  <a:txBody>
                    <a:bodyPr/>
                    <a:lstStyle/>
                    <a:p>
                      <a:pPr algn="ctr"/>
                      <a:r>
                        <a:rPr lang="en-US" altLang="zh-CN" sz="1800" dirty="0"/>
                        <a:t>zyl321909070</a:t>
                      </a:r>
                      <a:endParaRPr lang="zh-CN" altLang="en-US" sz="1800" dirty="0"/>
                    </a:p>
                  </a:txBody>
                  <a:tcPr marL="91454" marR="91454" marT="45728" marB="45728" anchor="ctr"/>
                </a:tc>
                <a:extLst>
                  <a:ext uri="{0D108BD9-81ED-4DB2-BD59-A6C34878D82A}">
                    <a16:rowId xmlns:a16="http://schemas.microsoft.com/office/drawing/2014/main" val="3338043342"/>
                  </a:ext>
                </a:extLst>
              </a:tr>
              <a:tr h="628121">
                <a:tc>
                  <a:txBody>
                    <a:bodyPr/>
                    <a:lstStyle/>
                    <a:p>
                      <a:pPr algn="ctr"/>
                      <a:r>
                        <a:rPr lang="zh-CN" altLang="en-US" sz="1800" dirty="0"/>
                        <a:t>石梦韬 </a:t>
                      </a:r>
                    </a:p>
                  </a:txBody>
                  <a:tcPr marL="91454" marR="91454" marT="45728" marB="45728" anchor="ctr"/>
                </a:tc>
                <a:tc>
                  <a:txBody>
                    <a:bodyPr/>
                    <a:lstStyle/>
                    <a:p>
                      <a:pPr algn="ctr"/>
                      <a:r>
                        <a:rPr lang="en-US" altLang="zh-CN" sz="1800" dirty="0"/>
                        <a:t>31601365@stu.zucc.edu.cn</a:t>
                      </a:r>
                      <a:endParaRPr lang="zh-CN" altLang="en-US" sz="1800" dirty="0"/>
                    </a:p>
                  </a:txBody>
                  <a:tcPr marL="91454" marR="91454" marT="45728" marB="45728" anchor="ctr"/>
                </a:tc>
                <a:tc>
                  <a:txBody>
                    <a:bodyPr/>
                    <a:lstStyle/>
                    <a:p>
                      <a:pPr algn="ctr"/>
                      <a:r>
                        <a:rPr lang="zh-CN" altLang="en-US" sz="1800" dirty="0"/>
                        <a:t> </a:t>
                      </a:r>
                      <a:r>
                        <a:rPr lang="en-US" altLang="zh-CN" sz="1800" dirty="0"/>
                        <a:t>15005766716 </a:t>
                      </a:r>
                      <a:endParaRPr lang="zh-CN" altLang="en-US" sz="1800" dirty="0"/>
                    </a:p>
                  </a:txBody>
                  <a:tcPr marL="91454" marR="91454" marT="45728" marB="45728" anchor="ctr"/>
                </a:tc>
                <a:tc>
                  <a:txBody>
                    <a:bodyPr/>
                    <a:lstStyle/>
                    <a:p>
                      <a:pPr algn="ctr"/>
                      <a:r>
                        <a:rPr lang="en-US" altLang="zh-CN" sz="1800" dirty="0" err="1"/>
                        <a:t>calessnessboy_smt</a:t>
                      </a:r>
                      <a:endParaRPr lang="zh-CN" altLang="en-US" sz="1800" dirty="0"/>
                    </a:p>
                  </a:txBody>
                  <a:tcPr marL="91454" marR="91454" marT="45728" marB="45728" anchor="ctr"/>
                </a:tc>
                <a:extLst>
                  <a:ext uri="{0D108BD9-81ED-4DB2-BD59-A6C34878D82A}">
                    <a16:rowId xmlns:a16="http://schemas.microsoft.com/office/drawing/2014/main" val="324223701"/>
                  </a:ext>
                </a:extLst>
              </a:tr>
              <a:tr h="628121">
                <a:tc>
                  <a:txBody>
                    <a:bodyPr/>
                    <a:lstStyle/>
                    <a:p>
                      <a:pPr algn="ctr"/>
                      <a:r>
                        <a:rPr lang="zh-CN" altLang="en-US" sz="1800" dirty="0"/>
                        <a:t>陈栩 </a:t>
                      </a:r>
                    </a:p>
                  </a:txBody>
                  <a:tcPr marL="91454" marR="91454" marT="45728" marB="45728" anchor="ctr"/>
                </a:tc>
                <a:tc>
                  <a:txBody>
                    <a:bodyPr/>
                    <a:lstStyle/>
                    <a:p>
                      <a:pPr algn="ctr"/>
                      <a:r>
                        <a:rPr lang="en-US" altLang="zh-CN" sz="1800" dirty="0"/>
                        <a:t>31601341@stu.zucc.edu.cn</a:t>
                      </a:r>
                      <a:endParaRPr lang="zh-CN" altLang="en-US" sz="1800" dirty="0"/>
                    </a:p>
                  </a:txBody>
                  <a:tcPr marL="91454" marR="91454" marT="45728" marB="45728" anchor="ctr"/>
                </a:tc>
                <a:tc>
                  <a:txBody>
                    <a:bodyPr/>
                    <a:lstStyle/>
                    <a:p>
                      <a:pPr algn="ctr"/>
                      <a:r>
                        <a:rPr lang="en-US" altLang="zh-CN" sz="1800" dirty="0"/>
                        <a:t>17367073440</a:t>
                      </a:r>
                      <a:endParaRPr lang="zh-CN" altLang="en-US" sz="1800" dirty="0"/>
                    </a:p>
                  </a:txBody>
                  <a:tcPr marL="91454" marR="91454" marT="45728" marB="45728" anchor="ctr"/>
                </a:tc>
                <a:tc>
                  <a:txBody>
                    <a:bodyPr/>
                    <a:lstStyle/>
                    <a:p>
                      <a:pPr algn="ctr"/>
                      <a:r>
                        <a:rPr lang="en-US" altLang="zh-CN" sz="1800" dirty="0"/>
                        <a:t>cx18256500961</a:t>
                      </a:r>
                      <a:endParaRPr lang="zh-CN" altLang="en-US" sz="1800" dirty="0"/>
                    </a:p>
                  </a:txBody>
                  <a:tcPr marL="91454" marR="91454" marT="45728" marB="45728" anchor="ctr"/>
                </a:tc>
                <a:extLst>
                  <a:ext uri="{0D108BD9-81ED-4DB2-BD59-A6C34878D82A}">
                    <a16:rowId xmlns:a16="http://schemas.microsoft.com/office/drawing/2014/main" val="2862427952"/>
                  </a:ext>
                </a:extLst>
              </a:tr>
              <a:tr h="628121">
                <a:tc>
                  <a:txBody>
                    <a:bodyPr/>
                    <a:lstStyle/>
                    <a:p>
                      <a:pPr algn="ctr"/>
                      <a:r>
                        <a:rPr lang="zh-CN" altLang="en-US" sz="1800" dirty="0"/>
                        <a:t>吴浩伟</a:t>
                      </a:r>
                    </a:p>
                  </a:txBody>
                  <a:tcPr marL="91454" marR="91454" marT="45728" marB="45728" anchor="ctr"/>
                </a:tc>
                <a:tc>
                  <a:txBody>
                    <a:bodyPr/>
                    <a:lstStyle/>
                    <a:p>
                      <a:pPr algn="ctr"/>
                      <a:r>
                        <a:rPr lang="en-US" altLang="zh-CN" sz="1800" dirty="0"/>
                        <a:t>31601368@stu.zucc.edu.cn</a:t>
                      </a:r>
                      <a:endParaRPr lang="zh-CN" altLang="en-US" sz="1800" dirty="0"/>
                    </a:p>
                  </a:txBody>
                  <a:tcPr marL="91454" marR="91454" marT="45728" marB="45728" anchor="ctr"/>
                </a:tc>
                <a:tc>
                  <a:txBody>
                    <a:bodyPr/>
                    <a:lstStyle/>
                    <a:p>
                      <a:pPr algn="ctr"/>
                      <a:r>
                        <a:rPr lang="en-US" altLang="zh-CN" sz="1800" dirty="0"/>
                        <a:t>15606711128</a:t>
                      </a:r>
                      <a:endParaRPr lang="zh-CN" altLang="en-US" sz="1800" dirty="0"/>
                    </a:p>
                  </a:txBody>
                  <a:tcPr marL="91454" marR="91454" marT="45728" marB="45728" anchor="ctr"/>
                </a:tc>
                <a:tc>
                  <a:txBody>
                    <a:bodyPr/>
                    <a:lstStyle/>
                    <a:p>
                      <a:pPr algn="ctr"/>
                      <a:r>
                        <a:rPr lang="en-US" altLang="zh-CN" sz="1800" dirty="0" err="1"/>
                        <a:t>wuhaoweiiii</a:t>
                      </a:r>
                      <a:endParaRPr lang="zh-CN" altLang="en-US" sz="1800" dirty="0"/>
                    </a:p>
                  </a:txBody>
                  <a:tcPr marL="91454" marR="91454" marT="45728" marB="45728" anchor="ctr"/>
                </a:tc>
                <a:extLst>
                  <a:ext uri="{0D108BD9-81ED-4DB2-BD59-A6C34878D82A}">
                    <a16:rowId xmlns:a16="http://schemas.microsoft.com/office/drawing/2014/main" val="526036543"/>
                  </a:ext>
                </a:extLst>
              </a:tr>
              <a:tr h="628121">
                <a:tc>
                  <a:txBody>
                    <a:bodyPr/>
                    <a:lstStyle/>
                    <a:p>
                      <a:pPr algn="ctr"/>
                      <a:r>
                        <a:rPr lang="zh-CN" altLang="en-US" sz="1800" dirty="0"/>
                        <a:t>吴子乔</a:t>
                      </a:r>
                    </a:p>
                  </a:txBody>
                  <a:tcPr marL="91454" marR="91454" marT="45728" marB="45728" anchor="ctr"/>
                </a:tc>
                <a:tc>
                  <a:txBody>
                    <a:bodyPr/>
                    <a:lstStyle/>
                    <a:p>
                      <a:pPr algn="ctr"/>
                      <a:r>
                        <a:rPr lang="en-US" altLang="zh-CN" sz="1800" dirty="0"/>
                        <a:t>31601370@stu.zucc.edu.cn</a:t>
                      </a:r>
                      <a:endParaRPr lang="zh-CN" altLang="en-US" sz="1800" dirty="0"/>
                    </a:p>
                  </a:txBody>
                  <a:tcPr marL="91454" marR="91454" marT="45728" marB="45728" anchor="ctr"/>
                </a:tc>
                <a:tc>
                  <a:txBody>
                    <a:bodyPr/>
                    <a:lstStyle/>
                    <a:p>
                      <a:pPr algn="ctr"/>
                      <a:r>
                        <a:rPr lang="en-US" altLang="zh-CN" sz="1800" dirty="0"/>
                        <a:t>13588898351</a:t>
                      </a:r>
                      <a:endParaRPr lang="zh-CN" altLang="en-US" sz="1800" dirty="0"/>
                    </a:p>
                  </a:txBody>
                  <a:tcPr marL="91454" marR="91454" marT="45728" marB="45728" anchor="ctr"/>
                </a:tc>
                <a:tc>
                  <a:txBody>
                    <a:bodyPr/>
                    <a:lstStyle/>
                    <a:p>
                      <a:pPr algn="ctr"/>
                      <a:r>
                        <a:rPr lang="en-US" altLang="zh-CN" sz="1800" dirty="0"/>
                        <a:t>wifejj666</a:t>
                      </a:r>
                      <a:endParaRPr lang="zh-CN" altLang="en-US" sz="1800" dirty="0"/>
                    </a:p>
                  </a:txBody>
                  <a:tcPr marL="91454" marR="91454" marT="45728" marB="45728" anchor="ctr"/>
                </a:tc>
                <a:extLst>
                  <a:ext uri="{0D108BD9-81ED-4DB2-BD59-A6C34878D82A}">
                    <a16:rowId xmlns:a16="http://schemas.microsoft.com/office/drawing/2014/main" val="1108005461"/>
                  </a:ext>
                </a:extLst>
              </a:tr>
            </a:tbl>
          </a:graphicData>
        </a:graphic>
      </p:graphicFrame>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优先级打分</a:t>
            </a:r>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2394818" y="90263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aphicFrame>
        <p:nvGraphicFramePr>
          <p:cNvPr id="3" name="表格 2">
            <a:extLst>
              <a:ext uri="{FF2B5EF4-FFF2-40B4-BE49-F238E27FC236}">
                <a16:creationId xmlns:a16="http://schemas.microsoft.com/office/drawing/2014/main" id="{C682D594-893A-47E5-9427-BD72F58522D5}"/>
              </a:ext>
            </a:extLst>
          </p:cNvPr>
          <p:cNvGraphicFramePr>
            <a:graphicFrameLocks noGrp="1"/>
          </p:cNvGraphicFramePr>
          <p:nvPr>
            <p:extLst>
              <p:ext uri="{D42A27DB-BD31-4B8C-83A1-F6EECF244321}">
                <p14:modId xmlns:p14="http://schemas.microsoft.com/office/powerpoint/2010/main" val="3001816821"/>
              </p:ext>
            </p:extLst>
          </p:nvPr>
        </p:nvGraphicFramePr>
        <p:xfrm>
          <a:off x="595313" y="983602"/>
          <a:ext cx="10787146" cy="5766057"/>
        </p:xfrm>
        <a:graphic>
          <a:graphicData uri="http://schemas.openxmlformats.org/drawingml/2006/table">
            <a:tbl>
              <a:tblPr firstRow="1" bandRow="1">
                <a:tableStyleId>{5C22544A-7EE6-4342-B048-85BDC9FD1C3A}</a:tableStyleId>
              </a:tblPr>
              <a:tblGrid>
                <a:gridCol w="1164535">
                  <a:extLst>
                    <a:ext uri="{9D8B030D-6E8A-4147-A177-3AD203B41FA5}">
                      <a16:colId xmlns:a16="http://schemas.microsoft.com/office/drawing/2014/main" val="4189030901"/>
                    </a:ext>
                  </a:extLst>
                </a:gridCol>
                <a:gridCol w="1891467">
                  <a:extLst>
                    <a:ext uri="{9D8B030D-6E8A-4147-A177-3AD203B41FA5}">
                      <a16:colId xmlns:a16="http://schemas.microsoft.com/office/drawing/2014/main" val="1244390791"/>
                    </a:ext>
                  </a:extLst>
                </a:gridCol>
                <a:gridCol w="2104734">
                  <a:extLst>
                    <a:ext uri="{9D8B030D-6E8A-4147-A177-3AD203B41FA5}">
                      <a16:colId xmlns:a16="http://schemas.microsoft.com/office/drawing/2014/main" val="3501381336"/>
                    </a:ext>
                  </a:extLst>
                </a:gridCol>
                <a:gridCol w="706528">
                  <a:extLst>
                    <a:ext uri="{9D8B030D-6E8A-4147-A177-3AD203B41FA5}">
                      <a16:colId xmlns:a16="http://schemas.microsoft.com/office/drawing/2014/main" val="2346474353"/>
                    </a:ext>
                  </a:extLst>
                </a:gridCol>
                <a:gridCol w="641270">
                  <a:extLst>
                    <a:ext uri="{9D8B030D-6E8A-4147-A177-3AD203B41FA5}">
                      <a16:colId xmlns:a16="http://schemas.microsoft.com/office/drawing/2014/main" val="545620572"/>
                    </a:ext>
                  </a:extLst>
                </a:gridCol>
                <a:gridCol w="892361">
                  <a:extLst>
                    <a:ext uri="{9D8B030D-6E8A-4147-A177-3AD203B41FA5}">
                      <a16:colId xmlns:a16="http://schemas.microsoft.com/office/drawing/2014/main" val="1454137123"/>
                    </a:ext>
                  </a:extLst>
                </a:gridCol>
                <a:gridCol w="955982">
                  <a:extLst>
                    <a:ext uri="{9D8B030D-6E8A-4147-A177-3AD203B41FA5}">
                      <a16:colId xmlns:a16="http://schemas.microsoft.com/office/drawing/2014/main" val="3177814486"/>
                    </a:ext>
                  </a:extLst>
                </a:gridCol>
                <a:gridCol w="967500">
                  <a:extLst>
                    <a:ext uri="{9D8B030D-6E8A-4147-A177-3AD203B41FA5}">
                      <a16:colId xmlns:a16="http://schemas.microsoft.com/office/drawing/2014/main" val="2865108954"/>
                    </a:ext>
                  </a:extLst>
                </a:gridCol>
                <a:gridCol w="645002">
                  <a:extLst>
                    <a:ext uri="{9D8B030D-6E8A-4147-A177-3AD203B41FA5}">
                      <a16:colId xmlns:a16="http://schemas.microsoft.com/office/drawing/2014/main" val="706847895"/>
                    </a:ext>
                  </a:extLst>
                </a:gridCol>
                <a:gridCol w="817767">
                  <a:extLst>
                    <a:ext uri="{9D8B030D-6E8A-4147-A177-3AD203B41FA5}">
                      <a16:colId xmlns:a16="http://schemas.microsoft.com/office/drawing/2014/main" val="3488048004"/>
                    </a:ext>
                  </a:extLst>
                </a:gridCol>
              </a:tblGrid>
              <a:tr h="707338">
                <a:tc>
                  <a:txBody>
                    <a:bodyPr/>
                    <a:lstStyle/>
                    <a:p>
                      <a:pPr algn="ctr">
                        <a:lnSpc>
                          <a:spcPct val="150000"/>
                        </a:lnSpc>
                        <a:spcAft>
                          <a:spcPts val="0"/>
                        </a:spcAft>
                      </a:pPr>
                      <a:r>
                        <a:rPr lang="zh-CN" altLang="en-US" sz="1800" b="1" kern="0" dirty="0">
                          <a:solidFill>
                            <a:schemeClr val="lt1"/>
                          </a:solidFill>
                          <a:effectLst/>
                          <a:latin typeface="+mn-lt"/>
                          <a:ea typeface="+mn-ea"/>
                          <a:cs typeface="+mn-cs"/>
                        </a:rPr>
                        <a:t>所属端</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模块</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用例名称</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相对收益</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相对损失</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总价值</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相对成本</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相对风险</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权重</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bg1"/>
                          </a:solidFill>
                          <a:effectLst/>
                          <a:latin typeface="+mn-lt"/>
                          <a:ea typeface="+mn-ea"/>
                          <a:cs typeface="+mn-cs"/>
                        </a:rPr>
                        <a:t>优先级</a:t>
                      </a:r>
                    </a:p>
                  </a:txBody>
                  <a:tcPr marL="68580" marR="68580" marT="0" marB="0"/>
                </a:tc>
                <a:extLst>
                  <a:ext uri="{0D108BD9-81ED-4DB2-BD59-A6C34878D82A}">
                    <a16:rowId xmlns:a16="http://schemas.microsoft.com/office/drawing/2014/main" val="2014349287"/>
                  </a:ext>
                </a:extLst>
              </a:tr>
              <a:tr h="336304">
                <a:tc>
                  <a:txBody>
                    <a:bodyPr/>
                    <a:lstStyle/>
                    <a:p>
                      <a:pPr marL="0" algn="ctr" defTabSz="914400" rtl="0" eaLnBrk="1" latinLnBrk="0" hangingPunct="1">
                        <a:lnSpc>
                          <a:spcPct val="150000"/>
                        </a:lnSpc>
                        <a:spcAft>
                          <a:spcPts val="0"/>
                        </a:spcAft>
                      </a:pPr>
                      <a:r>
                        <a:rPr lang="zh-CN" altLang="en-US" sz="1800" b="0" kern="0" dirty="0">
                          <a:solidFill>
                            <a:schemeClr val="tx1"/>
                          </a:solidFill>
                          <a:effectLst/>
                          <a:latin typeface="+mn-lt"/>
                          <a:ea typeface="+mn-ea"/>
                          <a:cs typeface="+mn-cs"/>
                        </a:rPr>
                        <a:t>用户端</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dk1"/>
                          </a:solidFill>
                          <a:effectLst/>
                          <a:latin typeface="+mn-lt"/>
                          <a:ea typeface="+mn-ea"/>
                          <a:cs typeface="+mn-cs"/>
                        </a:rPr>
                        <a:t>用户账号</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dk1"/>
                          </a:solidFill>
                          <a:effectLst/>
                          <a:latin typeface="+mn-lt"/>
                          <a:ea typeface="+mn-ea"/>
                          <a:cs typeface="+mn-cs"/>
                        </a:rPr>
                        <a:t>退出登录</a:t>
                      </a: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6</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7</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a:solidFill>
                            <a:schemeClr val="dk1"/>
                          </a:solidFill>
                          <a:effectLst/>
                          <a:latin typeface="+mn-lt"/>
                          <a:ea typeface="+mn-ea"/>
                          <a:cs typeface="+mn-cs"/>
                        </a:rPr>
                        <a:t>13</a:t>
                      </a:r>
                      <a:endParaRPr lang="zh-CN" altLang="en-US" sz="1800" kern="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a:solidFill>
                            <a:schemeClr val="dk1"/>
                          </a:solidFill>
                          <a:effectLst/>
                          <a:latin typeface="+mn-lt"/>
                          <a:ea typeface="+mn-ea"/>
                          <a:cs typeface="+mn-cs"/>
                        </a:rPr>
                        <a:t>3.00 </a:t>
                      </a:r>
                      <a:endParaRPr lang="zh-CN" altLang="en-US" sz="1800" kern="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2.33 </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1</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2.44 </a:t>
                      </a:r>
                      <a:endParaRPr lang="zh-CN" altLang="en-US" sz="1800" kern="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41518312"/>
                  </a:ext>
                </a:extLst>
              </a:tr>
              <a:tr h="362127">
                <a:tc>
                  <a:txBody>
                    <a:bodyPr/>
                    <a:lstStyle/>
                    <a:p>
                      <a:pPr marL="0" algn="ctr" defTabSz="914400" rtl="0" eaLnBrk="1" latinLnBrk="0" hangingPunct="1">
                        <a:lnSpc>
                          <a:spcPct val="150000"/>
                        </a:lnSpc>
                        <a:spcAft>
                          <a:spcPts val="0"/>
                        </a:spcAft>
                      </a:pPr>
                      <a:r>
                        <a:rPr lang="zh-CN" altLang="en-US" sz="1800" b="0" kern="0" dirty="0">
                          <a:solidFill>
                            <a:schemeClr val="tx1"/>
                          </a:solidFill>
                          <a:effectLst/>
                          <a:latin typeface="+mn-lt"/>
                          <a:ea typeface="+mn-ea"/>
                          <a:cs typeface="+mn-cs"/>
                        </a:rPr>
                        <a:t>用户端</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dk1"/>
                          </a:solidFill>
                          <a:effectLst/>
                          <a:latin typeface="+mn-lt"/>
                          <a:ea typeface="+mn-ea"/>
                          <a:cs typeface="+mn-cs"/>
                        </a:rPr>
                        <a:t>用户账号</a:t>
                      </a:r>
                    </a:p>
                  </a:txBody>
                  <a:tcPr marL="68580" marR="68580" marT="0" marB="0"/>
                </a:tc>
                <a:tc>
                  <a:txBody>
                    <a:bodyPr/>
                    <a:lstStyle/>
                    <a:p>
                      <a:pPr marL="0" algn="ctr" defTabSz="914400" rtl="0" eaLnBrk="1" latinLnBrk="0" hangingPunct="1">
                        <a:lnSpc>
                          <a:spcPct val="150000"/>
                        </a:lnSpc>
                        <a:spcAft>
                          <a:spcPts val="0"/>
                        </a:spcAft>
                      </a:pPr>
                      <a:r>
                        <a:rPr lang="zh-CN" altLang="en-US" sz="1800" kern="0" dirty="0">
                          <a:solidFill>
                            <a:schemeClr val="dk1"/>
                          </a:solidFill>
                          <a:effectLst/>
                          <a:latin typeface="+mn-lt"/>
                          <a:ea typeface="+mn-ea"/>
                          <a:cs typeface="+mn-cs"/>
                        </a:rPr>
                        <a:t>快速登录或注册</a:t>
                      </a: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8</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9</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17</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3.33 </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4.00 </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1</a:t>
                      </a:r>
                      <a:endParaRPr lang="zh-CN" altLang="en-US" sz="1800" kern="0" dirty="0">
                        <a:solidFill>
                          <a:schemeClr val="dk1"/>
                        </a:solidFill>
                        <a:effectLst/>
                        <a:latin typeface="+mn-lt"/>
                        <a:ea typeface="+mn-ea"/>
                        <a:cs typeface="+mn-cs"/>
                      </a:endParaRPr>
                    </a:p>
                  </a:txBody>
                  <a:tcPr marL="68580" marR="68580" marT="0" marB="0"/>
                </a:tc>
                <a:tc>
                  <a:txBody>
                    <a:bodyPr/>
                    <a:lstStyle/>
                    <a:p>
                      <a:pPr marL="0" algn="ctr" defTabSz="914400" rtl="0" eaLnBrk="1" latinLnBrk="0" hangingPunct="1">
                        <a:lnSpc>
                          <a:spcPct val="150000"/>
                        </a:lnSpc>
                        <a:spcAft>
                          <a:spcPts val="0"/>
                        </a:spcAft>
                      </a:pPr>
                      <a:r>
                        <a:rPr lang="en-US" sz="1800" kern="0" dirty="0">
                          <a:solidFill>
                            <a:schemeClr val="dk1"/>
                          </a:solidFill>
                          <a:effectLst/>
                          <a:latin typeface="+mn-lt"/>
                          <a:ea typeface="+mn-ea"/>
                          <a:cs typeface="+mn-cs"/>
                        </a:rPr>
                        <a:t>2.32 </a:t>
                      </a:r>
                      <a:endParaRPr lang="zh-CN" altLang="en-US" sz="1800" kern="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542746411"/>
                  </a:ext>
                </a:extLst>
              </a:tr>
              <a:tr h="362127">
                <a:tc>
                  <a:txBody>
                    <a:bodyPr/>
                    <a:lstStyle/>
                    <a:p>
                      <a:pPr algn="ctr">
                        <a:lnSpc>
                          <a:spcPct val="150000"/>
                        </a:lnSpc>
                        <a:spcAft>
                          <a:spcPts val="0"/>
                        </a:spcAft>
                      </a:pPr>
                      <a:r>
                        <a:rPr lang="zh-CN" sz="1800" kern="0">
                          <a:effectLst/>
                        </a:rPr>
                        <a:t>用户端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地图</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回到原点</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3.33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3.67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2.29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9287948"/>
                  </a:ext>
                </a:extLst>
              </a:tr>
              <a:tr h="760993">
                <a:tc>
                  <a:txBody>
                    <a:bodyPr/>
                    <a:lstStyle/>
                    <a:p>
                      <a:pPr algn="ctr">
                        <a:lnSpc>
                          <a:spcPct val="150000"/>
                        </a:lnSpc>
                        <a:spcAft>
                          <a:spcPts val="0"/>
                        </a:spcAft>
                      </a:pPr>
                      <a:r>
                        <a:rPr lang="zh-CN" sz="1800" kern="0">
                          <a:effectLst/>
                        </a:rPr>
                        <a:t>非功能性需求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其它需求</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产品的使用情况要求</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6.00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6.00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2.25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8758591"/>
                  </a:ext>
                </a:extLst>
              </a:tr>
              <a:tr h="760993">
                <a:tc>
                  <a:txBody>
                    <a:bodyPr/>
                    <a:lstStyle/>
                    <a:p>
                      <a:pPr algn="ctr">
                        <a:lnSpc>
                          <a:spcPct val="150000"/>
                        </a:lnSpc>
                        <a:spcAft>
                          <a:spcPts val="0"/>
                        </a:spcAft>
                      </a:pPr>
                      <a:r>
                        <a:rPr lang="zh-CN" sz="1800" kern="0">
                          <a:effectLst/>
                        </a:rPr>
                        <a:t>非功能性需求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其它需求</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产品面向的用户需求</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6.67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6.00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2.13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5347378"/>
                  </a:ext>
                </a:extLst>
              </a:tr>
              <a:tr h="760993">
                <a:tc>
                  <a:txBody>
                    <a:bodyPr/>
                    <a:lstStyle/>
                    <a:p>
                      <a:pPr algn="ctr">
                        <a:lnSpc>
                          <a:spcPct val="150000"/>
                        </a:lnSpc>
                        <a:spcAft>
                          <a:spcPts val="0"/>
                        </a:spcAft>
                      </a:pPr>
                      <a:r>
                        <a:rPr lang="zh-CN" sz="1800" kern="0">
                          <a:effectLst/>
                        </a:rPr>
                        <a:t>非功能性需求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a:effectLst/>
                        </a:rPr>
                        <a:t>用户界面需求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dirty="0">
                          <a:effectLst/>
                        </a:rPr>
                        <a:t>清晰度要求</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7.33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6.00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1.91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5746816"/>
                  </a:ext>
                </a:extLst>
              </a:tr>
              <a:tr h="760993">
                <a:tc>
                  <a:txBody>
                    <a:bodyPr/>
                    <a:lstStyle/>
                    <a:p>
                      <a:pPr algn="ctr">
                        <a:lnSpc>
                          <a:spcPct val="150000"/>
                        </a:lnSpc>
                        <a:spcAft>
                          <a:spcPts val="0"/>
                        </a:spcAft>
                      </a:pPr>
                      <a:r>
                        <a:rPr lang="zh-CN" sz="1800" kern="0">
                          <a:effectLst/>
                        </a:rPr>
                        <a:t>非功能性需求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a:effectLst/>
                        </a:rPr>
                        <a:t>产品质量需求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a:effectLst/>
                        </a:rPr>
                        <a:t>正确性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9</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7.00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6.33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1.5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1.80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7461777"/>
                  </a:ext>
                </a:extLst>
              </a:tr>
              <a:tr h="760993">
                <a:tc>
                  <a:txBody>
                    <a:bodyPr/>
                    <a:lstStyle/>
                    <a:p>
                      <a:pPr algn="ctr">
                        <a:lnSpc>
                          <a:spcPct val="150000"/>
                        </a:lnSpc>
                        <a:spcAft>
                          <a:spcPts val="0"/>
                        </a:spcAft>
                      </a:pPr>
                      <a:r>
                        <a:rPr lang="zh-CN" sz="1800" kern="0">
                          <a:effectLst/>
                        </a:rPr>
                        <a:t>非功能性需求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a:effectLst/>
                        </a:rPr>
                        <a:t>产品质量需求</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0">
                          <a:effectLst/>
                        </a:rPr>
                        <a:t>易用性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8</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7.33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6.00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a:effectLst/>
                        </a:rPr>
                        <a:t>1.5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0" dirty="0">
                          <a:effectLst/>
                        </a:rPr>
                        <a:t>1.80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2872112"/>
                  </a:ext>
                </a:extLst>
              </a:tr>
            </a:tbl>
          </a:graphicData>
        </a:graphic>
      </p:graphicFrame>
      <p:sp>
        <p:nvSpPr>
          <p:cNvPr id="4" name="文本框 3">
            <a:extLst>
              <a:ext uri="{FF2B5EF4-FFF2-40B4-BE49-F238E27FC236}">
                <a16:creationId xmlns:a16="http://schemas.microsoft.com/office/drawing/2014/main" id="{92179CA0-46C8-4CE3-BC5D-927ACECF3671}"/>
              </a:ext>
            </a:extLst>
          </p:cNvPr>
          <p:cNvSpPr txBox="1"/>
          <p:nvPr/>
        </p:nvSpPr>
        <p:spPr>
          <a:xfrm>
            <a:off x="4943171" y="379416"/>
            <a:ext cx="2698175" cy="523220"/>
          </a:xfrm>
          <a:prstGeom prst="rect">
            <a:avLst/>
          </a:prstGeom>
          <a:noFill/>
        </p:spPr>
        <p:txBody>
          <a:bodyPr wrap="none" rtlCol="0">
            <a:spAutoFit/>
          </a:bodyPr>
          <a:lstStyle/>
          <a:p>
            <a:r>
              <a:rPr lang="zh-CN" altLang="en-US" sz="2800" dirty="0"/>
              <a:t>优先级排序前八</a:t>
            </a:r>
          </a:p>
        </p:txBody>
      </p:sp>
    </p:spTree>
    <p:extLst>
      <p:ext uri="{BB962C8B-B14F-4D97-AF65-F5344CB8AC3E}">
        <p14:creationId xmlns:p14="http://schemas.microsoft.com/office/powerpoint/2010/main" val="83301010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latin typeface="微软雅黑" panose="020B0503020204020204" pitchFamily="34" charset="-122"/>
                <a:ea typeface="微软雅黑" panose="020B0503020204020204" pitchFamily="34" charset="-122"/>
              </a:rPr>
              <a:t>SRS</a:t>
            </a:r>
            <a:r>
              <a:rPr lang="zh-CN" altLang="en-US" sz="3200" b="1" dirty="0">
                <a:latin typeface="微软雅黑" panose="020B0503020204020204" pitchFamily="34" charset="-122"/>
                <a:ea typeface="微软雅黑" panose="020B0503020204020204" pitchFamily="34" charset="-122"/>
              </a:rPr>
              <a:t>内部评审会议</a:t>
            </a:r>
          </a:p>
        </p:txBody>
      </p:sp>
      <p:pic>
        <p:nvPicPr>
          <p:cNvPr id="12" name="图片 11">
            <a:extLst>
              <a:ext uri="{FF2B5EF4-FFF2-40B4-BE49-F238E27FC236}">
                <a16:creationId xmlns:a16="http://schemas.microsoft.com/office/drawing/2014/main" id="{AAF23FE2-6E02-4D99-9B6A-AD35E8E8D665}"/>
              </a:ext>
            </a:extLst>
          </p:cNvPr>
          <p:cNvPicPr>
            <a:picLocks noChangeAspect="1"/>
          </p:cNvPicPr>
          <p:nvPr/>
        </p:nvPicPr>
        <p:blipFill>
          <a:blip r:embed="rId3"/>
          <a:stretch>
            <a:fillRect/>
          </a:stretch>
        </p:blipFill>
        <p:spPr>
          <a:xfrm>
            <a:off x="3914401" y="-237868"/>
            <a:ext cx="8245850" cy="3962952"/>
          </a:xfrm>
          <a:prstGeom prst="rect">
            <a:avLst/>
          </a:prstGeom>
        </p:spPr>
      </p:pic>
      <p:pic>
        <p:nvPicPr>
          <p:cNvPr id="13" name="图片 12">
            <a:extLst>
              <a:ext uri="{FF2B5EF4-FFF2-40B4-BE49-F238E27FC236}">
                <a16:creationId xmlns:a16="http://schemas.microsoft.com/office/drawing/2014/main" id="{01A8F63A-885E-4703-B0CC-8DC9F0001520}"/>
              </a:ext>
            </a:extLst>
          </p:cNvPr>
          <p:cNvPicPr>
            <a:picLocks noChangeAspect="1"/>
          </p:cNvPicPr>
          <p:nvPr/>
        </p:nvPicPr>
        <p:blipFill>
          <a:blip r:embed="rId4"/>
          <a:stretch>
            <a:fillRect/>
          </a:stretch>
        </p:blipFill>
        <p:spPr>
          <a:xfrm>
            <a:off x="31749" y="2333409"/>
            <a:ext cx="8651828" cy="4497296"/>
          </a:xfrm>
          <a:prstGeom prst="rect">
            <a:avLst/>
          </a:prstGeom>
        </p:spPr>
      </p:pic>
    </p:spTree>
    <p:extLst>
      <p:ext uri="{BB962C8B-B14F-4D97-AF65-F5344CB8AC3E}">
        <p14:creationId xmlns:p14="http://schemas.microsoft.com/office/powerpoint/2010/main" val="422893528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latin typeface="微软雅黑" panose="020B0503020204020204" pitchFamily="34" charset="-122"/>
                <a:ea typeface="微软雅黑" panose="020B0503020204020204" pitchFamily="34" charset="-122"/>
              </a:rPr>
              <a:t>JAD</a:t>
            </a:r>
            <a:r>
              <a:rPr lang="zh-CN" altLang="en-US" sz="3200" b="1" dirty="0">
                <a:latin typeface="微软雅黑" panose="020B0503020204020204" pitchFamily="34" charset="-122"/>
                <a:ea typeface="微软雅黑" panose="020B0503020204020204" pitchFamily="34" charset="-122"/>
              </a:rPr>
              <a:t>会议</a:t>
            </a:r>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5904575" y="64102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13" name="图片 12">
            <a:extLst>
              <a:ext uri="{FF2B5EF4-FFF2-40B4-BE49-F238E27FC236}">
                <a16:creationId xmlns:a16="http://schemas.microsoft.com/office/drawing/2014/main" id="{A45496A9-B571-4C11-8E82-C56FC7553CAF}"/>
              </a:ext>
            </a:extLst>
          </p:cNvPr>
          <p:cNvPicPr>
            <a:picLocks noChangeAspect="1"/>
          </p:cNvPicPr>
          <p:nvPr/>
        </p:nvPicPr>
        <p:blipFill>
          <a:blip r:embed="rId3"/>
          <a:stretch>
            <a:fillRect/>
          </a:stretch>
        </p:blipFill>
        <p:spPr>
          <a:xfrm>
            <a:off x="3381295" y="0"/>
            <a:ext cx="8088710" cy="6577658"/>
          </a:xfrm>
          <a:prstGeom prst="rect">
            <a:avLst/>
          </a:prstGeom>
        </p:spPr>
      </p:pic>
      <p:sp>
        <p:nvSpPr>
          <p:cNvPr id="14" name="文本框 13">
            <a:extLst>
              <a:ext uri="{FF2B5EF4-FFF2-40B4-BE49-F238E27FC236}">
                <a16:creationId xmlns:a16="http://schemas.microsoft.com/office/drawing/2014/main" id="{C893E29F-95D3-49F8-8371-C5D849870CA6}"/>
              </a:ext>
            </a:extLst>
          </p:cNvPr>
          <p:cNvSpPr txBox="1"/>
          <p:nvPr/>
        </p:nvSpPr>
        <p:spPr>
          <a:xfrm>
            <a:off x="721995" y="3207728"/>
            <a:ext cx="2158220" cy="523220"/>
          </a:xfrm>
          <a:prstGeom prst="rect">
            <a:avLst/>
          </a:prstGeom>
          <a:noFill/>
        </p:spPr>
        <p:txBody>
          <a:bodyPr wrap="none" rtlCol="0">
            <a:spAutoFit/>
          </a:bodyPr>
          <a:lstStyle/>
          <a:p>
            <a:r>
              <a:rPr lang="en-US" altLang="zh-CN" sz="2800" dirty="0"/>
              <a:t>JAD</a:t>
            </a:r>
            <a:r>
              <a:rPr lang="zh-CN" altLang="en-US" sz="2800" dirty="0"/>
              <a:t>会议记录</a:t>
            </a:r>
          </a:p>
        </p:txBody>
      </p:sp>
    </p:spTree>
    <p:extLst>
      <p:ext uri="{BB962C8B-B14F-4D97-AF65-F5344CB8AC3E}">
        <p14:creationId xmlns:p14="http://schemas.microsoft.com/office/powerpoint/2010/main" val="176463644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a:extLst>
              <a:ext uri="{FF2B5EF4-FFF2-40B4-BE49-F238E27FC236}">
                <a16:creationId xmlns:a16="http://schemas.microsoft.com/office/drawing/2014/main" id="{9696A8DB-4792-4DCF-B371-59445066A511}"/>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latin typeface="微软雅黑" panose="020B0503020204020204" pitchFamily="34" charset="-122"/>
                <a:ea typeface="微软雅黑" panose="020B0503020204020204" pitchFamily="34" charset="-122"/>
              </a:rPr>
              <a:t>JAD</a:t>
            </a:r>
            <a:r>
              <a:rPr lang="zh-CN" altLang="en-US" sz="3200" b="1" dirty="0">
                <a:latin typeface="微软雅黑" panose="020B0503020204020204" pitchFamily="34" charset="-122"/>
                <a:ea typeface="微软雅黑" panose="020B0503020204020204" pitchFamily="34" charset="-122"/>
              </a:rPr>
              <a:t>会议</a:t>
            </a:r>
          </a:p>
        </p:txBody>
      </p:sp>
      <p:sp>
        <p:nvSpPr>
          <p:cNvPr id="8" name="Rectangle 5">
            <a:extLst>
              <a:ext uri="{FF2B5EF4-FFF2-40B4-BE49-F238E27FC236}">
                <a16:creationId xmlns:a16="http://schemas.microsoft.com/office/drawing/2014/main" id="{64E3BED3-1BEA-44D2-AF63-AAD0DCFC628E}"/>
              </a:ext>
            </a:extLst>
          </p:cNvPr>
          <p:cNvSpPr>
            <a:spLocks noChangeArrowheads="1"/>
          </p:cNvSpPr>
          <p:nvPr/>
        </p:nvSpPr>
        <p:spPr bwMode="auto">
          <a:xfrm>
            <a:off x="-5904575" y="641026"/>
            <a:ext cx="1857174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任意多边形 1">
            <a:extLst>
              <a:ext uri="{FF2B5EF4-FFF2-40B4-BE49-F238E27FC236}">
                <a16:creationId xmlns:a16="http://schemas.microsoft.com/office/drawing/2014/main" id="{B366C47A-E5A4-4F82-BB6C-EA6F05052B66}"/>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 name="文本框 13">
            <a:extLst>
              <a:ext uri="{FF2B5EF4-FFF2-40B4-BE49-F238E27FC236}">
                <a16:creationId xmlns:a16="http://schemas.microsoft.com/office/drawing/2014/main" id="{C893E29F-95D3-49F8-8371-C5D849870CA6}"/>
              </a:ext>
            </a:extLst>
          </p:cNvPr>
          <p:cNvSpPr txBox="1"/>
          <p:nvPr/>
        </p:nvSpPr>
        <p:spPr>
          <a:xfrm>
            <a:off x="5193844" y="328941"/>
            <a:ext cx="2158220" cy="523220"/>
          </a:xfrm>
          <a:prstGeom prst="rect">
            <a:avLst/>
          </a:prstGeom>
          <a:noFill/>
        </p:spPr>
        <p:txBody>
          <a:bodyPr wrap="none" rtlCol="0">
            <a:spAutoFit/>
          </a:bodyPr>
          <a:lstStyle/>
          <a:p>
            <a:r>
              <a:rPr lang="en-US" altLang="zh-CN" sz="2800" dirty="0"/>
              <a:t>JAD</a:t>
            </a:r>
            <a:r>
              <a:rPr lang="zh-CN" altLang="en-US" sz="2800" dirty="0"/>
              <a:t>会议总结</a:t>
            </a:r>
          </a:p>
        </p:txBody>
      </p:sp>
      <p:graphicFrame>
        <p:nvGraphicFramePr>
          <p:cNvPr id="2" name="表格 1">
            <a:extLst>
              <a:ext uri="{FF2B5EF4-FFF2-40B4-BE49-F238E27FC236}">
                <a16:creationId xmlns:a16="http://schemas.microsoft.com/office/drawing/2014/main" id="{46FE4A65-0DE6-45D3-AEE8-2597819FC4F0}"/>
              </a:ext>
            </a:extLst>
          </p:cNvPr>
          <p:cNvGraphicFramePr>
            <a:graphicFrameLocks noGrp="1"/>
          </p:cNvGraphicFramePr>
          <p:nvPr>
            <p:extLst>
              <p:ext uri="{D42A27DB-BD31-4B8C-83A1-F6EECF244321}">
                <p14:modId xmlns:p14="http://schemas.microsoft.com/office/powerpoint/2010/main" val="468235141"/>
              </p:ext>
            </p:extLst>
          </p:nvPr>
        </p:nvGraphicFramePr>
        <p:xfrm>
          <a:off x="1169716" y="1362847"/>
          <a:ext cx="10206476" cy="3270530"/>
        </p:xfrm>
        <a:graphic>
          <a:graphicData uri="http://schemas.openxmlformats.org/drawingml/2006/table">
            <a:tbl>
              <a:tblPr firstRow="1" firstCol="1" bandRow="1">
                <a:tableStyleId>{5C22544A-7EE6-4342-B048-85BDC9FD1C3A}</a:tableStyleId>
              </a:tblPr>
              <a:tblGrid>
                <a:gridCol w="3586058">
                  <a:extLst>
                    <a:ext uri="{9D8B030D-6E8A-4147-A177-3AD203B41FA5}">
                      <a16:colId xmlns:a16="http://schemas.microsoft.com/office/drawing/2014/main" val="4283673169"/>
                    </a:ext>
                  </a:extLst>
                </a:gridCol>
                <a:gridCol w="2418585">
                  <a:extLst>
                    <a:ext uri="{9D8B030D-6E8A-4147-A177-3AD203B41FA5}">
                      <a16:colId xmlns:a16="http://schemas.microsoft.com/office/drawing/2014/main" val="4281473294"/>
                    </a:ext>
                  </a:extLst>
                </a:gridCol>
                <a:gridCol w="1207555">
                  <a:extLst>
                    <a:ext uri="{9D8B030D-6E8A-4147-A177-3AD203B41FA5}">
                      <a16:colId xmlns:a16="http://schemas.microsoft.com/office/drawing/2014/main" val="806326269"/>
                    </a:ext>
                  </a:extLst>
                </a:gridCol>
                <a:gridCol w="2994278">
                  <a:extLst>
                    <a:ext uri="{9D8B030D-6E8A-4147-A177-3AD203B41FA5}">
                      <a16:colId xmlns:a16="http://schemas.microsoft.com/office/drawing/2014/main" val="234488716"/>
                    </a:ext>
                  </a:extLst>
                </a:gridCol>
              </a:tblGrid>
              <a:tr h="443081">
                <a:tc>
                  <a:txBody>
                    <a:bodyPr/>
                    <a:lstStyle/>
                    <a:p>
                      <a:pPr algn="ctr">
                        <a:lnSpc>
                          <a:spcPct val="150000"/>
                        </a:lnSpc>
                        <a:spcAft>
                          <a:spcPts val="0"/>
                        </a:spcAft>
                      </a:pPr>
                      <a:r>
                        <a:rPr lang="zh-CN" sz="2000" kern="100">
                          <a:effectLst/>
                        </a:rPr>
                        <a:t>冲突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需求提出者</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是否解决</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解决方法</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4808882"/>
                  </a:ext>
                </a:extLst>
              </a:tr>
              <a:tr h="942483">
                <a:tc>
                  <a:txBody>
                    <a:bodyPr/>
                    <a:lstStyle/>
                    <a:p>
                      <a:pPr algn="ctr">
                        <a:lnSpc>
                          <a:spcPct val="150000"/>
                        </a:lnSpc>
                        <a:spcAft>
                          <a:spcPts val="0"/>
                        </a:spcAft>
                      </a:pPr>
                      <a:r>
                        <a:rPr lang="zh-CN" sz="2000" kern="100" dirty="0">
                          <a:effectLst/>
                        </a:rPr>
                        <a:t>天气信息无法精确到一个钓点的程度</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用户代表杨枨老师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天气信息可以使用钓点所在区或者市级的代替。</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4784625"/>
                  </a:ext>
                </a:extLst>
              </a:tr>
              <a:tr h="942483">
                <a:tc>
                  <a:txBody>
                    <a:bodyPr/>
                    <a:lstStyle/>
                    <a:p>
                      <a:pPr algn="ctr">
                        <a:lnSpc>
                          <a:spcPct val="150000"/>
                        </a:lnSpc>
                        <a:spcAft>
                          <a:spcPts val="0"/>
                        </a:spcAft>
                      </a:pPr>
                      <a:r>
                        <a:rPr lang="zh-CN" sz="2000" kern="100">
                          <a:effectLst/>
                        </a:rPr>
                        <a:t>用户数增多，并发数响应可能达不到要求（开发者提出）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客户杨枨老师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在第一年只需要解决</a:t>
                      </a:r>
                      <a:r>
                        <a:rPr lang="en-US" sz="2000" kern="100" dirty="0">
                          <a:effectLst/>
                        </a:rPr>
                        <a:t>500</a:t>
                      </a:r>
                      <a:r>
                        <a:rPr lang="zh-CN" sz="2000" kern="100" dirty="0">
                          <a:effectLst/>
                        </a:rPr>
                        <a:t>人的并发数。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4469644"/>
                  </a:ext>
                </a:extLst>
              </a:tr>
              <a:tr h="942483">
                <a:tc>
                  <a:txBody>
                    <a:bodyPr/>
                    <a:lstStyle/>
                    <a:p>
                      <a:pPr algn="ctr">
                        <a:lnSpc>
                          <a:spcPct val="150000"/>
                        </a:lnSpc>
                        <a:spcAft>
                          <a:spcPts val="0"/>
                        </a:spcAft>
                      </a:pPr>
                      <a:r>
                        <a:rPr lang="zh-CN" sz="2000" kern="100">
                          <a:effectLst/>
                        </a:rPr>
                        <a:t>微信快捷登录不能实现授权，对于短信验证码需要资金支持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用户代表杨枨老师</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向客户申请资金。</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7522036"/>
                  </a:ext>
                </a:extLst>
              </a:tr>
            </a:tbl>
          </a:graphicData>
        </a:graphic>
      </p:graphicFrame>
      <p:sp>
        <p:nvSpPr>
          <p:cNvPr id="3" name="矩形 2">
            <a:extLst>
              <a:ext uri="{FF2B5EF4-FFF2-40B4-BE49-F238E27FC236}">
                <a16:creationId xmlns:a16="http://schemas.microsoft.com/office/drawing/2014/main" id="{A3650028-19E2-4A3F-8156-EFD57B8590D9}"/>
              </a:ext>
            </a:extLst>
          </p:cNvPr>
          <p:cNvSpPr/>
          <p:nvPr/>
        </p:nvSpPr>
        <p:spPr>
          <a:xfrm>
            <a:off x="1523745" y="5047963"/>
            <a:ext cx="9144510" cy="1384995"/>
          </a:xfrm>
          <a:prstGeom prst="rect">
            <a:avLst/>
          </a:prstGeom>
        </p:spPr>
        <p:txBody>
          <a:bodyPr wrap="square">
            <a:spAutoFit/>
          </a:bodyPr>
          <a:lstStyle/>
          <a:p>
            <a:r>
              <a:rPr lang="en-US" altLang="zh-CN" sz="2800" dirty="0"/>
              <a:t>         </a:t>
            </a:r>
            <a:r>
              <a:rPr lang="zh-CN" altLang="en-US" sz="2800" dirty="0"/>
              <a:t>通过</a:t>
            </a:r>
            <a:r>
              <a:rPr lang="en-US" altLang="zh-CN" sz="2800" dirty="0"/>
              <a:t>JAD</a:t>
            </a:r>
            <a:r>
              <a:rPr lang="zh-CN" altLang="en-US" sz="2800" dirty="0"/>
              <a:t>会议，我们解决了各个用户代表之间、用户代表与开发者之间的冲突。这将有利于需求基线的建立，方便后续的开发。</a:t>
            </a:r>
          </a:p>
        </p:txBody>
      </p:sp>
    </p:spTree>
    <p:extLst>
      <p:ext uri="{BB962C8B-B14F-4D97-AF65-F5344CB8AC3E}">
        <p14:creationId xmlns:p14="http://schemas.microsoft.com/office/powerpoint/2010/main" val="161643412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测试用例</a:t>
            </a:r>
          </a:p>
        </p:txBody>
      </p:sp>
      <p:graphicFrame>
        <p:nvGraphicFramePr>
          <p:cNvPr id="7" name="表格 6">
            <a:extLst>
              <a:ext uri="{FF2B5EF4-FFF2-40B4-BE49-F238E27FC236}">
                <a16:creationId xmlns:a16="http://schemas.microsoft.com/office/drawing/2014/main" id="{D635A2B7-3723-4FCA-998D-05184B1F07CF}"/>
              </a:ext>
            </a:extLst>
          </p:cNvPr>
          <p:cNvGraphicFramePr>
            <a:graphicFrameLocks noGrp="1"/>
          </p:cNvGraphicFramePr>
          <p:nvPr>
            <p:extLst>
              <p:ext uri="{D42A27DB-BD31-4B8C-83A1-F6EECF244321}">
                <p14:modId xmlns:p14="http://schemas.microsoft.com/office/powerpoint/2010/main" val="3853688631"/>
              </p:ext>
            </p:extLst>
          </p:nvPr>
        </p:nvGraphicFramePr>
        <p:xfrm>
          <a:off x="1973660" y="856512"/>
          <a:ext cx="8244680" cy="5864766"/>
        </p:xfrm>
        <a:graphic>
          <a:graphicData uri="http://schemas.openxmlformats.org/drawingml/2006/table">
            <a:tbl>
              <a:tblPr firstRow="1" bandRow="1">
                <a:tableStyleId>{5C22544A-7EE6-4342-B048-85BDC9FD1C3A}</a:tableStyleId>
              </a:tblPr>
              <a:tblGrid>
                <a:gridCol w="2061170">
                  <a:extLst>
                    <a:ext uri="{9D8B030D-6E8A-4147-A177-3AD203B41FA5}">
                      <a16:colId xmlns:a16="http://schemas.microsoft.com/office/drawing/2014/main" val="2099249608"/>
                    </a:ext>
                  </a:extLst>
                </a:gridCol>
                <a:gridCol w="2061170">
                  <a:extLst>
                    <a:ext uri="{9D8B030D-6E8A-4147-A177-3AD203B41FA5}">
                      <a16:colId xmlns:a16="http://schemas.microsoft.com/office/drawing/2014/main" val="4075366772"/>
                    </a:ext>
                  </a:extLst>
                </a:gridCol>
                <a:gridCol w="2061170">
                  <a:extLst>
                    <a:ext uri="{9D8B030D-6E8A-4147-A177-3AD203B41FA5}">
                      <a16:colId xmlns:a16="http://schemas.microsoft.com/office/drawing/2014/main" val="491324891"/>
                    </a:ext>
                  </a:extLst>
                </a:gridCol>
                <a:gridCol w="2061170">
                  <a:extLst>
                    <a:ext uri="{9D8B030D-6E8A-4147-A177-3AD203B41FA5}">
                      <a16:colId xmlns:a16="http://schemas.microsoft.com/office/drawing/2014/main" val="724865021"/>
                    </a:ext>
                  </a:extLst>
                </a:gridCol>
              </a:tblGrid>
              <a:tr h="476163">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功能</a:t>
                      </a:r>
                      <a:r>
                        <a:rPr lang="en-US" sz="2000" kern="100" dirty="0">
                          <a:effectLst/>
                          <a:latin typeface="等线" panose="02010600030101010101" pitchFamily="2" charset="-122"/>
                          <a:ea typeface="等线" panose="02010600030101010101" pitchFamily="2" charset="-122"/>
                          <a:cs typeface="Times New Roman" panose="02020603050405020304" pitchFamily="18" charset="0"/>
                        </a:rPr>
                        <a:t>2.17</a:t>
                      </a: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描述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3">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参加活动</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89955624"/>
                  </a:ext>
                </a:extLst>
              </a:tr>
              <a:tr h="476163">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用例目的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3">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检验功能正确性</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93368231"/>
                  </a:ext>
                </a:extLst>
              </a:tr>
              <a:tr h="476163">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前提条件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3">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用户已登录系统</a:t>
                      </a:r>
                      <a:r>
                        <a:rPr lang="en-US" sz="2000" kern="100">
                          <a:effectLst/>
                          <a:latin typeface="等线" panose="02010600030101010101" pitchFamily="2" charset="-122"/>
                          <a:ea typeface="等线" panose="02010600030101010101" pitchFamily="2" charset="-122"/>
                          <a:cs typeface="Times New Roman" panose="02020603050405020304" pitchFamily="18" charset="0"/>
                        </a:rPr>
                        <a:t>&amp;&amp;</a:t>
                      </a:r>
                      <a:r>
                        <a:rPr lang="zh-CN" sz="2000" kern="100">
                          <a:effectLst/>
                          <a:latin typeface="等线" panose="02010600030101010101" pitchFamily="2" charset="-122"/>
                          <a:ea typeface="宋体" panose="02010600030101010101" pitchFamily="2" charset="-122"/>
                          <a:cs typeface="Times New Roman" panose="02020603050405020304" pitchFamily="18" charset="0"/>
                        </a:rPr>
                        <a:t>系统进入活动相关详情界面</a:t>
                      </a:r>
                      <a:r>
                        <a:rPr lang="en-US" sz="2000" kern="100">
                          <a:effectLst/>
                          <a:latin typeface="等线" panose="02010600030101010101" pitchFamily="2" charset="-122"/>
                          <a:ea typeface="等线" panose="02010600030101010101" pitchFamily="2" charset="-122"/>
                          <a:cs typeface="Times New Roman" panose="02020603050405020304" pitchFamily="18" charset="0"/>
                        </a:rPr>
                        <a:t>&amp;&amp;</a:t>
                      </a:r>
                      <a:r>
                        <a:rPr lang="zh-CN" sz="2000" kern="100">
                          <a:effectLst/>
                          <a:latin typeface="等线" panose="02010600030101010101" pitchFamily="2" charset="-122"/>
                          <a:ea typeface="宋体" panose="02010600030101010101" pitchFamily="2" charset="-122"/>
                          <a:cs typeface="Times New Roman" panose="02020603050405020304" pitchFamily="18" charset="0"/>
                        </a:rPr>
                        <a:t>用户没有参加此活动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76781395"/>
                  </a:ext>
                </a:extLst>
              </a:tr>
              <a:tr h="476163">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测试方法</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3">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黑盒测试等价类划分法</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85092459"/>
                  </a:ext>
                </a:extLst>
              </a:tr>
              <a:tr h="476163">
                <a:tc gridSpan="2">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输入</a:t>
                      </a:r>
                      <a:r>
                        <a:rPr 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动作</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期望的输出</a:t>
                      </a:r>
                      <a:r>
                        <a:rPr lang="en-US" sz="2000" kern="100">
                          <a:effectLst/>
                          <a:latin typeface="等线" panose="02010600030101010101" pitchFamily="2" charset="-122"/>
                          <a:ea typeface="等线" panose="02010600030101010101" pitchFamily="2" charset="-122"/>
                          <a:cs typeface="Times New Roman" panose="02020603050405020304" pitchFamily="18" charset="0"/>
                        </a:rPr>
                        <a:t>/</a:t>
                      </a:r>
                      <a:r>
                        <a:rPr lang="zh-CN" sz="2000" kern="100">
                          <a:effectLst/>
                          <a:latin typeface="等线" panose="02010600030101010101" pitchFamily="2" charset="-122"/>
                          <a:ea typeface="宋体" panose="02010600030101010101" pitchFamily="2" charset="-122"/>
                          <a:cs typeface="Times New Roman" panose="02020603050405020304" pitchFamily="18" charset="0"/>
                        </a:rPr>
                        <a:t>响应</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实际情况</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8601810"/>
                  </a:ext>
                </a:extLst>
              </a:tr>
              <a:tr h="581588">
                <a:tc gridSpan="2">
                  <a:txBody>
                    <a:bodyPr/>
                    <a:lstStyle/>
                    <a:p>
                      <a:pPr algn="just">
                        <a:lnSpc>
                          <a:spcPct val="150000"/>
                        </a:lnSpc>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2.17.1 </a:t>
                      </a:r>
                      <a:r>
                        <a:rPr lang="zh-CN" sz="2000" kern="100">
                          <a:effectLst/>
                          <a:latin typeface="等线" panose="02010600030101010101" pitchFamily="2" charset="-122"/>
                          <a:ea typeface="宋体" panose="02010600030101010101" pitchFamily="2" charset="-122"/>
                          <a:cs typeface="Times New Roman" panose="02020603050405020304" pitchFamily="18" charset="0"/>
                        </a:rPr>
                        <a:t>用户点击加入按钮，活动管理者通过用户提交的申请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系统传递消息给用户告知其活动参加成功，更新活动界面</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07777480"/>
                  </a:ext>
                </a:extLst>
              </a:tr>
              <a:tr h="581588">
                <a:tc gridSpan="2">
                  <a:txBody>
                    <a:bodyPr/>
                    <a:lstStyle/>
                    <a:p>
                      <a:pPr algn="just">
                        <a:lnSpc>
                          <a:spcPct val="150000"/>
                        </a:lnSpc>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2.17.2</a:t>
                      </a:r>
                      <a:r>
                        <a:rPr lang="zh-CN" sz="2000" kern="100">
                          <a:effectLst/>
                          <a:latin typeface="等线" panose="02010600030101010101" pitchFamily="2" charset="-122"/>
                          <a:ea typeface="宋体" panose="02010600030101010101" pitchFamily="2" charset="-122"/>
                          <a:cs typeface="Times New Roman" panose="02020603050405020304" pitchFamily="18" charset="0"/>
                        </a:rPr>
                        <a:t>用户点击加入按钮，活动管理者拒绝用户提交的申请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系统传递消息给用户告知其活动参加失败</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87049200"/>
                  </a:ext>
                </a:extLst>
              </a:tr>
            </a:tbl>
          </a:graphicData>
        </a:graphic>
      </p:graphicFrame>
      <p:graphicFrame>
        <p:nvGraphicFramePr>
          <p:cNvPr id="9" name="表格 8">
            <a:extLst>
              <a:ext uri="{FF2B5EF4-FFF2-40B4-BE49-F238E27FC236}">
                <a16:creationId xmlns:a16="http://schemas.microsoft.com/office/drawing/2014/main" id="{D1B427E0-308C-42A4-9130-1AFBFB93F2DB}"/>
              </a:ext>
            </a:extLst>
          </p:cNvPr>
          <p:cNvGraphicFramePr>
            <a:graphicFrameLocks noGrp="1"/>
          </p:cNvGraphicFramePr>
          <p:nvPr>
            <p:extLst>
              <p:ext uri="{D42A27DB-BD31-4B8C-83A1-F6EECF244321}">
                <p14:modId xmlns:p14="http://schemas.microsoft.com/office/powerpoint/2010/main" val="938774774"/>
              </p:ext>
            </p:extLst>
          </p:nvPr>
        </p:nvGraphicFramePr>
        <p:xfrm>
          <a:off x="2099930" y="1935049"/>
          <a:ext cx="7992140" cy="3960114"/>
        </p:xfrm>
        <a:graphic>
          <a:graphicData uri="http://schemas.openxmlformats.org/drawingml/2006/table">
            <a:tbl>
              <a:tblPr firstRow="1" bandRow="1">
                <a:tableStyleId>{5C22544A-7EE6-4342-B048-85BDC9FD1C3A}</a:tableStyleId>
              </a:tblPr>
              <a:tblGrid>
                <a:gridCol w="1998035">
                  <a:extLst>
                    <a:ext uri="{9D8B030D-6E8A-4147-A177-3AD203B41FA5}">
                      <a16:colId xmlns:a16="http://schemas.microsoft.com/office/drawing/2014/main" val="4115017544"/>
                    </a:ext>
                  </a:extLst>
                </a:gridCol>
                <a:gridCol w="1998035">
                  <a:extLst>
                    <a:ext uri="{9D8B030D-6E8A-4147-A177-3AD203B41FA5}">
                      <a16:colId xmlns:a16="http://schemas.microsoft.com/office/drawing/2014/main" val="2233901015"/>
                    </a:ext>
                  </a:extLst>
                </a:gridCol>
                <a:gridCol w="1998035">
                  <a:extLst>
                    <a:ext uri="{9D8B030D-6E8A-4147-A177-3AD203B41FA5}">
                      <a16:colId xmlns:a16="http://schemas.microsoft.com/office/drawing/2014/main" val="1699495809"/>
                    </a:ext>
                  </a:extLst>
                </a:gridCol>
                <a:gridCol w="1998035">
                  <a:extLst>
                    <a:ext uri="{9D8B030D-6E8A-4147-A177-3AD203B41FA5}">
                      <a16:colId xmlns:a16="http://schemas.microsoft.com/office/drawing/2014/main" val="422966635"/>
                    </a:ext>
                  </a:extLst>
                </a:gridCol>
              </a:tblGrid>
              <a:tr h="370840">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输入条件</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用例编号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用例</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输出</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62816533"/>
                  </a:ext>
                </a:extLst>
              </a:tr>
              <a:tr h="370840">
                <a:tc>
                  <a:txBody>
                    <a:bodyPr/>
                    <a:lstStyle/>
                    <a:p>
                      <a:pPr algn="just">
                        <a:lnSpc>
                          <a:spcPct val="150000"/>
                        </a:lnSpc>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2.17.1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latin typeface="等线" panose="02010600030101010101" pitchFamily="2" charset="-122"/>
                          <a:ea typeface="等线" panose="02010600030101010101" pitchFamily="2" charset="-122"/>
                          <a:cs typeface="Times New Roman" panose="02020603050405020304" pitchFamily="18" charset="0"/>
                        </a:rPr>
                        <a:t>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用户点击加入按钮，活动管理者通过用户提交的申请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系统传递消息给用户告知其活动参加成功，更新活动界面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2077307"/>
                  </a:ext>
                </a:extLst>
              </a:tr>
              <a:tr h="370840">
                <a:tc>
                  <a:txBody>
                    <a:bodyPr/>
                    <a:lstStyle/>
                    <a:p>
                      <a:pPr algn="just">
                        <a:lnSpc>
                          <a:spcPct val="150000"/>
                        </a:lnSpc>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2.17.2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latin typeface="等线" panose="02010600030101010101" pitchFamily="2" charset="-122"/>
                          <a:ea typeface="等线" panose="02010600030101010101" pitchFamily="2" charset="-122"/>
                          <a:cs typeface="Times New Roman" panose="02020603050405020304" pitchFamily="18" charset="0"/>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latin typeface="等线" panose="02010600030101010101" pitchFamily="2" charset="-122"/>
                          <a:ea typeface="宋体" panose="02010600030101010101" pitchFamily="2" charset="-122"/>
                          <a:cs typeface="Times New Roman" panose="02020603050405020304" pitchFamily="18" charset="0"/>
                        </a:rPr>
                        <a:t>用户点击加入按钮，活动管理者拒绝用户提交的申请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latin typeface="等线" panose="02010600030101010101" pitchFamily="2" charset="-122"/>
                          <a:ea typeface="宋体" panose="02010600030101010101" pitchFamily="2" charset="-122"/>
                          <a:cs typeface="Times New Roman" panose="02020603050405020304" pitchFamily="18" charset="0"/>
                        </a:rPr>
                        <a:t>系统传递消息给用户告知其活动参加失败</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9112428"/>
                  </a:ext>
                </a:extLst>
              </a:tr>
            </a:tbl>
          </a:graphicData>
        </a:graphic>
      </p:graphicFrame>
      <p:sp>
        <p:nvSpPr>
          <p:cNvPr id="10" name="文本框 9">
            <a:extLst>
              <a:ext uri="{FF2B5EF4-FFF2-40B4-BE49-F238E27FC236}">
                <a16:creationId xmlns:a16="http://schemas.microsoft.com/office/drawing/2014/main" id="{C4DA7F04-8B34-4E11-BBDB-5C6594D3E400}"/>
              </a:ext>
            </a:extLst>
          </p:cNvPr>
          <p:cNvSpPr txBox="1"/>
          <p:nvPr/>
        </p:nvSpPr>
        <p:spPr>
          <a:xfrm>
            <a:off x="3968050" y="141066"/>
            <a:ext cx="4698722" cy="584775"/>
          </a:xfrm>
          <a:prstGeom prst="rect">
            <a:avLst/>
          </a:prstGeom>
          <a:noFill/>
        </p:spPr>
        <p:txBody>
          <a:bodyPr wrap="none" rtlCol="0">
            <a:spAutoFit/>
          </a:bodyPr>
          <a:lstStyle/>
          <a:p>
            <a:r>
              <a:rPr lang="zh-CN" altLang="en-US" sz="3200" dirty="0"/>
              <a:t>用户端参加活动测试用例</a:t>
            </a:r>
          </a:p>
        </p:txBody>
      </p:sp>
      <p:sp>
        <p:nvSpPr>
          <p:cNvPr id="24" name="文本框 23">
            <a:extLst>
              <a:ext uri="{FF2B5EF4-FFF2-40B4-BE49-F238E27FC236}">
                <a16:creationId xmlns:a16="http://schemas.microsoft.com/office/drawing/2014/main" id="{FFD9A567-9F4E-4210-AD5C-F13D75EA3FDD}"/>
              </a:ext>
            </a:extLst>
          </p:cNvPr>
          <p:cNvSpPr txBox="1"/>
          <p:nvPr/>
        </p:nvSpPr>
        <p:spPr>
          <a:xfrm>
            <a:off x="9130107" y="206401"/>
            <a:ext cx="1923925" cy="584775"/>
          </a:xfrm>
          <a:prstGeom prst="rect">
            <a:avLst/>
          </a:prstGeom>
          <a:noFill/>
        </p:spPr>
        <p:txBody>
          <a:bodyPr wrap="none" rtlCol="0">
            <a:spAutoFit/>
          </a:bodyPr>
          <a:lstStyle/>
          <a:p>
            <a:r>
              <a:rPr lang="en-US" altLang="zh-CN" sz="3200" dirty="0"/>
              <a:t>SPP</a:t>
            </a:r>
            <a:r>
              <a:rPr lang="en-US" altLang="zh-CN" sz="3200" baseline="30000" dirty="0"/>
              <a:t>[2]</a:t>
            </a:r>
            <a:r>
              <a:rPr lang="zh-CN" altLang="en-US" sz="3200" dirty="0"/>
              <a:t>模板</a:t>
            </a:r>
          </a:p>
        </p:txBody>
      </p:sp>
    </p:spTree>
    <p:extLst>
      <p:ext uri="{BB962C8B-B14F-4D97-AF65-F5344CB8AC3E}">
        <p14:creationId xmlns:p14="http://schemas.microsoft.com/office/powerpoint/2010/main" val="276961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测试用例</a:t>
            </a:r>
          </a:p>
        </p:txBody>
      </p:sp>
      <p:graphicFrame>
        <p:nvGraphicFramePr>
          <p:cNvPr id="7" name="表格 6">
            <a:extLst>
              <a:ext uri="{FF2B5EF4-FFF2-40B4-BE49-F238E27FC236}">
                <a16:creationId xmlns:a16="http://schemas.microsoft.com/office/drawing/2014/main" id="{3CF4A9B8-EF59-4500-999F-A5C000E90C2A}"/>
              </a:ext>
            </a:extLst>
          </p:cNvPr>
          <p:cNvGraphicFramePr>
            <a:graphicFrameLocks noGrp="1"/>
          </p:cNvGraphicFramePr>
          <p:nvPr>
            <p:extLst>
              <p:ext uri="{D42A27DB-BD31-4B8C-83A1-F6EECF244321}">
                <p14:modId xmlns:p14="http://schemas.microsoft.com/office/powerpoint/2010/main" val="2666522091"/>
              </p:ext>
            </p:extLst>
          </p:nvPr>
        </p:nvGraphicFramePr>
        <p:xfrm>
          <a:off x="1189260" y="1153805"/>
          <a:ext cx="10049356" cy="5506720"/>
        </p:xfrm>
        <a:graphic>
          <a:graphicData uri="http://schemas.openxmlformats.org/drawingml/2006/table">
            <a:tbl>
              <a:tblPr firstRow="1" bandRow="1">
                <a:tableStyleId>{5C22544A-7EE6-4342-B048-85BDC9FD1C3A}</a:tableStyleId>
              </a:tblPr>
              <a:tblGrid>
                <a:gridCol w="2512339">
                  <a:extLst>
                    <a:ext uri="{9D8B030D-6E8A-4147-A177-3AD203B41FA5}">
                      <a16:colId xmlns:a16="http://schemas.microsoft.com/office/drawing/2014/main" val="729345979"/>
                    </a:ext>
                  </a:extLst>
                </a:gridCol>
                <a:gridCol w="2512339">
                  <a:extLst>
                    <a:ext uri="{9D8B030D-6E8A-4147-A177-3AD203B41FA5}">
                      <a16:colId xmlns:a16="http://schemas.microsoft.com/office/drawing/2014/main" val="1931888962"/>
                    </a:ext>
                  </a:extLst>
                </a:gridCol>
                <a:gridCol w="3047020">
                  <a:extLst>
                    <a:ext uri="{9D8B030D-6E8A-4147-A177-3AD203B41FA5}">
                      <a16:colId xmlns:a16="http://schemas.microsoft.com/office/drawing/2014/main" val="3862467554"/>
                    </a:ext>
                  </a:extLst>
                </a:gridCol>
                <a:gridCol w="1977658">
                  <a:extLst>
                    <a:ext uri="{9D8B030D-6E8A-4147-A177-3AD203B41FA5}">
                      <a16:colId xmlns:a16="http://schemas.microsoft.com/office/drawing/2014/main" val="4175912284"/>
                    </a:ext>
                  </a:extLst>
                </a:gridCol>
              </a:tblGrid>
              <a:tr h="370840">
                <a:tc>
                  <a:txBody>
                    <a:bodyPr/>
                    <a:lstStyle/>
                    <a:p>
                      <a:pPr algn="just">
                        <a:spcAft>
                          <a:spcPts val="0"/>
                        </a:spcAft>
                      </a:pPr>
                      <a:r>
                        <a:rPr lang="zh-CN" sz="2400" kern="100" dirty="0">
                          <a:solidFill>
                            <a:schemeClr val="bg1"/>
                          </a:solidFill>
                          <a:effectLst/>
                          <a:latin typeface="Times New Roman" panose="02020603050405020304" pitchFamily="18" charset="0"/>
                          <a:ea typeface="宋体" panose="02010600030101010101" pitchFamily="2" charset="-122"/>
                        </a:rPr>
                        <a:t>功能</a:t>
                      </a:r>
                      <a:r>
                        <a:rPr lang="en-US" sz="2400" kern="100" dirty="0">
                          <a:solidFill>
                            <a:schemeClr val="bg1"/>
                          </a:solidFill>
                          <a:effectLst/>
                          <a:latin typeface="Times New Roman" panose="02020603050405020304" pitchFamily="18" charset="0"/>
                          <a:ea typeface="宋体" panose="02010600030101010101" pitchFamily="2" charset="-122"/>
                        </a:rPr>
                        <a:t>3.2</a:t>
                      </a:r>
                      <a:r>
                        <a:rPr lang="zh-CN" sz="2400" kern="100" dirty="0">
                          <a:solidFill>
                            <a:schemeClr val="bg1"/>
                          </a:solidFill>
                          <a:effectLst/>
                          <a:latin typeface="Times New Roman" panose="02020603050405020304" pitchFamily="18" charset="0"/>
                          <a:ea typeface="宋体" panose="02010600030101010101" pitchFamily="2" charset="-122"/>
                        </a:rPr>
                        <a:t>描述</a:t>
                      </a:r>
                    </a:p>
                  </a:txBody>
                  <a:tcPr marL="68580" marR="68580" marT="0" marB="0"/>
                </a:tc>
                <a:tc gridSpan="3">
                  <a:txBody>
                    <a:bodyPr/>
                    <a:lstStyle/>
                    <a:p>
                      <a:pPr algn="just">
                        <a:spcAft>
                          <a:spcPts val="0"/>
                        </a:spcAft>
                      </a:pPr>
                      <a:r>
                        <a:rPr lang="zh-CN" sz="2400" kern="100" dirty="0">
                          <a:solidFill>
                            <a:schemeClr val="bg1"/>
                          </a:solidFill>
                          <a:effectLst/>
                          <a:latin typeface="Times New Roman" panose="02020603050405020304" pitchFamily="18" charset="0"/>
                          <a:ea typeface="宋体" panose="02010600030101010101" pitchFamily="2" charset="-122"/>
                        </a:rPr>
                        <a:t>封禁用户（查看待封禁用户反馈信息）</a:t>
                      </a: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4156724"/>
                  </a:ext>
                </a:extLst>
              </a:tr>
              <a:tr h="370840">
                <a:tc>
                  <a:txBody>
                    <a:bodyPr/>
                    <a:lstStyle/>
                    <a:p>
                      <a:pPr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用例目的</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对</a:t>
                      </a:r>
                      <a:r>
                        <a:rPr lang="en-US" sz="2400" kern="100" dirty="0">
                          <a:solidFill>
                            <a:srgbClr val="000000"/>
                          </a:solidFill>
                          <a:effectLst/>
                          <a:latin typeface="Times New Roman" panose="02020603050405020304" pitchFamily="18" charset="0"/>
                          <a:ea typeface="宋体" panose="02010600030101010101" pitchFamily="2" charset="-122"/>
                        </a:rPr>
                        <a:t>3.1</a:t>
                      </a:r>
                      <a:r>
                        <a:rPr lang="zh-CN" sz="2400" kern="100" dirty="0">
                          <a:solidFill>
                            <a:srgbClr val="000000"/>
                          </a:solidFill>
                          <a:effectLst/>
                          <a:latin typeface="Times New Roman" panose="02020603050405020304" pitchFamily="18" charset="0"/>
                          <a:ea typeface="宋体" panose="02010600030101010101" pitchFamily="2" charset="-122"/>
                        </a:rPr>
                        <a:t>步骤中待封禁的用户查看具体的反馈信息</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71448360"/>
                  </a:ext>
                </a:extLst>
              </a:tr>
              <a:tr h="370840">
                <a:tc>
                  <a:txBody>
                    <a:bodyPr/>
                    <a:lstStyle/>
                    <a:p>
                      <a:pPr algn="just">
                        <a:spcAft>
                          <a:spcPts val="0"/>
                        </a:spcAft>
                      </a:pPr>
                      <a:r>
                        <a:rPr lang="zh-CN" sz="2400" kern="100">
                          <a:solidFill>
                            <a:srgbClr val="000000"/>
                          </a:solidFill>
                          <a:effectLst/>
                          <a:latin typeface="Times New Roman" panose="02020603050405020304" pitchFamily="18" charset="0"/>
                          <a:ea typeface="宋体" panose="02010600030101010101" pitchFamily="2" charset="-122"/>
                        </a:rPr>
                        <a:t>前提条件</a:t>
                      </a:r>
                      <a:endParaRPr lang="zh-CN" sz="2400" kern="10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管理员通过点击侧边导航条的封禁与解封用户按钮，进入到封禁与解封用户界面，并顺利查询出符合条件的用户数据</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9262482"/>
                  </a:ext>
                </a:extLst>
              </a:tr>
              <a:tr h="370840">
                <a:tc>
                  <a:txBody>
                    <a:bodyPr/>
                    <a:lstStyle/>
                    <a:p>
                      <a:pPr algn="just">
                        <a:spcAft>
                          <a:spcPts val="0"/>
                        </a:spcAft>
                      </a:pPr>
                      <a:r>
                        <a:rPr lang="zh-CN" sz="2400" kern="100">
                          <a:solidFill>
                            <a:srgbClr val="000000"/>
                          </a:solidFill>
                          <a:effectLst/>
                          <a:latin typeface="Times New Roman" panose="02020603050405020304" pitchFamily="18" charset="0"/>
                          <a:ea typeface="宋体" panose="02010600030101010101" pitchFamily="2" charset="-122"/>
                        </a:rPr>
                        <a:t>测试方法</a:t>
                      </a:r>
                      <a:endParaRPr lang="zh-CN" sz="2400" kern="10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黑盒测试等价类划分法</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31471471"/>
                  </a:ext>
                </a:extLst>
              </a:tr>
              <a:tr h="370840">
                <a:tc gridSpan="2">
                  <a:txBody>
                    <a:bodyPr/>
                    <a:lstStyle/>
                    <a:p>
                      <a:pPr algn="ctr">
                        <a:spcAft>
                          <a:spcPts val="0"/>
                        </a:spcAft>
                      </a:pPr>
                      <a:r>
                        <a:rPr lang="zh-CN" sz="2400" kern="100">
                          <a:solidFill>
                            <a:srgbClr val="000000"/>
                          </a:solidFill>
                          <a:effectLst/>
                          <a:latin typeface="Times New Roman" panose="02020603050405020304" pitchFamily="18" charset="0"/>
                          <a:ea typeface="宋体" panose="02010600030101010101" pitchFamily="2" charset="-122"/>
                        </a:rPr>
                        <a:t>输入</a:t>
                      </a:r>
                      <a:r>
                        <a:rPr lang="en-US" sz="2400" kern="100">
                          <a:solidFill>
                            <a:srgbClr val="000000"/>
                          </a:solidFill>
                          <a:effectLst/>
                          <a:latin typeface="Times New Roman" panose="02020603050405020304" pitchFamily="18" charset="0"/>
                          <a:ea typeface="宋体" panose="02010600030101010101" pitchFamily="2" charset="-122"/>
                        </a:rPr>
                        <a:t>/</a:t>
                      </a:r>
                      <a:r>
                        <a:rPr lang="zh-CN" sz="2400" kern="100">
                          <a:solidFill>
                            <a:srgbClr val="000000"/>
                          </a:solidFill>
                          <a:effectLst/>
                          <a:latin typeface="Times New Roman" panose="02020603050405020304" pitchFamily="18" charset="0"/>
                          <a:ea typeface="宋体" panose="02010600030101010101" pitchFamily="2" charset="-122"/>
                        </a:rPr>
                        <a:t>动作</a:t>
                      </a:r>
                      <a:endParaRPr lang="zh-CN" sz="2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ctr">
                        <a:spcAft>
                          <a:spcPts val="0"/>
                        </a:spcAft>
                      </a:pPr>
                      <a:r>
                        <a:rPr lang="zh-CN" sz="2400" kern="100">
                          <a:solidFill>
                            <a:srgbClr val="000000"/>
                          </a:solidFill>
                          <a:effectLst/>
                          <a:latin typeface="Times New Roman" panose="02020603050405020304" pitchFamily="18" charset="0"/>
                          <a:ea typeface="宋体" panose="02010600030101010101" pitchFamily="2" charset="-122"/>
                        </a:rPr>
                        <a:t>期望的输出</a:t>
                      </a:r>
                      <a:r>
                        <a:rPr lang="en-US" sz="2400" kern="100">
                          <a:solidFill>
                            <a:srgbClr val="000000"/>
                          </a:solidFill>
                          <a:effectLst/>
                          <a:latin typeface="Times New Roman" panose="02020603050405020304" pitchFamily="18" charset="0"/>
                          <a:ea typeface="宋体" panose="02010600030101010101" pitchFamily="2" charset="-122"/>
                        </a:rPr>
                        <a:t>/</a:t>
                      </a:r>
                      <a:r>
                        <a:rPr lang="zh-CN" sz="2400" kern="100">
                          <a:solidFill>
                            <a:srgbClr val="000000"/>
                          </a:solidFill>
                          <a:effectLst/>
                          <a:latin typeface="Times New Roman" panose="02020603050405020304" pitchFamily="18" charset="0"/>
                          <a:ea typeface="宋体" panose="02010600030101010101" pitchFamily="2" charset="-122"/>
                        </a:rPr>
                        <a:t>响应</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400" kern="100">
                          <a:solidFill>
                            <a:srgbClr val="000000"/>
                          </a:solidFill>
                          <a:effectLst/>
                          <a:latin typeface="Times New Roman" panose="02020603050405020304" pitchFamily="18" charset="0"/>
                          <a:ea typeface="宋体" panose="02010600030101010101" pitchFamily="2" charset="-122"/>
                        </a:rPr>
                        <a:t>实际情况</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97704350"/>
                  </a:ext>
                </a:extLst>
              </a:tr>
              <a:tr h="370840">
                <a:tc gridSpan="2">
                  <a:txBody>
                    <a:bodyPr/>
                    <a:lstStyle/>
                    <a:p>
                      <a:pPr algn="just">
                        <a:spcAft>
                          <a:spcPts val="0"/>
                        </a:spcAft>
                      </a:pPr>
                      <a:r>
                        <a:rPr lang="en-US" sz="2400" kern="100" dirty="0">
                          <a:solidFill>
                            <a:srgbClr val="000000"/>
                          </a:solidFill>
                          <a:effectLst/>
                          <a:latin typeface="Times New Roman" panose="02020603050405020304" pitchFamily="18" charset="0"/>
                          <a:ea typeface="宋体" panose="02010600030101010101" pitchFamily="2" charset="-122"/>
                        </a:rPr>
                        <a:t>3.2.1 </a:t>
                      </a:r>
                      <a:r>
                        <a:rPr lang="zh-CN" sz="2400" kern="100" dirty="0">
                          <a:solidFill>
                            <a:srgbClr val="000000"/>
                          </a:solidFill>
                          <a:effectLst/>
                          <a:latin typeface="Times New Roman" panose="02020603050405020304" pitchFamily="18" charset="0"/>
                          <a:ea typeface="宋体" panose="02010600030101010101" pitchFamily="2" charset="-122"/>
                        </a:rPr>
                        <a:t>待封禁用户反馈数大于</a:t>
                      </a:r>
                      <a:r>
                        <a:rPr lang="en-US" sz="2400" kern="100" dirty="0">
                          <a:solidFill>
                            <a:srgbClr val="000000"/>
                          </a:solidFill>
                          <a:effectLst/>
                          <a:latin typeface="Times New Roman" panose="02020603050405020304" pitchFamily="18" charset="0"/>
                          <a:ea typeface="宋体" panose="02010600030101010101" pitchFamily="2" charset="-122"/>
                        </a:rPr>
                        <a:t>0</a:t>
                      </a:r>
                      <a:r>
                        <a:rPr lang="zh-CN" sz="2400" kern="100" dirty="0">
                          <a:solidFill>
                            <a:srgbClr val="000000"/>
                          </a:solidFill>
                          <a:effectLst/>
                          <a:latin typeface="Times New Roman" panose="02020603050405020304" pitchFamily="18" charset="0"/>
                          <a:ea typeface="宋体" panose="02010600030101010101" pitchFamily="2" charset="-122"/>
                        </a:rPr>
                        <a:t>，在操作栏中点击“查看反馈信息”按钮</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跳转到详细信息</a:t>
                      </a:r>
                      <a:r>
                        <a:rPr lang="en-US" sz="2400" kern="100" dirty="0">
                          <a:solidFill>
                            <a:srgbClr val="000000"/>
                          </a:solidFill>
                          <a:effectLst/>
                          <a:latin typeface="Times New Roman" panose="02020603050405020304" pitchFamily="18" charset="0"/>
                          <a:ea typeface="宋体" panose="02010600030101010101" pitchFamily="2" charset="-122"/>
                        </a:rPr>
                        <a:t>(</a:t>
                      </a:r>
                      <a:r>
                        <a:rPr lang="zh-CN" sz="2400" kern="100" dirty="0">
                          <a:solidFill>
                            <a:srgbClr val="000000"/>
                          </a:solidFill>
                          <a:effectLst/>
                          <a:latin typeface="Times New Roman" panose="02020603050405020304" pitchFamily="18" charset="0"/>
                          <a:ea typeface="宋体" panose="02010600030101010101" pitchFamily="2" charset="-122"/>
                        </a:rPr>
                        <a:t>用户</a:t>
                      </a:r>
                      <a:r>
                        <a:rPr lang="en-US" sz="2400" kern="100" dirty="0">
                          <a:solidFill>
                            <a:srgbClr val="000000"/>
                          </a:solidFill>
                          <a:effectLst/>
                          <a:latin typeface="Times New Roman" panose="02020603050405020304" pitchFamily="18" charset="0"/>
                          <a:ea typeface="宋体" panose="02010600030101010101" pitchFamily="2" charset="-122"/>
                        </a:rPr>
                        <a:t>)</a:t>
                      </a:r>
                      <a:r>
                        <a:rPr lang="zh-CN" sz="2400" kern="100" dirty="0">
                          <a:solidFill>
                            <a:srgbClr val="000000"/>
                          </a:solidFill>
                          <a:effectLst/>
                          <a:latin typeface="Times New Roman" panose="02020603050405020304" pitchFamily="18" charset="0"/>
                          <a:ea typeface="宋体" panose="02010600030101010101" pitchFamily="2" charset="-122"/>
                        </a:rPr>
                        <a:t>界面，显示待举报用户的基本信息以及对应数量的反馈信息</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400" kern="100" dirty="0">
                          <a:solidFill>
                            <a:srgbClr val="000000"/>
                          </a:solidFill>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504379"/>
                  </a:ext>
                </a:extLst>
              </a:tr>
              <a:tr h="370840">
                <a:tc gridSpan="2">
                  <a:txBody>
                    <a:bodyPr/>
                    <a:lstStyle/>
                    <a:p>
                      <a:pPr algn="just">
                        <a:spcAft>
                          <a:spcPts val="0"/>
                        </a:spcAft>
                      </a:pPr>
                      <a:r>
                        <a:rPr lang="en-US" sz="2400" kern="100" dirty="0">
                          <a:solidFill>
                            <a:srgbClr val="000000"/>
                          </a:solidFill>
                          <a:effectLst/>
                          <a:latin typeface="Times New Roman" panose="02020603050405020304" pitchFamily="18" charset="0"/>
                          <a:ea typeface="宋体" panose="02010600030101010101" pitchFamily="2" charset="-122"/>
                        </a:rPr>
                        <a:t>3.2.2</a:t>
                      </a:r>
                      <a:r>
                        <a:rPr lang="zh-CN" sz="2400" kern="100" dirty="0">
                          <a:solidFill>
                            <a:srgbClr val="000000"/>
                          </a:solidFill>
                          <a:effectLst/>
                          <a:latin typeface="Times New Roman" panose="02020603050405020304" pitchFamily="18" charset="0"/>
                          <a:ea typeface="宋体" panose="02010600030101010101" pitchFamily="2" charset="-122"/>
                        </a:rPr>
                        <a:t>待封禁用户反馈数等于</a:t>
                      </a:r>
                      <a:r>
                        <a:rPr lang="en-US" sz="2400" kern="100" dirty="0">
                          <a:solidFill>
                            <a:srgbClr val="000000"/>
                          </a:solidFill>
                          <a:effectLst/>
                          <a:latin typeface="Times New Roman" panose="02020603050405020304" pitchFamily="18" charset="0"/>
                          <a:ea typeface="宋体" panose="02010600030101010101" pitchFamily="2" charset="-122"/>
                        </a:rPr>
                        <a:t>0</a:t>
                      </a:r>
                      <a:r>
                        <a:rPr lang="zh-CN" sz="2400" kern="100" dirty="0">
                          <a:solidFill>
                            <a:srgbClr val="000000"/>
                          </a:solidFill>
                          <a:effectLst/>
                          <a:latin typeface="Times New Roman" panose="02020603050405020304" pitchFamily="18" charset="0"/>
                          <a:ea typeface="宋体" panose="02010600030101010101" pitchFamily="2" charset="-122"/>
                        </a:rPr>
                        <a:t>，在操作栏中点击“查看反馈信息”按钮</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just">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跳转到详细信息</a:t>
                      </a:r>
                      <a:r>
                        <a:rPr lang="en-US" sz="2400" kern="100" dirty="0">
                          <a:solidFill>
                            <a:srgbClr val="000000"/>
                          </a:solidFill>
                          <a:effectLst/>
                          <a:latin typeface="Times New Roman" panose="02020603050405020304" pitchFamily="18" charset="0"/>
                          <a:ea typeface="宋体" panose="02010600030101010101" pitchFamily="2" charset="-122"/>
                        </a:rPr>
                        <a:t>(</a:t>
                      </a:r>
                      <a:r>
                        <a:rPr lang="zh-CN" sz="2400" kern="100" dirty="0">
                          <a:solidFill>
                            <a:srgbClr val="000000"/>
                          </a:solidFill>
                          <a:effectLst/>
                          <a:latin typeface="Times New Roman" panose="02020603050405020304" pitchFamily="18" charset="0"/>
                          <a:ea typeface="宋体" panose="02010600030101010101" pitchFamily="2" charset="-122"/>
                        </a:rPr>
                        <a:t>用户</a:t>
                      </a:r>
                      <a:r>
                        <a:rPr lang="en-US" sz="2400" kern="100" dirty="0">
                          <a:solidFill>
                            <a:srgbClr val="000000"/>
                          </a:solidFill>
                          <a:effectLst/>
                          <a:latin typeface="Times New Roman" panose="02020603050405020304" pitchFamily="18" charset="0"/>
                          <a:ea typeface="宋体" panose="02010600030101010101" pitchFamily="2" charset="-122"/>
                        </a:rPr>
                        <a:t>)</a:t>
                      </a:r>
                      <a:r>
                        <a:rPr lang="zh-CN" sz="2400" kern="100" dirty="0">
                          <a:solidFill>
                            <a:srgbClr val="000000"/>
                          </a:solidFill>
                          <a:effectLst/>
                          <a:latin typeface="Times New Roman" panose="02020603050405020304" pitchFamily="18" charset="0"/>
                          <a:ea typeface="宋体" panose="02010600030101010101" pitchFamily="2" charset="-122"/>
                        </a:rPr>
                        <a:t>界面，显示待举报用户的基本信息，不显示任何的反馈信息</a:t>
                      </a:r>
                      <a:endParaRPr lang="zh-CN" sz="2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2400" kern="100" dirty="0">
                          <a:solidFill>
                            <a:srgbClr val="000000"/>
                          </a:solidFill>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80914130"/>
                  </a:ext>
                </a:extLst>
              </a:tr>
            </a:tbl>
          </a:graphicData>
        </a:graphic>
      </p:graphicFrame>
      <p:sp>
        <p:nvSpPr>
          <p:cNvPr id="24" name="文本框 23">
            <a:extLst>
              <a:ext uri="{FF2B5EF4-FFF2-40B4-BE49-F238E27FC236}">
                <a16:creationId xmlns:a16="http://schemas.microsoft.com/office/drawing/2014/main" id="{34C696FD-8C99-483D-9DB7-E5BC51F883E0}"/>
              </a:ext>
            </a:extLst>
          </p:cNvPr>
          <p:cNvSpPr txBox="1"/>
          <p:nvPr/>
        </p:nvSpPr>
        <p:spPr>
          <a:xfrm>
            <a:off x="3525029" y="433452"/>
            <a:ext cx="5551520" cy="584775"/>
          </a:xfrm>
          <a:prstGeom prst="rect">
            <a:avLst/>
          </a:prstGeom>
          <a:noFill/>
        </p:spPr>
        <p:txBody>
          <a:bodyPr wrap="none" rtlCol="0">
            <a:spAutoFit/>
          </a:bodyPr>
          <a:lstStyle/>
          <a:p>
            <a:r>
              <a:rPr lang="zh-CN" altLang="en-US" sz="3200" dirty="0"/>
              <a:t>管理端查看反馈信息测试用例</a:t>
            </a:r>
          </a:p>
        </p:txBody>
      </p:sp>
      <p:graphicFrame>
        <p:nvGraphicFramePr>
          <p:cNvPr id="9" name="表格 8">
            <a:extLst>
              <a:ext uri="{FF2B5EF4-FFF2-40B4-BE49-F238E27FC236}">
                <a16:creationId xmlns:a16="http://schemas.microsoft.com/office/drawing/2014/main" id="{4FAF34FF-A651-4283-9842-5ADB8A3932CD}"/>
              </a:ext>
            </a:extLst>
          </p:cNvPr>
          <p:cNvGraphicFramePr>
            <a:graphicFrameLocks noGrp="1"/>
          </p:cNvGraphicFramePr>
          <p:nvPr>
            <p:extLst>
              <p:ext uri="{D42A27DB-BD31-4B8C-83A1-F6EECF244321}">
                <p14:modId xmlns:p14="http://schemas.microsoft.com/office/powerpoint/2010/main" val="2394261128"/>
              </p:ext>
            </p:extLst>
          </p:nvPr>
        </p:nvGraphicFramePr>
        <p:xfrm>
          <a:off x="1663794" y="1803632"/>
          <a:ext cx="9100288" cy="4028440"/>
        </p:xfrm>
        <a:graphic>
          <a:graphicData uri="http://schemas.openxmlformats.org/drawingml/2006/table">
            <a:tbl>
              <a:tblPr firstRow="1" bandRow="1">
                <a:tableStyleId>{5C22544A-7EE6-4342-B048-85BDC9FD1C3A}</a:tableStyleId>
              </a:tblPr>
              <a:tblGrid>
                <a:gridCol w="2275072">
                  <a:extLst>
                    <a:ext uri="{9D8B030D-6E8A-4147-A177-3AD203B41FA5}">
                      <a16:colId xmlns:a16="http://schemas.microsoft.com/office/drawing/2014/main" val="1738572470"/>
                    </a:ext>
                  </a:extLst>
                </a:gridCol>
                <a:gridCol w="2275072">
                  <a:extLst>
                    <a:ext uri="{9D8B030D-6E8A-4147-A177-3AD203B41FA5}">
                      <a16:colId xmlns:a16="http://schemas.microsoft.com/office/drawing/2014/main" val="1994448622"/>
                    </a:ext>
                  </a:extLst>
                </a:gridCol>
                <a:gridCol w="2275072">
                  <a:extLst>
                    <a:ext uri="{9D8B030D-6E8A-4147-A177-3AD203B41FA5}">
                      <a16:colId xmlns:a16="http://schemas.microsoft.com/office/drawing/2014/main" val="2729673001"/>
                    </a:ext>
                  </a:extLst>
                </a:gridCol>
                <a:gridCol w="2275072">
                  <a:extLst>
                    <a:ext uri="{9D8B030D-6E8A-4147-A177-3AD203B41FA5}">
                      <a16:colId xmlns:a16="http://schemas.microsoft.com/office/drawing/2014/main" val="1130630182"/>
                    </a:ext>
                  </a:extLst>
                </a:gridCol>
              </a:tblGrid>
              <a:tr h="370840">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cs typeface="宋体" panose="02010600030101010101" pitchFamily="2" charset="-122"/>
                        </a:rPr>
                        <a:t>输入条件</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cs typeface="宋体" panose="02010600030101010101" pitchFamily="2" charset="-122"/>
                        </a:rPr>
                        <a:t>用例编号</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cs typeface="宋体" panose="02010600030101010101" pitchFamily="2" charset="-122"/>
                        </a:rPr>
                        <a:t>用例</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cs typeface="宋体" panose="02010600030101010101" pitchFamily="2" charset="-122"/>
                        </a:rPr>
                        <a:t>输出</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67206953"/>
                  </a:ext>
                </a:extLst>
              </a:tr>
              <a:tr h="370840">
                <a:tc>
                  <a:txBody>
                    <a:bodyPr/>
                    <a:lstStyle/>
                    <a:p>
                      <a:pPr algn="ctr">
                        <a:spcAft>
                          <a:spcPts val="0"/>
                        </a:spcAft>
                      </a:pPr>
                      <a:r>
                        <a:rPr lang="en-US" sz="2400" kern="100">
                          <a:effectLst/>
                          <a:latin typeface="Times New Roman" panose="02020603050405020304" pitchFamily="18" charset="0"/>
                          <a:ea typeface="Times New Roman" panose="02020603050405020304" pitchFamily="18" charset="0"/>
                        </a:rPr>
                        <a:t>3.2.1</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Times New Roman" panose="02020603050405020304" pitchFamily="18" charset="0"/>
                        </a:rPr>
                        <a:t>1</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solidFill>
                            <a:srgbClr val="000000"/>
                          </a:solidFill>
                          <a:effectLst/>
                          <a:latin typeface="Times New Roman" panose="02020603050405020304" pitchFamily="18" charset="0"/>
                          <a:ea typeface="Times New Roman" panose="02020603050405020304" pitchFamily="18" charset="0"/>
                        </a:rPr>
                        <a:t>(</a:t>
                      </a:r>
                      <a:r>
                        <a:rPr lang="en-US" sz="2400" kern="100">
                          <a:solidFill>
                            <a:srgbClr val="000000"/>
                          </a:solidFill>
                          <a:effectLst/>
                          <a:latin typeface="等线" panose="02010600030101010101" pitchFamily="2" charset="-122"/>
                          <a:ea typeface="宋体" panose="02010600030101010101" pitchFamily="2" charset="-122"/>
                        </a:rPr>
                        <a:t>30</a:t>
                      </a:r>
                      <a:r>
                        <a:rPr lang="en-US" sz="2400" kern="100">
                          <a:solidFill>
                            <a:srgbClr val="000000"/>
                          </a:solidFill>
                          <a:effectLst/>
                          <a:latin typeface="Times New Roman" panose="02020603050405020304" pitchFamily="18" charset="0"/>
                          <a:ea typeface="Times New Roman" panose="02020603050405020304" pitchFamily="18" charset="0"/>
                        </a:rPr>
                        <a:t>, </a:t>
                      </a:r>
                      <a:r>
                        <a:rPr lang="zh-CN"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点击</a:t>
                      </a:r>
                      <a:r>
                        <a:rPr lang="en-US" sz="2400" kern="100">
                          <a:solidFill>
                            <a:srgbClr val="000000"/>
                          </a:solidFill>
                          <a:effectLst/>
                          <a:latin typeface="Times New Roman" panose="02020603050405020304" pitchFamily="18" charset="0"/>
                          <a:ea typeface="Times New Roman" panose="02020603050405020304" pitchFamily="18" charset="0"/>
                        </a:rPr>
                        <a:t>1</a:t>
                      </a:r>
                      <a:r>
                        <a:rPr lang="zh-CN" sz="2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次对应位置按钮</a:t>
                      </a:r>
                      <a:r>
                        <a:rPr lang="en-US" sz="2400" kern="100">
                          <a:solidFill>
                            <a:srgbClr val="000000"/>
                          </a:solidFill>
                          <a:effectLst/>
                          <a:latin typeface="Times New Roman" panose="02020603050405020304" pitchFamily="18" charset="0"/>
                          <a:ea typeface="Times New Roman" panose="02020603050405020304" pitchFamily="18" charset="0"/>
                        </a:rPr>
                        <a:t>)</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a:solidFill>
                            <a:srgbClr val="000000"/>
                          </a:solidFill>
                          <a:effectLst/>
                          <a:latin typeface="Times New Roman" panose="02020603050405020304" pitchFamily="18" charset="0"/>
                          <a:ea typeface="宋体" panose="02010600030101010101" pitchFamily="2" charset="-122"/>
                        </a:rPr>
                        <a:t>跳转到详细信息</a:t>
                      </a:r>
                      <a:r>
                        <a:rPr lang="en-US" sz="2400" kern="100">
                          <a:solidFill>
                            <a:srgbClr val="000000"/>
                          </a:solidFill>
                          <a:effectLst/>
                          <a:latin typeface="Times New Roman" panose="02020603050405020304" pitchFamily="18" charset="0"/>
                          <a:ea typeface="宋体" panose="02010600030101010101" pitchFamily="2" charset="-122"/>
                        </a:rPr>
                        <a:t>(</a:t>
                      </a:r>
                      <a:r>
                        <a:rPr lang="zh-CN" sz="2400" kern="100">
                          <a:solidFill>
                            <a:srgbClr val="000000"/>
                          </a:solidFill>
                          <a:effectLst/>
                          <a:latin typeface="Times New Roman" panose="02020603050405020304" pitchFamily="18" charset="0"/>
                          <a:ea typeface="宋体" panose="02010600030101010101" pitchFamily="2" charset="-122"/>
                        </a:rPr>
                        <a:t>用户</a:t>
                      </a:r>
                      <a:r>
                        <a:rPr lang="en-US" sz="2400" kern="100">
                          <a:solidFill>
                            <a:srgbClr val="000000"/>
                          </a:solidFill>
                          <a:effectLst/>
                          <a:latin typeface="Times New Roman" panose="02020603050405020304" pitchFamily="18" charset="0"/>
                          <a:ea typeface="宋体" panose="02010600030101010101" pitchFamily="2" charset="-122"/>
                        </a:rPr>
                        <a:t>)</a:t>
                      </a:r>
                      <a:r>
                        <a:rPr lang="zh-CN" sz="2400" kern="100">
                          <a:solidFill>
                            <a:srgbClr val="000000"/>
                          </a:solidFill>
                          <a:effectLst/>
                          <a:latin typeface="Times New Roman" panose="02020603050405020304" pitchFamily="18" charset="0"/>
                          <a:ea typeface="宋体" panose="02010600030101010101" pitchFamily="2" charset="-122"/>
                        </a:rPr>
                        <a:t>界面，显示待举报用户的基本信息以及</a:t>
                      </a:r>
                      <a:r>
                        <a:rPr lang="en-US" sz="2400" kern="100">
                          <a:solidFill>
                            <a:srgbClr val="000000"/>
                          </a:solidFill>
                          <a:effectLst/>
                          <a:latin typeface="Times New Roman" panose="02020603050405020304" pitchFamily="18" charset="0"/>
                          <a:ea typeface="宋体" panose="02010600030101010101" pitchFamily="2" charset="-122"/>
                        </a:rPr>
                        <a:t>30</a:t>
                      </a:r>
                      <a:r>
                        <a:rPr lang="zh-CN" sz="2400" kern="100">
                          <a:solidFill>
                            <a:srgbClr val="000000"/>
                          </a:solidFill>
                          <a:effectLst/>
                          <a:latin typeface="Times New Roman" panose="02020603050405020304" pitchFamily="18" charset="0"/>
                          <a:ea typeface="宋体" panose="02010600030101010101" pitchFamily="2" charset="-122"/>
                        </a:rPr>
                        <a:t>条的反馈信息</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92303942"/>
                  </a:ext>
                </a:extLst>
              </a:tr>
              <a:tr h="370840">
                <a:tc>
                  <a:txBody>
                    <a:bodyPr/>
                    <a:lstStyle/>
                    <a:p>
                      <a:pPr algn="ctr">
                        <a:spcAft>
                          <a:spcPts val="0"/>
                        </a:spcAft>
                      </a:pPr>
                      <a:r>
                        <a:rPr lang="en-US" sz="2400" kern="100">
                          <a:effectLst/>
                          <a:latin typeface="Times New Roman" panose="02020603050405020304" pitchFamily="18" charset="0"/>
                          <a:ea typeface="Times New Roman" panose="02020603050405020304" pitchFamily="18" charset="0"/>
                        </a:rPr>
                        <a:t>3.2.2</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Times New Roman" panose="02020603050405020304" pitchFamily="18" charset="0"/>
                        </a:rPr>
                        <a:t>2</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solidFill>
                            <a:srgbClr val="000000"/>
                          </a:solidFill>
                          <a:effectLst/>
                          <a:latin typeface="Times New Roman" panose="02020603050405020304" pitchFamily="18" charset="0"/>
                          <a:ea typeface="Times New Roman" panose="02020603050405020304" pitchFamily="18" charset="0"/>
                        </a:rPr>
                        <a:t>(</a:t>
                      </a:r>
                      <a:r>
                        <a:rPr lang="en-US" sz="2400" kern="100" dirty="0">
                          <a:solidFill>
                            <a:srgbClr val="000000"/>
                          </a:solidFill>
                          <a:effectLst/>
                          <a:latin typeface="等线" panose="02010600030101010101" pitchFamily="2" charset="-122"/>
                          <a:ea typeface="宋体" panose="02010600030101010101" pitchFamily="2" charset="-122"/>
                        </a:rPr>
                        <a:t>0</a:t>
                      </a:r>
                      <a:r>
                        <a:rPr lang="en-US" sz="2400" kern="100" dirty="0">
                          <a:solidFill>
                            <a:srgbClr val="000000"/>
                          </a:solidFill>
                          <a:effectLst/>
                          <a:latin typeface="Times New Roman" panose="02020603050405020304" pitchFamily="18" charset="0"/>
                          <a:ea typeface="Times New Roman" panose="02020603050405020304" pitchFamily="18" charset="0"/>
                        </a:rPr>
                        <a:t>, </a:t>
                      </a:r>
                      <a:r>
                        <a:rPr 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点击</a:t>
                      </a:r>
                      <a:r>
                        <a:rPr lang="en-US" sz="2400" kern="100" dirty="0">
                          <a:solidFill>
                            <a:srgbClr val="000000"/>
                          </a:solidFill>
                          <a:effectLst/>
                          <a:latin typeface="Times New Roman" panose="02020603050405020304" pitchFamily="18" charset="0"/>
                          <a:ea typeface="Times New Roman" panose="02020603050405020304" pitchFamily="18" charset="0"/>
                        </a:rPr>
                        <a:t>1</a:t>
                      </a:r>
                      <a:r>
                        <a:rPr lang="zh-CN" sz="2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次对应位置按钮</a:t>
                      </a:r>
                      <a:r>
                        <a:rPr lang="en-US" sz="2400" kern="100" dirty="0">
                          <a:solidFill>
                            <a:srgbClr val="000000"/>
                          </a:solidFill>
                          <a:effectLst/>
                          <a:latin typeface="Times New Roman" panose="02020603050405020304" pitchFamily="18" charset="0"/>
                          <a:ea typeface="Times New Roman" panose="02020603050405020304" pitchFamily="18" charset="0"/>
                        </a:rPr>
                        <a:t>)</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dirty="0">
                          <a:solidFill>
                            <a:srgbClr val="000000"/>
                          </a:solidFill>
                          <a:effectLst/>
                          <a:latin typeface="Times New Roman" panose="02020603050405020304" pitchFamily="18" charset="0"/>
                          <a:ea typeface="宋体" panose="02010600030101010101" pitchFamily="2" charset="-122"/>
                        </a:rPr>
                        <a:t>跳转到详细信息</a:t>
                      </a:r>
                      <a:r>
                        <a:rPr lang="en-US" sz="2400" kern="100" dirty="0">
                          <a:solidFill>
                            <a:srgbClr val="000000"/>
                          </a:solidFill>
                          <a:effectLst/>
                          <a:latin typeface="Times New Roman" panose="02020603050405020304" pitchFamily="18" charset="0"/>
                          <a:ea typeface="宋体" panose="02010600030101010101" pitchFamily="2" charset="-122"/>
                        </a:rPr>
                        <a:t>(</a:t>
                      </a:r>
                      <a:r>
                        <a:rPr lang="zh-CN" sz="2400" kern="100" dirty="0">
                          <a:solidFill>
                            <a:srgbClr val="000000"/>
                          </a:solidFill>
                          <a:effectLst/>
                          <a:latin typeface="Times New Roman" panose="02020603050405020304" pitchFamily="18" charset="0"/>
                          <a:ea typeface="宋体" panose="02010600030101010101" pitchFamily="2" charset="-122"/>
                        </a:rPr>
                        <a:t>用户</a:t>
                      </a:r>
                      <a:r>
                        <a:rPr lang="en-US" sz="2400" kern="100" dirty="0">
                          <a:solidFill>
                            <a:srgbClr val="000000"/>
                          </a:solidFill>
                          <a:effectLst/>
                          <a:latin typeface="Times New Roman" panose="02020603050405020304" pitchFamily="18" charset="0"/>
                          <a:ea typeface="宋体" panose="02010600030101010101" pitchFamily="2" charset="-122"/>
                        </a:rPr>
                        <a:t>)</a:t>
                      </a:r>
                      <a:r>
                        <a:rPr lang="zh-CN" sz="2400" kern="100" dirty="0">
                          <a:solidFill>
                            <a:srgbClr val="000000"/>
                          </a:solidFill>
                          <a:effectLst/>
                          <a:latin typeface="Times New Roman" panose="02020603050405020304" pitchFamily="18" charset="0"/>
                          <a:ea typeface="宋体" panose="02010600030101010101" pitchFamily="2" charset="-122"/>
                        </a:rPr>
                        <a:t>界面，显示待举报用户的基本信息，显示</a:t>
                      </a:r>
                      <a:r>
                        <a:rPr lang="en-US" sz="2400" kern="100" dirty="0">
                          <a:solidFill>
                            <a:srgbClr val="000000"/>
                          </a:solidFill>
                          <a:effectLst/>
                          <a:latin typeface="Times New Roman" panose="02020603050405020304" pitchFamily="18" charset="0"/>
                          <a:ea typeface="宋体" panose="02010600030101010101" pitchFamily="2" charset="-122"/>
                        </a:rPr>
                        <a:t>0</a:t>
                      </a:r>
                      <a:r>
                        <a:rPr lang="zh-CN" sz="2400" kern="100" dirty="0">
                          <a:solidFill>
                            <a:srgbClr val="000000"/>
                          </a:solidFill>
                          <a:effectLst/>
                          <a:latin typeface="Times New Roman" panose="02020603050405020304" pitchFamily="18" charset="0"/>
                          <a:ea typeface="宋体" panose="02010600030101010101" pitchFamily="2" charset="-122"/>
                        </a:rPr>
                        <a:t>条反馈信息</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42477095"/>
                  </a:ext>
                </a:extLst>
              </a:tr>
            </a:tbl>
          </a:graphicData>
        </a:graphic>
      </p:graphicFrame>
    </p:spTree>
    <p:extLst>
      <p:ext uri="{BB962C8B-B14F-4D97-AF65-F5344CB8AC3E}">
        <p14:creationId xmlns:p14="http://schemas.microsoft.com/office/powerpoint/2010/main" val="26280895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用户手册</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用户端</a:t>
            </a:r>
            <a:r>
              <a:rPr lang="en-US" altLang="zh-CN" sz="3200" b="1" dirty="0">
                <a:latin typeface="微软雅黑" panose="020B0503020204020204" pitchFamily="34" charset="-122"/>
                <a:ea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8D7F3833-7A5B-413E-B43C-77564B506D10}"/>
              </a:ext>
            </a:extLst>
          </p:cNvPr>
          <p:cNvSpPr/>
          <p:nvPr/>
        </p:nvSpPr>
        <p:spPr>
          <a:xfrm>
            <a:off x="272903" y="1263990"/>
            <a:ext cx="5002885" cy="5030864"/>
          </a:xfrm>
          <a:prstGeom prst="rect">
            <a:avLst/>
          </a:prstGeom>
        </p:spPr>
        <p:txBody>
          <a:bodyPr wrap="square">
            <a:spAutoFit/>
          </a:bodyPr>
          <a:lstStyle/>
          <a:p>
            <a:pPr marL="342900" indent="-342900" algn="just">
              <a:lnSpc>
                <a:spcPct val="150000"/>
              </a:lnSpc>
              <a:spcAft>
                <a:spcPts val="0"/>
              </a:spcAft>
              <a:buFont typeface="+mj-lt"/>
              <a:buAutoNum type="arabicPeriod"/>
            </a:pPr>
            <a:r>
              <a:rPr lang="zh-CN" altLang="zh-CN" b="1" kern="100" dirty="0">
                <a:cs typeface="Times New Roman" panose="02020603050405020304" pitchFamily="18" charset="0"/>
              </a:rPr>
              <a:t>当系统有新的钓点推荐给用户时，原本黄色的铃铛就会摆动并且变成红色，点击铃铛就会有推荐的钓点部分信息的显示</a:t>
            </a:r>
          </a:p>
          <a:p>
            <a:pPr marL="342900" indent="-342900" algn="just">
              <a:lnSpc>
                <a:spcPct val="150000"/>
              </a:lnSpc>
              <a:spcAft>
                <a:spcPts val="0"/>
              </a:spcAft>
              <a:buFont typeface="+mj-lt"/>
              <a:buAutoNum type="arabicPeriod"/>
            </a:pPr>
            <a:r>
              <a:rPr lang="zh-CN" altLang="zh-CN" b="1" kern="100" dirty="0">
                <a:cs typeface="Times New Roman" panose="02020603050405020304" pitchFamily="18" charset="0"/>
              </a:rPr>
              <a:t>每次系统或有三个推荐钓点，在钓点部分信息页中，会显示推荐的钓点的基本天气情况和系统推荐理由。</a:t>
            </a:r>
          </a:p>
          <a:p>
            <a:pPr marL="342900" indent="-342900" algn="just">
              <a:lnSpc>
                <a:spcPct val="150000"/>
              </a:lnSpc>
              <a:spcAft>
                <a:spcPts val="0"/>
              </a:spcAft>
              <a:buFont typeface="+mj-lt"/>
              <a:buAutoNum type="arabicPeriod"/>
            </a:pPr>
            <a:r>
              <a:rPr lang="zh-CN" altLang="zh-CN" b="1" kern="100" dirty="0">
                <a:cs typeface="Times New Roman" panose="02020603050405020304" pitchFamily="18" charset="0"/>
              </a:rPr>
              <a:t>点击我不喜欢按钮，系统则下次不会推荐该类型的钓点，点击加入收藏，系统则自动将该钓点加入用户的收藏夹，同时会在地图上弹跳显示</a:t>
            </a:r>
          </a:p>
          <a:p>
            <a:pPr marL="342900" indent="-342900" algn="just">
              <a:lnSpc>
                <a:spcPct val="150000"/>
              </a:lnSpc>
              <a:spcAft>
                <a:spcPts val="0"/>
              </a:spcAft>
              <a:buFont typeface="+mj-lt"/>
              <a:buAutoNum type="arabicPeriod"/>
            </a:pPr>
            <a:r>
              <a:rPr lang="zh-CN" altLang="zh-CN" b="1" kern="100" dirty="0">
                <a:cs typeface="Times New Roman" panose="02020603050405020304" pitchFamily="18" charset="0"/>
              </a:rPr>
              <a:t>点击x，则关闭此次推荐</a:t>
            </a:r>
          </a:p>
          <a:p>
            <a:pPr marL="342900" indent="-342900" algn="just">
              <a:lnSpc>
                <a:spcPct val="150000"/>
              </a:lnSpc>
              <a:spcAft>
                <a:spcPts val="0"/>
              </a:spcAft>
              <a:buFont typeface="+mj-lt"/>
              <a:buAutoNum type="arabicPeriod"/>
            </a:pPr>
            <a:r>
              <a:rPr lang="zh-CN" altLang="zh-CN" b="1" kern="100" dirty="0">
                <a:cs typeface="Times New Roman" panose="02020603050405020304" pitchFamily="18" charset="0"/>
              </a:rPr>
              <a:t>手指向左滑动在，则显示下一个推荐钓点</a:t>
            </a:r>
          </a:p>
        </p:txBody>
      </p:sp>
      <p:sp>
        <p:nvSpPr>
          <p:cNvPr id="12" name="文本框 11">
            <a:extLst>
              <a:ext uri="{FF2B5EF4-FFF2-40B4-BE49-F238E27FC236}">
                <a16:creationId xmlns:a16="http://schemas.microsoft.com/office/drawing/2014/main" id="{764CB162-7709-4846-B238-E861A7B68E90}"/>
              </a:ext>
            </a:extLst>
          </p:cNvPr>
          <p:cNvSpPr txBox="1"/>
          <p:nvPr/>
        </p:nvSpPr>
        <p:spPr>
          <a:xfrm>
            <a:off x="4362192" y="184171"/>
            <a:ext cx="3467616" cy="584775"/>
          </a:xfrm>
          <a:prstGeom prst="rect">
            <a:avLst/>
          </a:prstGeom>
          <a:noFill/>
        </p:spPr>
        <p:txBody>
          <a:bodyPr wrap="none" rtlCol="0">
            <a:spAutoFit/>
          </a:bodyPr>
          <a:lstStyle/>
          <a:p>
            <a:r>
              <a:rPr lang="zh-CN" altLang="en-US" sz="3200" dirty="0"/>
              <a:t>每日推荐功能介绍</a:t>
            </a:r>
          </a:p>
        </p:txBody>
      </p:sp>
      <p:sp>
        <p:nvSpPr>
          <p:cNvPr id="28" name="文本框 27">
            <a:extLst>
              <a:ext uri="{FF2B5EF4-FFF2-40B4-BE49-F238E27FC236}">
                <a16:creationId xmlns:a16="http://schemas.microsoft.com/office/drawing/2014/main" id="{DA0CC32E-77CE-4DC8-A3DF-0453D34211C6}"/>
              </a:ext>
            </a:extLst>
          </p:cNvPr>
          <p:cNvSpPr txBox="1"/>
          <p:nvPr/>
        </p:nvSpPr>
        <p:spPr>
          <a:xfrm>
            <a:off x="8695982" y="198221"/>
            <a:ext cx="1923925" cy="584775"/>
          </a:xfrm>
          <a:prstGeom prst="rect">
            <a:avLst/>
          </a:prstGeom>
          <a:noFill/>
        </p:spPr>
        <p:txBody>
          <a:bodyPr wrap="none" rtlCol="0">
            <a:spAutoFit/>
          </a:bodyPr>
          <a:lstStyle/>
          <a:p>
            <a:r>
              <a:rPr lang="en-US" altLang="zh-CN" sz="3200" dirty="0"/>
              <a:t>SPP</a:t>
            </a:r>
            <a:r>
              <a:rPr lang="en-US" altLang="zh-CN" sz="3200" baseline="30000" dirty="0"/>
              <a:t>[2]</a:t>
            </a:r>
            <a:r>
              <a:rPr lang="zh-CN" altLang="en-US" sz="3200" dirty="0"/>
              <a:t>模板</a:t>
            </a:r>
          </a:p>
        </p:txBody>
      </p:sp>
      <p:pic>
        <p:nvPicPr>
          <p:cNvPr id="29" name="图片 28">
            <a:extLst>
              <a:ext uri="{FF2B5EF4-FFF2-40B4-BE49-F238E27FC236}">
                <a16:creationId xmlns:a16="http://schemas.microsoft.com/office/drawing/2014/main" id="{29056FA9-4182-4B90-BDA9-BC450823A9C3}"/>
              </a:ext>
            </a:extLst>
          </p:cNvPr>
          <p:cNvPicPr/>
          <p:nvPr/>
        </p:nvPicPr>
        <p:blipFill>
          <a:blip r:embed="rId3">
            <a:extLst>
              <a:ext uri="{28A0092B-C50C-407E-A947-70E740481C1C}">
                <a14:useLocalDpi xmlns:a14="http://schemas.microsoft.com/office/drawing/2010/main" val="0"/>
              </a:ext>
            </a:extLst>
          </a:blip>
          <a:stretch>
            <a:fillRect/>
          </a:stretch>
        </p:blipFill>
        <p:spPr>
          <a:xfrm>
            <a:off x="5102854" y="713431"/>
            <a:ext cx="3626720" cy="6196831"/>
          </a:xfrm>
          <a:prstGeom prst="rect">
            <a:avLst/>
          </a:prstGeom>
        </p:spPr>
      </p:pic>
      <p:pic>
        <p:nvPicPr>
          <p:cNvPr id="30" name="图片 29">
            <a:extLst>
              <a:ext uri="{FF2B5EF4-FFF2-40B4-BE49-F238E27FC236}">
                <a16:creationId xmlns:a16="http://schemas.microsoft.com/office/drawing/2014/main" id="{27A08F9E-D024-424E-A803-F6A41BC01405}"/>
              </a:ext>
            </a:extLst>
          </p:cNvPr>
          <p:cNvPicPr/>
          <p:nvPr/>
        </p:nvPicPr>
        <p:blipFill>
          <a:blip r:embed="rId4">
            <a:extLst>
              <a:ext uri="{28A0092B-C50C-407E-A947-70E740481C1C}">
                <a14:useLocalDpi xmlns:a14="http://schemas.microsoft.com/office/drawing/2010/main" val="0"/>
              </a:ext>
            </a:extLst>
          </a:blip>
          <a:stretch>
            <a:fillRect/>
          </a:stretch>
        </p:blipFill>
        <p:spPr>
          <a:xfrm>
            <a:off x="8902508" y="882650"/>
            <a:ext cx="2304208" cy="2757630"/>
          </a:xfrm>
          <a:prstGeom prst="rect">
            <a:avLst/>
          </a:prstGeom>
        </p:spPr>
      </p:pic>
      <p:pic>
        <p:nvPicPr>
          <p:cNvPr id="31" name="图片 30">
            <a:extLst>
              <a:ext uri="{FF2B5EF4-FFF2-40B4-BE49-F238E27FC236}">
                <a16:creationId xmlns:a16="http://schemas.microsoft.com/office/drawing/2014/main" id="{46524A37-2239-4A3F-B80B-D27E83B143BC}"/>
              </a:ext>
            </a:extLst>
          </p:cNvPr>
          <p:cNvPicPr/>
          <p:nvPr/>
        </p:nvPicPr>
        <p:blipFill>
          <a:blip r:embed="rId5">
            <a:extLst>
              <a:ext uri="{28A0092B-C50C-407E-A947-70E740481C1C}">
                <a14:useLocalDpi xmlns:a14="http://schemas.microsoft.com/office/drawing/2010/main" val="0"/>
              </a:ext>
            </a:extLst>
          </a:blip>
          <a:stretch>
            <a:fillRect/>
          </a:stretch>
        </p:blipFill>
        <p:spPr>
          <a:xfrm>
            <a:off x="8902508" y="3869350"/>
            <a:ext cx="2304208" cy="2757630"/>
          </a:xfrm>
          <a:prstGeom prst="rect">
            <a:avLst/>
          </a:prstGeom>
        </p:spPr>
      </p:pic>
    </p:spTree>
    <p:extLst>
      <p:ext uri="{BB962C8B-B14F-4D97-AF65-F5344CB8AC3E}">
        <p14:creationId xmlns:p14="http://schemas.microsoft.com/office/powerpoint/2010/main" val="305053556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用户手册</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管理端</a:t>
            </a:r>
            <a:r>
              <a:rPr lang="en-US" altLang="zh-CN" sz="3200" b="1" dirty="0">
                <a:latin typeface="微软雅黑" panose="020B0503020204020204" pitchFamily="34" charset="-122"/>
                <a:ea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64CB162-7709-4846-B238-E861A7B68E90}"/>
              </a:ext>
            </a:extLst>
          </p:cNvPr>
          <p:cNvSpPr txBox="1"/>
          <p:nvPr/>
        </p:nvSpPr>
        <p:spPr>
          <a:xfrm>
            <a:off x="4058490" y="307777"/>
            <a:ext cx="4320413" cy="584775"/>
          </a:xfrm>
          <a:prstGeom prst="rect">
            <a:avLst/>
          </a:prstGeom>
          <a:noFill/>
        </p:spPr>
        <p:txBody>
          <a:bodyPr wrap="none" rtlCol="0">
            <a:spAutoFit/>
          </a:bodyPr>
          <a:lstStyle/>
          <a:p>
            <a:r>
              <a:rPr lang="zh-CN" altLang="en-US" sz="3200" dirty="0"/>
              <a:t>查看用户信息功能介绍</a:t>
            </a:r>
          </a:p>
        </p:txBody>
      </p:sp>
      <p:pic>
        <p:nvPicPr>
          <p:cNvPr id="39943" name="图片 257">
            <a:extLst>
              <a:ext uri="{FF2B5EF4-FFF2-40B4-BE49-F238E27FC236}">
                <a16:creationId xmlns:a16="http://schemas.microsoft.com/office/drawing/2014/main" id="{D1183272-0D0E-4CC3-BB04-39D9CDB81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639" t="60640" r="13127" b="29550"/>
          <a:stretch>
            <a:fillRect/>
          </a:stretch>
        </p:blipFill>
        <p:spPr bwMode="auto">
          <a:xfrm>
            <a:off x="159488" y="2647507"/>
            <a:ext cx="104033" cy="45719"/>
          </a:xfrm>
          <a:prstGeom prst="rect">
            <a:avLst/>
          </a:prstGeom>
          <a:noFill/>
          <a:extLst>
            <a:ext uri="{909E8E84-426E-40DD-AFC4-6F175D3DCCD1}">
              <a14:hiddenFill xmlns:a14="http://schemas.microsoft.com/office/drawing/2010/main">
                <a:solidFill>
                  <a:srgbClr val="FFFFFF"/>
                </a:solidFill>
              </a14:hiddenFill>
            </a:ext>
          </a:extLst>
        </p:spPr>
      </p:pic>
      <p:pic>
        <p:nvPicPr>
          <p:cNvPr id="39942" name="图片 258">
            <a:extLst>
              <a:ext uri="{FF2B5EF4-FFF2-40B4-BE49-F238E27FC236}">
                <a16:creationId xmlns:a16="http://schemas.microsoft.com/office/drawing/2014/main" id="{7933F32F-F303-4730-B12A-AC7BE5F18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63" t="3995" r="91466" b="89470"/>
          <a:stretch>
            <a:fillRect/>
          </a:stretch>
        </p:blipFill>
        <p:spPr bwMode="auto">
          <a:xfrm>
            <a:off x="159488" y="2807845"/>
            <a:ext cx="74162" cy="4571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FBCCE974-2935-4993-AB36-1ACB26AE781D}"/>
              </a:ext>
            </a:extLst>
          </p:cNvPr>
          <p:cNvGrpSpPr/>
          <p:nvPr/>
        </p:nvGrpSpPr>
        <p:grpSpPr>
          <a:xfrm>
            <a:off x="2704763" y="1080100"/>
            <a:ext cx="6446873" cy="1631216"/>
            <a:chOff x="1166038" y="2207680"/>
            <a:chExt cx="6096000" cy="1631216"/>
          </a:xfrm>
        </p:grpSpPr>
        <p:sp>
          <p:nvSpPr>
            <p:cNvPr id="9" name="矩形 8">
              <a:extLst>
                <a:ext uri="{FF2B5EF4-FFF2-40B4-BE49-F238E27FC236}">
                  <a16:creationId xmlns:a16="http://schemas.microsoft.com/office/drawing/2014/main" id="{AF6F8220-C051-4728-9FB9-568451BF6B3D}"/>
                </a:ext>
              </a:extLst>
            </p:cNvPr>
            <p:cNvSpPr/>
            <p:nvPr/>
          </p:nvSpPr>
          <p:spPr>
            <a:xfrm>
              <a:off x="1166038" y="2207680"/>
              <a:ext cx="6096000" cy="1631216"/>
            </a:xfrm>
            <a:prstGeom prst="rect">
              <a:avLst/>
            </a:prstGeom>
          </p:spPr>
          <p:txBody>
            <a:bodyPr>
              <a:spAutoFit/>
            </a:bodyPr>
            <a:lstStyle/>
            <a:p>
              <a:r>
                <a:rPr lang="zh-CN" altLang="en-US" dirty="0"/>
                <a:t>         </a:t>
              </a:r>
              <a:r>
                <a:rPr lang="zh-CN" altLang="en-US" sz="2000" dirty="0"/>
                <a:t>通过搜索找到您想要封禁的用户之后，点击“      查看具体反馈信息”按钮，进入到查看具体反馈信息界面，可以查询到待封禁的用户以及其它用户对该用户的反馈信息。点击“ 返回”按钮返回至上一级界面。</a:t>
              </a:r>
            </a:p>
          </p:txBody>
        </p:sp>
        <p:pic>
          <p:nvPicPr>
            <p:cNvPr id="21" name="图片 20">
              <a:extLst>
                <a:ext uri="{FF2B5EF4-FFF2-40B4-BE49-F238E27FC236}">
                  <a16:creationId xmlns:a16="http://schemas.microsoft.com/office/drawing/2014/main" id="{D090E664-B75E-4BD4-80FA-ADD30041C062}"/>
                </a:ext>
              </a:extLst>
            </p:cNvPr>
            <p:cNvPicPr/>
            <p:nvPr/>
          </p:nvPicPr>
          <p:blipFill rotWithShape="1">
            <a:blip r:embed="rId3"/>
            <a:srcRect l="78639" t="60640" r="13127" b="29550"/>
            <a:stretch/>
          </p:blipFill>
          <p:spPr bwMode="auto">
            <a:xfrm>
              <a:off x="6531361" y="2296554"/>
              <a:ext cx="272204" cy="229131"/>
            </a:xfrm>
            <a:prstGeom prst="rect">
              <a:avLst/>
            </a:prstGeom>
            <a:ln>
              <a:noFill/>
            </a:ln>
            <a:extLst>
              <a:ext uri="{53640926-AAD7-44D8-BBD7-CCE9431645EC}">
                <a14:shadowObscured xmlns:a14="http://schemas.microsoft.com/office/drawing/2010/main"/>
              </a:ext>
            </a:extLst>
          </p:spPr>
        </p:pic>
      </p:grpSp>
      <p:pic>
        <p:nvPicPr>
          <p:cNvPr id="23" name="图片 22">
            <a:extLst>
              <a:ext uri="{FF2B5EF4-FFF2-40B4-BE49-F238E27FC236}">
                <a16:creationId xmlns:a16="http://schemas.microsoft.com/office/drawing/2014/main" id="{A8A52AB1-2807-437F-AF21-71710D966028}"/>
              </a:ext>
            </a:extLst>
          </p:cNvPr>
          <p:cNvPicPr/>
          <p:nvPr/>
        </p:nvPicPr>
        <p:blipFill rotWithShape="1">
          <a:blip r:embed="rId4"/>
          <a:srcRect t="22666" b="53571"/>
          <a:stretch/>
        </p:blipFill>
        <p:spPr bwMode="auto">
          <a:xfrm>
            <a:off x="4169547" y="2402956"/>
            <a:ext cx="3830970" cy="2178615"/>
          </a:xfrm>
          <a:prstGeom prst="rect">
            <a:avLst/>
          </a:prstGeom>
          <a:ln>
            <a:noFill/>
          </a:ln>
          <a:extLst>
            <a:ext uri="{53640926-AAD7-44D8-BBD7-CCE9431645EC}">
              <a14:shadowObscured xmlns:a14="http://schemas.microsoft.com/office/drawing/2010/main"/>
            </a:ext>
          </a:extLst>
        </p:spPr>
      </p:pic>
      <p:pic>
        <p:nvPicPr>
          <p:cNvPr id="25" name="图片 24">
            <a:extLst>
              <a:ext uri="{FF2B5EF4-FFF2-40B4-BE49-F238E27FC236}">
                <a16:creationId xmlns:a16="http://schemas.microsoft.com/office/drawing/2014/main" id="{0F5E53FA-9EF2-405E-AC41-D8870C829F6F}"/>
              </a:ext>
            </a:extLst>
          </p:cNvPr>
          <p:cNvPicPr/>
          <p:nvPr/>
        </p:nvPicPr>
        <p:blipFill rotWithShape="1">
          <a:blip r:embed="rId5"/>
          <a:srcRect t="50676"/>
          <a:stretch/>
        </p:blipFill>
        <p:spPr bwMode="auto">
          <a:xfrm>
            <a:off x="6085032" y="4455043"/>
            <a:ext cx="3260424" cy="2360084"/>
          </a:xfrm>
          <a:prstGeom prst="rect">
            <a:avLst/>
          </a:prstGeom>
          <a:ln>
            <a:noFill/>
          </a:ln>
          <a:extLst>
            <a:ext uri="{53640926-AAD7-44D8-BBD7-CCE9431645EC}">
              <a14:shadowObscured xmlns:a14="http://schemas.microsoft.com/office/drawing/2010/main"/>
            </a:ext>
          </a:extLst>
        </p:spPr>
      </p:pic>
      <p:grpSp>
        <p:nvGrpSpPr>
          <p:cNvPr id="4" name="组合 3">
            <a:extLst>
              <a:ext uri="{FF2B5EF4-FFF2-40B4-BE49-F238E27FC236}">
                <a16:creationId xmlns:a16="http://schemas.microsoft.com/office/drawing/2014/main" id="{F8A0A103-5849-4B8B-AA82-FC61E4181BA0}"/>
              </a:ext>
            </a:extLst>
          </p:cNvPr>
          <p:cNvGrpSpPr/>
          <p:nvPr/>
        </p:nvGrpSpPr>
        <p:grpSpPr>
          <a:xfrm>
            <a:off x="2667776" y="4538697"/>
            <a:ext cx="3260424" cy="2276429"/>
            <a:chOff x="2667776" y="4538697"/>
            <a:chExt cx="3260424" cy="2276429"/>
          </a:xfrm>
        </p:grpSpPr>
        <p:pic>
          <p:nvPicPr>
            <p:cNvPr id="24" name="图片 23">
              <a:extLst>
                <a:ext uri="{FF2B5EF4-FFF2-40B4-BE49-F238E27FC236}">
                  <a16:creationId xmlns:a16="http://schemas.microsoft.com/office/drawing/2014/main" id="{DD11A159-2F53-4375-AFDD-1DC2ADC475AC}"/>
                </a:ext>
              </a:extLst>
            </p:cNvPr>
            <p:cNvPicPr/>
            <p:nvPr/>
          </p:nvPicPr>
          <p:blipFill rotWithShape="1">
            <a:blip r:embed="rId5"/>
            <a:srcRect b="49777"/>
            <a:stretch/>
          </p:blipFill>
          <p:spPr bwMode="auto">
            <a:xfrm>
              <a:off x="2667776" y="4538697"/>
              <a:ext cx="3260424" cy="2276429"/>
            </a:xfrm>
            <a:prstGeom prst="rect">
              <a:avLst/>
            </a:prstGeom>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F735D0EB-1800-4184-9D01-C6519CC07470}"/>
                </a:ext>
              </a:extLst>
            </p:cNvPr>
            <p:cNvPicPr>
              <a:picLocks noChangeAspect="1"/>
            </p:cNvPicPr>
            <p:nvPr/>
          </p:nvPicPr>
          <p:blipFill>
            <a:blip r:embed="rId6"/>
            <a:stretch>
              <a:fillRect/>
            </a:stretch>
          </p:blipFill>
          <p:spPr>
            <a:xfrm>
              <a:off x="4169547" y="5355448"/>
              <a:ext cx="857250" cy="228600"/>
            </a:xfrm>
            <a:prstGeom prst="rect">
              <a:avLst/>
            </a:prstGeom>
          </p:spPr>
        </p:pic>
        <p:pic>
          <p:nvPicPr>
            <p:cNvPr id="14" name="图片 13">
              <a:extLst>
                <a:ext uri="{FF2B5EF4-FFF2-40B4-BE49-F238E27FC236}">
                  <a16:creationId xmlns:a16="http://schemas.microsoft.com/office/drawing/2014/main" id="{15462DA4-1124-4382-B319-CBF5BA82E200}"/>
                </a:ext>
              </a:extLst>
            </p:cNvPr>
            <p:cNvPicPr>
              <a:picLocks noChangeAspect="1"/>
            </p:cNvPicPr>
            <p:nvPr/>
          </p:nvPicPr>
          <p:blipFill>
            <a:blip r:embed="rId6"/>
            <a:stretch>
              <a:fillRect/>
            </a:stretch>
          </p:blipFill>
          <p:spPr>
            <a:xfrm>
              <a:off x="4169547" y="5126848"/>
              <a:ext cx="857250" cy="228600"/>
            </a:xfrm>
            <a:prstGeom prst="rect">
              <a:avLst/>
            </a:prstGeom>
          </p:spPr>
        </p:pic>
      </p:grpSp>
    </p:spTree>
    <p:extLst>
      <p:ext uri="{BB962C8B-B14F-4D97-AF65-F5344CB8AC3E}">
        <p14:creationId xmlns:p14="http://schemas.microsoft.com/office/powerpoint/2010/main" val="137774360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8435" name="文本框 2">
            <a:extLst>
              <a:ext uri="{FF2B5EF4-FFF2-40B4-BE49-F238E27FC236}">
                <a16:creationId xmlns:a16="http://schemas.microsoft.com/office/drawing/2014/main" id="{D1C2439A-4D75-469A-82FC-2D05C9E630E4}"/>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需求管理工具介绍</a:t>
            </a:r>
          </a:p>
        </p:txBody>
      </p:sp>
      <p:pic>
        <p:nvPicPr>
          <p:cNvPr id="3" name="图片 2">
            <a:extLst>
              <a:ext uri="{FF2B5EF4-FFF2-40B4-BE49-F238E27FC236}">
                <a16:creationId xmlns:a16="http://schemas.microsoft.com/office/drawing/2014/main" id="{D8439801-A04A-4D7A-BD35-6073CEA3A2B8}"/>
              </a:ext>
            </a:extLst>
          </p:cNvPr>
          <p:cNvPicPr>
            <a:picLocks noChangeAspect="1"/>
          </p:cNvPicPr>
          <p:nvPr/>
        </p:nvPicPr>
        <p:blipFill>
          <a:blip r:embed="rId3"/>
          <a:stretch>
            <a:fillRect/>
          </a:stretch>
        </p:blipFill>
        <p:spPr>
          <a:xfrm>
            <a:off x="1580681" y="2034580"/>
            <a:ext cx="1847850" cy="428625"/>
          </a:xfrm>
          <a:prstGeom prst="rect">
            <a:avLst/>
          </a:prstGeom>
        </p:spPr>
      </p:pic>
      <p:sp>
        <p:nvSpPr>
          <p:cNvPr id="5" name="矩形 4">
            <a:extLst>
              <a:ext uri="{FF2B5EF4-FFF2-40B4-BE49-F238E27FC236}">
                <a16:creationId xmlns:a16="http://schemas.microsoft.com/office/drawing/2014/main" id="{013486A2-CD4B-43F0-9A9B-2267B16EB286}"/>
              </a:ext>
            </a:extLst>
          </p:cNvPr>
          <p:cNvSpPr/>
          <p:nvPr/>
        </p:nvSpPr>
        <p:spPr>
          <a:xfrm>
            <a:off x="435333" y="2951817"/>
            <a:ext cx="5235792" cy="400110"/>
          </a:xfrm>
          <a:prstGeom prst="rect">
            <a:avLst/>
          </a:prstGeom>
        </p:spPr>
        <p:txBody>
          <a:bodyPr wrap="none">
            <a:spAutoFit/>
          </a:bodyPr>
          <a:lstStyle/>
          <a:p>
            <a:r>
              <a:rPr lang="zh-CN" altLang="en-US" sz="2000" dirty="0"/>
              <a:t>官网：http://www.kingrein.com/h-col-117.html</a:t>
            </a:r>
          </a:p>
        </p:txBody>
      </p:sp>
      <p:graphicFrame>
        <p:nvGraphicFramePr>
          <p:cNvPr id="6" name="表格 5">
            <a:extLst>
              <a:ext uri="{FF2B5EF4-FFF2-40B4-BE49-F238E27FC236}">
                <a16:creationId xmlns:a16="http://schemas.microsoft.com/office/drawing/2014/main" id="{FC66C760-B81B-4CD5-B824-6829BE23476F}"/>
              </a:ext>
            </a:extLst>
          </p:cNvPr>
          <p:cNvGraphicFramePr>
            <a:graphicFrameLocks noGrp="1"/>
          </p:cNvGraphicFramePr>
          <p:nvPr>
            <p:extLst>
              <p:ext uri="{D42A27DB-BD31-4B8C-83A1-F6EECF244321}">
                <p14:modId xmlns:p14="http://schemas.microsoft.com/office/powerpoint/2010/main" val="3064342633"/>
              </p:ext>
            </p:extLst>
          </p:nvPr>
        </p:nvGraphicFramePr>
        <p:xfrm>
          <a:off x="6529466" y="1809790"/>
          <a:ext cx="4468010" cy="653415"/>
        </p:xfrm>
        <a:graphic>
          <a:graphicData uri="http://schemas.openxmlformats.org/drawingml/2006/table">
            <a:tbl>
              <a:tblPr/>
              <a:tblGrid>
                <a:gridCol w="4468010">
                  <a:extLst>
                    <a:ext uri="{9D8B030D-6E8A-4147-A177-3AD203B41FA5}">
                      <a16:colId xmlns:a16="http://schemas.microsoft.com/office/drawing/2014/main" val="3945184250"/>
                    </a:ext>
                  </a:extLst>
                </a:gridCol>
              </a:tblGrid>
              <a:tr h="127424">
                <a:tc>
                  <a:txBody>
                    <a:bodyPr/>
                    <a:lstStyle/>
                    <a:p>
                      <a:endParaRPr lang="zh-CN" altLang="en-US" sz="1700" dirty="0"/>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280899812"/>
                  </a:ext>
                </a:extLst>
              </a:tr>
              <a:tr h="394335">
                <a:tc>
                  <a:txBody>
                    <a:bodyPr/>
                    <a:lstStyle/>
                    <a:p>
                      <a:pPr algn="l" fontAlgn="ctr" latinLnBrk="0"/>
                      <a:r>
                        <a:rPr lang="zh-CN" altLang="en-US" sz="2400" b="1" dirty="0">
                          <a:solidFill>
                            <a:srgbClr val="009FE9"/>
                          </a:solidFill>
                          <a:effectLst/>
                          <a:latin typeface="微软雅黑" panose="020B0503020204020204" pitchFamily="34" charset="-122"/>
                          <a:ea typeface="微软雅黑" panose="020B0503020204020204" pitchFamily="34" charset="-122"/>
                        </a:rPr>
                        <a:t>需求管理软件（</a:t>
                      </a:r>
                      <a:r>
                        <a:rPr lang="en-US" altLang="zh-CN" sz="2400" b="1" dirty="0">
                          <a:solidFill>
                            <a:srgbClr val="009FE9"/>
                          </a:solidFill>
                          <a:effectLst/>
                          <a:latin typeface="微软雅黑" panose="020B0503020204020204" pitchFamily="34" charset="-122"/>
                          <a:ea typeface="微软雅黑" panose="020B0503020204020204" pitchFamily="34" charset="-122"/>
                        </a:rPr>
                        <a:t>oBridge</a:t>
                      </a:r>
                      <a:r>
                        <a:rPr lang="zh-CN" altLang="en-US" sz="2400" b="1" dirty="0">
                          <a:solidFill>
                            <a:srgbClr val="009FE9"/>
                          </a:solidFill>
                          <a:effectLst/>
                          <a:latin typeface="微软雅黑" panose="020B0503020204020204" pitchFamily="34" charset="-122"/>
                          <a:ea typeface="微软雅黑" panose="020B0503020204020204" pitchFamily="34" charset="-122"/>
                        </a:rPr>
                        <a:t>）介绍</a:t>
                      </a:r>
                      <a:endParaRPr lang="zh-CN" altLang="en-US" sz="2400" b="0" dirty="0">
                        <a:solidFill>
                          <a:srgbClr val="009FE9"/>
                        </a:solidFill>
                        <a:effectLst/>
                        <a:latin typeface="微软雅黑" panose="020B0503020204020204" pitchFamily="34" charset="-122"/>
                        <a:ea typeface="微软雅黑" panose="020B0503020204020204" pitchFamily="34" charset="-122"/>
                      </a:endParaRPr>
                    </a:p>
                  </a:txBody>
                  <a:tcPr marL="43815" marR="43815" marT="0" marB="0">
                    <a:lnL>
                      <a:noFill/>
                    </a:lnL>
                    <a:lnR>
                      <a:noFill/>
                    </a:lnR>
                    <a:lnT>
                      <a:noFill/>
                    </a:lnT>
                    <a:lnB>
                      <a:noFill/>
                    </a:lnB>
                    <a:solidFill>
                      <a:srgbClr val="FFFFFF"/>
                    </a:solidFill>
                  </a:tcPr>
                </a:tc>
                <a:extLst>
                  <a:ext uri="{0D108BD9-81ED-4DB2-BD59-A6C34878D82A}">
                    <a16:rowId xmlns:a16="http://schemas.microsoft.com/office/drawing/2014/main" val="446250744"/>
                  </a:ext>
                </a:extLst>
              </a:tr>
            </a:tbl>
          </a:graphicData>
        </a:graphic>
      </p:graphicFrame>
      <p:sp>
        <p:nvSpPr>
          <p:cNvPr id="8" name="矩形 7">
            <a:extLst>
              <a:ext uri="{FF2B5EF4-FFF2-40B4-BE49-F238E27FC236}">
                <a16:creationId xmlns:a16="http://schemas.microsoft.com/office/drawing/2014/main" id="{F6E08525-16EA-4053-8EA2-1709574B9C05}"/>
              </a:ext>
            </a:extLst>
          </p:cNvPr>
          <p:cNvSpPr/>
          <p:nvPr/>
        </p:nvSpPr>
        <p:spPr>
          <a:xfrm>
            <a:off x="5586239" y="2802838"/>
            <a:ext cx="6096000" cy="2308324"/>
          </a:xfrm>
          <a:prstGeom prst="rect">
            <a:avLst/>
          </a:prstGeom>
        </p:spPr>
        <p:txBody>
          <a:bodyPr>
            <a:spAutoFit/>
          </a:bodyPr>
          <a:lstStyle/>
          <a:p>
            <a:r>
              <a:rPr lang="zh-CN" altLang="en-US" dirty="0">
                <a:solidFill>
                  <a:srgbClr val="000000"/>
                </a:solidFill>
                <a:latin typeface="微软雅黑" panose="020B0503020204020204" pitchFamily="34" charset="-122"/>
                <a:ea typeface="微软雅黑" panose="020B0503020204020204" pitchFamily="34" charset="-122"/>
              </a:rPr>
              <a:t>         </a:t>
            </a:r>
            <a:r>
              <a:rPr lang="zh-CN" altLang="en-US" sz="2400" dirty="0"/>
              <a:t>统御需求管理软件</a:t>
            </a:r>
            <a:r>
              <a:rPr lang="en-US" altLang="zh-CN" sz="2400" dirty="0"/>
              <a:t>oBridge</a:t>
            </a:r>
            <a:r>
              <a:rPr lang="zh-CN" altLang="en-US" sz="2400" dirty="0"/>
              <a:t>是一套强大的需求管理软件，它可以记录需求和它的演变过程，跟踪需求与设计、测试之间的关系，帮助用户分析需求变化造成的每一个影响， 评估需求变更造成的工作量，让需求管理不再成为项目的短板。</a:t>
            </a:r>
          </a:p>
        </p:txBody>
      </p:sp>
      <p:sp>
        <p:nvSpPr>
          <p:cNvPr id="9" name="矩形 8">
            <a:extLst>
              <a:ext uri="{FF2B5EF4-FFF2-40B4-BE49-F238E27FC236}">
                <a16:creationId xmlns:a16="http://schemas.microsoft.com/office/drawing/2014/main" id="{87FA2954-110E-4453-B558-0620AAEF8462}"/>
              </a:ext>
            </a:extLst>
          </p:cNvPr>
          <p:cNvSpPr/>
          <p:nvPr/>
        </p:nvSpPr>
        <p:spPr>
          <a:xfrm>
            <a:off x="1110907" y="3494562"/>
            <a:ext cx="4056747" cy="1938992"/>
          </a:xfrm>
          <a:prstGeom prst="rect">
            <a:avLst/>
          </a:prstGeom>
        </p:spPr>
        <p:txBody>
          <a:bodyPr wrap="square">
            <a:spAutoFit/>
          </a:bodyPr>
          <a:lstStyle/>
          <a:p>
            <a:endParaRPr lang="zh-CN" altLang="en-US" sz="2000" dirty="0"/>
          </a:p>
          <a:p>
            <a:r>
              <a:rPr lang="zh-CN" altLang="en-US" sz="2000" dirty="0"/>
              <a:t>产品版本：</a:t>
            </a:r>
            <a:r>
              <a:rPr lang="en-US" altLang="zh-CN" sz="2000" dirty="0" err="1"/>
              <a:t>oKit</a:t>
            </a:r>
            <a:r>
              <a:rPr lang="en-US" altLang="zh-CN" sz="2000" dirty="0"/>
              <a:t> 7.4(</a:t>
            </a:r>
            <a:r>
              <a:rPr lang="zh-CN" altLang="en-US" sz="2000" dirty="0"/>
              <a:t>免费版 </a:t>
            </a:r>
            <a:r>
              <a:rPr lang="en-US" altLang="zh-CN" sz="2000" dirty="0"/>
              <a:t>)     </a:t>
            </a:r>
          </a:p>
          <a:p>
            <a:endParaRPr lang="en-US" altLang="zh-CN" sz="2000" dirty="0"/>
          </a:p>
          <a:p>
            <a:r>
              <a:rPr lang="zh-CN" altLang="en-US" sz="2000" dirty="0"/>
              <a:t>文件大小：</a:t>
            </a:r>
            <a:r>
              <a:rPr lang="en-US" altLang="zh-CN" sz="2000" dirty="0"/>
              <a:t>533.0M</a:t>
            </a:r>
          </a:p>
          <a:p>
            <a:endParaRPr lang="en-US" altLang="zh-CN" sz="2000" dirty="0"/>
          </a:p>
          <a:p>
            <a:r>
              <a:rPr lang="zh-CN" altLang="en-US" sz="2000" dirty="0"/>
              <a:t>操作系统：</a:t>
            </a:r>
            <a:r>
              <a:rPr lang="en-US" altLang="zh-CN" sz="2000" dirty="0"/>
              <a:t>windows64</a:t>
            </a:r>
            <a:r>
              <a:rPr lang="zh-CN" altLang="en-US" sz="2000" dirty="0"/>
              <a:t>位版本</a:t>
            </a:r>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aphicFrame>
        <p:nvGraphicFramePr>
          <p:cNvPr id="7" name="表格 6">
            <a:extLst>
              <a:ext uri="{FF2B5EF4-FFF2-40B4-BE49-F238E27FC236}">
                <a16:creationId xmlns:a16="http://schemas.microsoft.com/office/drawing/2014/main" id="{0649BB57-BBB1-42CD-957B-B0F37BD98BD3}"/>
              </a:ext>
            </a:extLst>
          </p:cNvPr>
          <p:cNvGraphicFramePr>
            <a:graphicFrameLocks noGrp="1"/>
          </p:cNvGraphicFramePr>
          <p:nvPr>
            <p:extLst>
              <p:ext uri="{D42A27DB-BD31-4B8C-83A1-F6EECF244321}">
                <p14:modId xmlns:p14="http://schemas.microsoft.com/office/powerpoint/2010/main" val="2499429332"/>
              </p:ext>
            </p:extLst>
          </p:nvPr>
        </p:nvGraphicFramePr>
        <p:xfrm>
          <a:off x="418214" y="988976"/>
          <a:ext cx="11355572" cy="11310557"/>
        </p:xfrm>
        <a:graphic>
          <a:graphicData uri="http://schemas.openxmlformats.org/drawingml/2006/table">
            <a:tbl>
              <a:tblPr firstRow="1" bandRow="1">
                <a:tableStyleId>{5C22544A-7EE6-4342-B048-85BDC9FD1C3A}</a:tableStyleId>
              </a:tblPr>
              <a:tblGrid>
                <a:gridCol w="1888862">
                  <a:extLst>
                    <a:ext uri="{9D8B030D-6E8A-4147-A177-3AD203B41FA5}">
                      <a16:colId xmlns:a16="http://schemas.microsoft.com/office/drawing/2014/main" val="621025017"/>
                    </a:ext>
                  </a:extLst>
                </a:gridCol>
                <a:gridCol w="3332625">
                  <a:extLst>
                    <a:ext uri="{9D8B030D-6E8A-4147-A177-3AD203B41FA5}">
                      <a16:colId xmlns:a16="http://schemas.microsoft.com/office/drawing/2014/main" val="1553978789"/>
                    </a:ext>
                  </a:extLst>
                </a:gridCol>
                <a:gridCol w="6134085">
                  <a:extLst>
                    <a:ext uri="{9D8B030D-6E8A-4147-A177-3AD203B41FA5}">
                      <a16:colId xmlns:a16="http://schemas.microsoft.com/office/drawing/2014/main" val="3162094031"/>
                    </a:ext>
                  </a:extLst>
                </a:gridCol>
              </a:tblGrid>
              <a:tr h="370840">
                <a:tc rowSpan="2">
                  <a:txBody>
                    <a:bodyPr/>
                    <a:lstStyle/>
                    <a:p>
                      <a:pPr algn="ctr">
                        <a:spcAft>
                          <a:spcPts val="0"/>
                        </a:spcAft>
                      </a:pPr>
                      <a:r>
                        <a:rPr lang="zh-CN" sz="1800" b="1"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序号</a:t>
                      </a:r>
                      <a:endParaRPr lang="zh-CN" sz="18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rowSpan="2">
                  <a:txBody>
                    <a:bodyPr/>
                    <a:lstStyle/>
                    <a:p>
                      <a:pPr algn="ctr">
                        <a:spcAft>
                          <a:spcPts val="0"/>
                        </a:spcAft>
                      </a:pPr>
                      <a:r>
                        <a:rPr lang="en-US" sz="1800" b="1" kern="100" dirty="0">
                          <a:solidFill>
                            <a:srgbClr val="000000"/>
                          </a:solidFill>
                          <a:effectLst/>
                          <a:latin typeface="Times New Roman" panose="02020603050405020304" pitchFamily="18" charset="0"/>
                          <a:ea typeface="等线" panose="02010600030101010101" pitchFamily="2" charset="-122"/>
                        </a:rPr>
                        <a:t>PRD2018-G05-</a:t>
                      </a:r>
                      <a:r>
                        <a:rPr lang="zh-CN" sz="1800" b="1"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1800" b="1" kern="100" dirty="0">
                          <a:solidFill>
                            <a:srgbClr val="000000"/>
                          </a:solidFill>
                          <a:effectLst/>
                          <a:latin typeface="Times New Roman" panose="02020603050405020304" pitchFamily="18" charset="0"/>
                          <a:ea typeface="等线" panose="02010600030101010101" pitchFamily="2" charset="-122"/>
                        </a:rPr>
                        <a:t>(</a:t>
                      </a:r>
                      <a:r>
                        <a:rPr lang="zh-CN" sz="1800" b="1"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1800" b="1" kern="100" dirty="0">
                          <a:solidFill>
                            <a:srgbClr val="000000"/>
                          </a:solidFill>
                          <a:effectLst/>
                          <a:latin typeface="Times New Roman" panose="02020603050405020304" pitchFamily="18" charset="0"/>
                          <a:ea typeface="等线" panose="02010600030101010101" pitchFamily="2" charset="-122"/>
                        </a:rPr>
                        <a:t>)</a:t>
                      </a:r>
                      <a:endParaRPr lang="zh-CN" sz="18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1800" b="1"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被以下文档依赖</a:t>
                      </a:r>
                      <a:endParaRPr lang="zh-CN" sz="18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174488989"/>
                  </a:ext>
                </a:extLst>
              </a:tr>
              <a:tr h="370840">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sz="1800" b="1" kern="100">
                          <a:solidFill>
                            <a:srgbClr val="000000"/>
                          </a:solidFill>
                          <a:effectLst/>
                          <a:latin typeface="Times New Roman" panose="02020603050405020304" pitchFamily="18" charset="0"/>
                          <a:ea typeface="等线" panose="02010600030101010101" pitchFamily="2" charset="-122"/>
                        </a:rPr>
                        <a:t>PRD2018-G05-</a:t>
                      </a:r>
                      <a:r>
                        <a:rPr lang="zh-CN" sz="1800" b="1"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1800" b="1" kern="100">
                          <a:solidFill>
                            <a:srgbClr val="000000"/>
                          </a:solidFill>
                          <a:effectLst/>
                          <a:latin typeface="Times New Roman" panose="02020603050405020304" pitchFamily="18" charset="0"/>
                          <a:ea typeface="等线" panose="02010600030101010101" pitchFamily="2" charset="-122"/>
                        </a:rPr>
                        <a:t>(</a:t>
                      </a:r>
                      <a:r>
                        <a:rPr lang="zh-CN" sz="1800" b="1"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1800" b="1" kern="100">
                          <a:solidFill>
                            <a:srgbClr val="000000"/>
                          </a:solidFill>
                          <a:effectLst/>
                          <a:latin typeface="Times New Roman" panose="02020603050405020304" pitchFamily="18" charset="0"/>
                          <a:ea typeface="等线" panose="02010600030101010101" pitchFamily="2" charset="-122"/>
                        </a:rPr>
                        <a:t>)</a:t>
                      </a:r>
                      <a:endParaRPr lang="zh-CN" sz="18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1761638161"/>
                  </a:ext>
                </a:extLst>
              </a:tr>
              <a:tr h="370840">
                <a:tc>
                  <a:txBody>
                    <a:bodyPr/>
                    <a:lstStyle/>
                    <a:p>
                      <a:pPr algn="ctr">
                        <a:spcAft>
                          <a:spcPts val="0"/>
                        </a:spcAft>
                      </a:pPr>
                      <a:r>
                        <a:rPr lang="en-US" sz="1800" kern="100">
                          <a:solidFill>
                            <a:srgbClr val="000000"/>
                          </a:solidFill>
                          <a:effectLst/>
                          <a:latin typeface="Times New Roman" panose="02020603050405020304" pitchFamily="18" charset="0"/>
                          <a:ea typeface="等线" panose="02010600030101010101" pitchFamily="2" charset="-122"/>
                        </a:rPr>
                        <a:t>1</a:t>
                      </a:r>
                      <a:endParaRPr lang="zh-CN" sz="18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nSpc>
                          <a:spcPts val="1600"/>
                        </a:lnSpc>
                        <a:spcAft>
                          <a:spcPts val="0"/>
                        </a:spcAft>
                      </a:pPr>
                      <a:r>
                        <a:rPr lang="en-US" sz="1800" kern="100" dirty="0">
                          <a:solidFill>
                            <a:srgbClr val="000000"/>
                          </a:solidFill>
                          <a:effectLst/>
                          <a:latin typeface="Times New Roman" panose="02020603050405020304" pitchFamily="18" charset="0"/>
                          <a:ea typeface="等线" panose="02010600030101010101" pitchFamily="2" charset="-122"/>
                        </a:rPr>
                        <a:t>(3-1)</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快速登录或注册【已批准】</a:t>
                      </a:r>
                      <a:endParaRPr lang="zh-CN" sz="18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评价</a:t>
                      </a:r>
                      <a:r>
                        <a:rPr lang="en-US" sz="1800" kern="100" dirty="0">
                          <a:solidFill>
                            <a:srgbClr val="000000"/>
                          </a:solidFill>
                          <a:effectLst/>
                          <a:latin typeface="Times New Roman" panose="02020603050405020304" pitchFamily="18" charset="0"/>
                          <a:ea typeface="等线" panose="02010600030101010101" pitchFamily="2" charset="-122"/>
                        </a:rPr>
                        <a:t>(3-8)</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解散群</a:t>
                      </a:r>
                      <a:r>
                        <a:rPr lang="en-US" sz="1800" kern="100" dirty="0">
                          <a:solidFill>
                            <a:srgbClr val="000000"/>
                          </a:solidFill>
                          <a:effectLst/>
                          <a:latin typeface="Times New Roman" panose="02020603050405020304" pitchFamily="18" charset="0"/>
                          <a:ea typeface="等线" panose="02010600030101010101" pitchFamily="2" charset="-122"/>
                        </a:rPr>
                        <a:t>(3-15)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转发</a:t>
                      </a:r>
                      <a:r>
                        <a:rPr lang="en-US" sz="1800" kern="100" dirty="0">
                          <a:solidFill>
                            <a:srgbClr val="000000"/>
                          </a:solidFill>
                          <a:effectLst/>
                          <a:latin typeface="Times New Roman" panose="02020603050405020304" pitchFamily="18" charset="0"/>
                          <a:ea typeface="等线" panose="02010600030101010101" pitchFamily="2" charset="-122"/>
                        </a:rPr>
                        <a:t>(3-12)</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添加好友</a:t>
                      </a:r>
                      <a:r>
                        <a:rPr lang="en-US" sz="1800" kern="100" dirty="0">
                          <a:solidFill>
                            <a:srgbClr val="000000"/>
                          </a:solidFill>
                          <a:effectLst/>
                          <a:latin typeface="Times New Roman" panose="02020603050405020304" pitchFamily="18" charset="0"/>
                          <a:ea typeface="等线" panose="02010600030101010101" pitchFamily="2" charset="-122"/>
                        </a:rPr>
                        <a:t>(3-5)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修改标签</a:t>
                      </a:r>
                      <a:r>
                        <a:rPr lang="en-US" sz="1800" kern="100" dirty="0">
                          <a:solidFill>
                            <a:srgbClr val="000000"/>
                          </a:solidFill>
                          <a:effectLst/>
                          <a:latin typeface="Times New Roman" panose="02020603050405020304" pitchFamily="18" charset="0"/>
                          <a:ea typeface="等线" panose="02010600030101010101" pitchFamily="2" charset="-122"/>
                        </a:rPr>
                        <a:t>(3-4)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实名认证</a:t>
                      </a:r>
                      <a:r>
                        <a:rPr lang="en-US" sz="1800" kern="100" dirty="0">
                          <a:solidFill>
                            <a:srgbClr val="000000"/>
                          </a:solidFill>
                          <a:effectLst/>
                          <a:latin typeface="Times New Roman" panose="02020603050405020304" pitchFamily="18" charset="0"/>
                          <a:ea typeface="等线" panose="02010600030101010101" pitchFamily="2" charset="-122"/>
                        </a:rPr>
                        <a:t>(3-4)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显示聊天记录</a:t>
                      </a:r>
                      <a:r>
                        <a:rPr lang="en-US" sz="1800" kern="100" dirty="0">
                          <a:solidFill>
                            <a:srgbClr val="000000"/>
                          </a:solidFill>
                          <a:effectLst/>
                          <a:latin typeface="Times New Roman" panose="02020603050405020304" pitchFamily="18" charset="0"/>
                          <a:ea typeface="等线" panose="02010600030101010101" pitchFamily="2" charset="-122"/>
                        </a:rPr>
                        <a:t>(3-10)</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问题反馈</a:t>
                      </a:r>
                      <a:r>
                        <a:rPr lang="en-US" sz="1800" kern="100" dirty="0">
                          <a:solidFill>
                            <a:srgbClr val="000000"/>
                          </a:solidFill>
                          <a:effectLst/>
                          <a:latin typeface="Times New Roman" panose="02020603050405020304" pitchFamily="18" charset="0"/>
                          <a:ea typeface="等线" panose="02010600030101010101" pitchFamily="2" charset="-122"/>
                        </a:rPr>
                        <a:t>(3-19)</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收藏</a:t>
                      </a:r>
                      <a:r>
                        <a:rPr lang="en-US" sz="1800" kern="100" dirty="0">
                          <a:solidFill>
                            <a:srgbClr val="000000"/>
                          </a:solidFill>
                          <a:effectLst/>
                          <a:latin typeface="Times New Roman" panose="02020603050405020304" pitchFamily="18" charset="0"/>
                          <a:ea typeface="等线" panose="02010600030101010101" pitchFamily="2" charset="-122"/>
                        </a:rPr>
                        <a:t>(3-10)</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建立群</a:t>
                      </a:r>
                      <a:r>
                        <a:rPr lang="en-US" sz="1800" kern="100" dirty="0">
                          <a:solidFill>
                            <a:srgbClr val="000000"/>
                          </a:solidFill>
                          <a:effectLst/>
                          <a:latin typeface="Times New Roman" panose="02020603050405020304" pitchFamily="18" charset="0"/>
                          <a:ea typeface="等线" panose="02010600030101010101" pitchFamily="2" charset="-122"/>
                        </a:rPr>
                        <a:t>(3-11)</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邀请参加活动</a:t>
                      </a:r>
                      <a:r>
                        <a:rPr lang="en-US" sz="1800" kern="100" dirty="0">
                          <a:solidFill>
                            <a:srgbClr val="000000"/>
                          </a:solidFill>
                          <a:effectLst/>
                          <a:latin typeface="Times New Roman" panose="02020603050405020304" pitchFamily="18" charset="0"/>
                          <a:ea typeface="等线" panose="02010600030101010101" pitchFamily="2" charset="-122"/>
                        </a:rPr>
                        <a:t>(3-15)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动态反馈</a:t>
                      </a:r>
                      <a:r>
                        <a:rPr lang="en-US" sz="1800" kern="100" dirty="0">
                          <a:solidFill>
                            <a:srgbClr val="000000"/>
                          </a:solidFill>
                          <a:effectLst/>
                          <a:latin typeface="Times New Roman" panose="02020603050405020304" pitchFamily="18" charset="0"/>
                          <a:ea typeface="等线" panose="02010600030101010101" pitchFamily="2" charset="-122"/>
                        </a:rPr>
                        <a:t>(3-11)</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收藏</a:t>
                      </a:r>
                      <a:r>
                        <a:rPr lang="en-US" sz="1800" kern="100" dirty="0">
                          <a:solidFill>
                            <a:srgbClr val="000000"/>
                          </a:solidFill>
                          <a:effectLst/>
                          <a:latin typeface="Times New Roman" panose="02020603050405020304" pitchFamily="18" charset="0"/>
                          <a:ea typeface="等线" panose="02010600030101010101" pitchFamily="2" charset="-122"/>
                        </a:rPr>
                        <a:t>(3-16)</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发送消息</a:t>
                      </a:r>
                      <a:r>
                        <a:rPr lang="en-US" sz="1800" kern="100" dirty="0">
                          <a:solidFill>
                            <a:srgbClr val="000000"/>
                          </a:solidFill>
                          <a:effectLst/>
                          <a:latin typeface="Times New Roman" panose="02020603050405020304" pitchFamily="18" charset="0"/>
                          <a:ea typeface="等线" panose="02010600030101010101" pitchFamily="2" charset="-122"/>
                        </a:rPr>
                        <a:t>(3-3)</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显示统计数据</a:t>
                      </a:r>
                      <a:r>
                        <a:rPr lang="en-US" sz="1800" kern="100" dirty="0">
                          <a:solidFill>
                            <a:srgbClr val="000000"/>
                          </a:solidFill>
                          <a:effectLst/>
                          <a:latin typeface="Times New Roman" panose="02020603050405020304" pitchFamily="18" charset="0"/>
                          <a:ea typeface="等线" panose="02010600030101010101" pitchFamily="2" charset="-122"/>
                        </a:rPr>
                        <a:t>(3-24)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删除动态</a:t>
                      </a:r>
                      <a:r>
                        <a:rPr lang="en-US" sz="1800" kern="100" dirty="0">
                          <a:solidFill>
                            <a:srgbClr val="000000"/>
                          </a:solidFill>
                          <a:effectLst/>
                          <a:latin typeface="Times New Roman" panose="02020603050405020304" pitchFamily="18" charset="0"/>
                          <a:ea typeface="等线" panose="02010600030101010101" pitchFamily="2" charset="-122"/>
                        </a:rPr>
                        <a:t>(3-10)</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查看其他用户信息</a:t>
                      </a:r>
                      <a:r>
                        <a:rPr lang="en-US" sz="1800" kern="100" dirty="0">
                          <a:solidFill>
                            <a:srgbClr val="000000"/>
                          </a:solidFill>
                          <a:effectLst/>
                          <a:latin typeface="Times New Roman" panose="02020603050405020304" pitchFamily="18" charset="0"/>
                          <a:ea typeface="等线" panose="02010600030101010101" pitchFamily="2" charset="-122"/>
                        </a:rPr>
                        <a:t>(3-7)</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用户举报</a:t>
                      </a:r>
                      <a:r>
                        <a:rPr lang="en-US" sz="1800" kern="100" dirty="0">
                          <a:solidFill>
                            <a:srgbClr val="000000"/>
                          </a:solidFill>
                          <a:effectLst/>
                          <a:latin typeface="Times New Roman" panose="02020603050405020304" pitchFamily="18" charset="0"/>
                          <a:ea typeface="等线" panose="02010600030101010101" pitchFamily="2" charset="-122"/>
                        </a:rPr>
                        <a:t>(3-6)</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评论</a:t>
                      </a:r>
                      <a:r>
                        <a:rPr lang="en-US" sz="1800" kern="100" dirty="0">
                          <a:solidFill>
                            <a:srgbClr val="000000"/>
                          </a:solidFill>
                          <a:effectLst/>
                          <a:latin typeface="Times New Roman" panose="02020603050405020304" pitchFamily="18" charset="0"/>
                          <a:ea typeface="等线" panose="02010600030101010101" pitchFamily="2" charset="-122"/>
                        </a:rPr>
                        <a:t>(3-14)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好友分类</a:t>
                      </a:r>
                      <a:r>
                        <a:rPr lang="en-US" sz="1800" kern="100" dirty="0">
                          <a:solidFill>
                            <a:srgbClr val="000000"/>
                          </a:solidFill>
                          <a:effectLst/>
                          <a:latin typeface="Times New Roman" panose="02020603050405020304" pitchFamily="18" charset="0"/>
                          <a:ea typeface="等线" panose="02010600030101010101" pitchFamily="2" charset="-122"/>
                        </a:rPr>
                        <a:t>(3-7)</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添加活动</a:t>
                      </a:r>
                      <a:r>
                        <a:rPr lang="en-US" sz="1800" kern="100" dirty="0">
                          <a:solidFill>
                            <a:srgbClr val="000000"/>
                          </a:solidFill>
                          <a:effectLst/>
                          <a:latin typeface="Times New Roman" panose="02020603050405020304" pitchFamily="18" charset="0"/>
                          <a:ea typeface="等线" panose="02010600030101010101" pitchFamily="2" charset="-122"/>
                        </a:rPr>
                        <a:t>(3-11)</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删除标签</a:t>
                      </a:r>
                      <a:r>
                        <a:rPr lang="en-US" sz="1800" kern="100" dirty="0">
                          <a:solidFill>
                            <a:srgbClr val="000000"/>
                          </a:solidFill>
                          <a:effectLst/>
                          <a:latin typeface="Times New Roman" panose="02020603050405020304" pitchFamily="18" charset="0"/>
                          <a:ea typeface="等线" panose="02010600030101010101" pitchFamily="2" charset="-122"/>
                        </a:rPr>
                        <a:t>(3-5)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手机绑定</a:t>
                      </a:r>
                      <a:r>
                        <a:rPr lang="en-US" sz="1800" kern="100" dirty="0">
                          <a:solidFill>
                            <a:srgbClr val="000000"/>
                          </a:solidFill>
                          <a:effectLst/>
                          <a:latin typeface="Times New Roman" panose="02020603050405020304" pitchFamily="18" charset="0"/>
                          <a:ea typeface="等线" panose="02010600030101010101" pitchFamily="2" charset="-122"/>
                        </a:rPr>
                        <a:t>(3-5)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退出活动</a:t>
                      </a:r>
                      <a:r>
                        <a:rPr lang="en-US" sz="1800" kern="100" dirty="0">
                          <a:solidFill>
                            <a:srgbClr val="000000"/>
                          </a:solidFill>
                          <a:effectLst/>
                          <a:latin typeface="Times New Roman" panose="02020603050405020304" pitchFamily="18" charset="0"/>
                          <a:ea typeface="等线" panose="02010600030101010101" pitchFamily="2" charset="-122"/>
                        </a:rPr>
                        <a:t>(3-16)</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退出登录</a:t>
                      </a:r>
                      <a:r>
                        <a:rPr lang="en-US" sz="1800" kern="100" dirty="0">
                          <a:solidFill>
                            <a:srgbClr val="000000"/>
                          </a:solidFill>
                          <a:effectLst/>
                          <a:latin typeface="Times New Roman" panose="02020603050405020304" pitchFamily="18" charset="0"/>
                          <a:ea typeface="等线" panose="02010600030101010101" pitchFamily="2" charset="-122"/>
                        </a:rPr>
                        <a:t>(3-2)</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修改群聊信息</a:t>
                      </a:r>
                      <a:r>
                        <a:rPr lang="en-US" sz="1800" kern="100" dirty="0">
                          <a:solidFill>
                            <a:srgbClr val="000000"/>
                          </a:solidFill>
                          <a:effectLst/>
                          <a:latin typeface="Times New Roman" panose="02020603050405020304" pitchFamily="18" charset="0"/>
                          <a:ea typeface="等线" panose="02010600030101010101" pitchFamily="2" charset="-122"/>
                        </a:rPr>
                        <a:t>(3-14)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显示聊天记录</a:t>
                      </a:r>
                      <a:r>
                        <a:rPr lang="en-US" sz="1800" kern="100" dirty="0">
                          <a:solidFill>
                            <a:srgbClr val="000000"/>
                          </a:solidFill>
                          <a:effectLst/>
                          <a:latin typeface="Times New Roman" panose="02020603050405020304" pitchFamily="18" charset="0"/>
                          <a:ea typeface="等线" panose="02010600030101010101" pitchFamily="2" charset="-122"/>
                        </a:rPr>
                        <a:t>(3-4)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删除评论</a:t>
                      </a:r>
                      <a:r>
                        <a:rPr lang="en-US" sz="1800" kern="100" dirty="0">
                          <a:solidFill>
                            <a:srgbClr val="000000"/>
                          </a:solidFill>
                          <a:effectLst/>
                          <a:latin typeface="Times New Roman" panose="02020603050405020304" pitchFamily="18" charset="0"/>
                          <a:ea typeface="等线" panose="02010600030101010101" pitchFamily="2" charset="-122"/>
                        </a:rPr>
                        <a:t>(3-15)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标签反馈</a:t>
                      </a:r>
                      <a:r>
                        <a:rPr lang="en-US" sz="1800" kern="100" dirty="0">
                          <a:solidFill>
                            <a:srgbClr val="000000"/>
                          </a:solidFill>
                          <a:effectLst/>
                          <a:latin typeface="Times New Roman" panose="02020603050405020304" pitchFamily="18" charset="0"/>
                          <a:ea typeface="等线" panose="02010600030101010101" pitchFamily="2" charset="-122"/>
                        </a:rPr>
                        <a:t>(3-7)</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群聊举报</a:t>
                      </a:r>
                      <a:r>
                        <a:rPr lang="en-US" sz="1800" kern="100" dirty="0">
                          <a:solidFill>
                            <a:srgbClr val="000000"/>
                          </a:solidFill>
                          <a:effectLst/>
                          <a:latin typeface="Times New Roman" panose="02020603050405020304" pitchFamily="18" charset="0"/>
                          <a:ea typeface="等线" panose="02010600030101010101" pitchFamily="2" charset="-122"/>
                        </a:rPr>
                        <a:t>(3-16)</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删除好友</a:t>
                      </a:r>
                      <a:r>
                        <a:rPr lang="en-US" sz="1800" kern="100" dirty="0">
                          <a:solidFill>
                            <a:srgbClr val="000000"/>
                          </a:solidFill>
                          <a:effectLst/>
                          <a:latin typeface="Times New Roman" panose="02020603050405020304" pitchFamily="18" charset="0"/>
                          <a:ea typeface="等线" panose="02010600030101010101" pitchFamily="2" charset="-122"/>
                        </a:rPr>
                        <a:t>(3-6)</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评价反馈</a:t>
                      </a:r>
                      <a:r>
                        <a:rPr lang="en-US" sz="1800" kern="100" dirty="0">
                          <a:solidFill>
                            <a:srgbClr val="000000"/>
                          </a:solidFill>
                          <a:effectLst/>
                          <a:latin typeface="Times New Roman" panose="02020603050405020304" pitchFamily="18" charset="0"/>
                          <a:ea typeface="等线" panose="02010600030101010101" pitchFamily="2" charset="-122"/>
                        </a:rPr>
                        <a:t>(3-9)</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修改活动</a:t>
                      </a:r>
                      <a:r>
                        <a:rPr lang="en-US" sz="1800" kern="100" dirty="0">
                          <a:solidFill>
                            <a:srgbClr val="000000"/>
                          </a:solidFill>
                          <a:effectLst/>
                          <a:latin typeface="Times New Roman" panose="02020603050405020304" pitchFamily="18" charset="0"/>
                          <a:ea typeface="等线" panose="02010600030101010101" pitchFamily="2" charset="-122"/>
                        </a:rPr>
                        <a:t>(3-12)</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群分类</a:t>
                      </a:r>
                      <a:r>
                        <a:rPr lang="en-US" sz="1800" kern="100" dirty="0">
                          <a:solidFill>
                            <a:srgbClr val="000000"/>
                          </a:solidFill>
                          <a:effectLst/>
                          <a:latin typeface="Times New Roman" panose="02020603050405020304" pitchFamily="18" charset="0"/>
                          <a:ea typeface="等线" panose="02010600030101010101" pitchFamily="2" charset="-122"/>
                        </a:rPr>
                        <a:t>(3-17)</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推荐</a:t>
                      </a:r>
                      <a:r>
                        <a:rPr lang="en-US" sz="1800" kern="100" dirty="0">
                          <a:solidFill>
                            <a:srgbClr val="000000"/>
                          </a:solidFill>
                          <a:effectLst/>
                          <a:latin typeface="Times New Roman" panose="02020603050405020304" pitchFamily="18" charset="0"/>
                          <a:ea typeface="等线" panose="02010600030101010101" pitchFamily="2" charset="-122"/>
                        </a:rPr>
                        <a:t>(3-25)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搜索好友</a:t>
                      </a:r>
                      <a:r>
                        <a:rPr lang="en-US" sz="1800" kern="100" dirty="0">
                          <a:solidFill>
                            <a:srgbClr val="000000"/>
                          </a:solidFill>
                          <a:effectLst/>
                          <a:latin typeface="Times New Roman" panose="02020603050405020304" pitchFamily="18" charset="0"/>
                          <a:ea typeface="等线" panose="02010600030101010101" pitchFamily="2" charset="-122"/>
                        </a:rPr>
                        <a:t>(3-8)</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管理基本信息</a:t>
                      </a:r>
                      <a:r>
                        <a:rPr lang="en-US" sz="1800" kern="100" dirty="0">
                          <a:solidFill>
                            <a:srgbClr val="000000"/>
                          </a:solidFill>
                          <a:effectLst/>
                          <a:latin typeface="Times New Roman" panose="02020603050405020304" pitchFamily="18" charset="0"/>
                          <a:ea typeface="等线" panose="02010600030101010101" pitchFamily="2" charset="-122"/>
                        </a:rPr>
                        <a:t>(3-3)</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发布动态</a:t>
                      </a:r>
                      <a:r>
                        <a:rPr lang="en-US" sz="1800" kern="100" dirty="0">
                          <a:solidFill>
                            <a:srgbClr val="000000"/>
                          </a:solidFill>
                          <a:effectLst/>
                          <a:latin typeface="Times New Roman" panose="02020603050405020304" pitchFamily="18" charset="0"/>
                          <a:ea typeface="等线" panose="02010600030101010101" pitchFamily="2" charset="-122"/>
                        </a:rPr>
                        <a:t>(3-9)</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建立标签</a:t>
                      </a:r>
                      <a:r>
                        <a:rPr lang="en-US" sz="1800" kern="100" dirty="0">
                          <a:solidFill>
                            <a:srgbClr val="000000"/>
                          </a:solidFill>
                          <a:effectLst/>
                          <a:latin typeface="Times New Roman" panose="02020603050405020304" pitchFamily="18" charset="0"/>
                          <a:ea typeface="等线" panose="02010600030101010101" pitchFamily="2" charset="-122"/>
                        </a:rPr>
                        <a:t>(3-3)</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搜索群</a:t>
                      </a:r>
                      <a:r>
                        <a:rPr lang="en-US" sz="1800" kern="100" dirty="0">
                          <a:solidFill>
                            <a:srgbClr val="000000"/>
                          </a:solidFill>
                          <a:effectLst/>
                          <a:latin typeface="Times New Roman" panose="02020603050405020304" pitchFamily="18" charset="0"/>
                          <a:ea typeface="等线" panose="02010600030101010101" pitchFamily="2" charset="-122"/>
                        </a:rPr>
                        <a:t>(3-18)</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参加活动</a:t>
                      </a:r>
                      <a:r>
                        <a:rPr lang="en-US" sz="1800" kern="100" dirty="0">
                          <a:solidFill>
                            <a:srgbClr val="000000"/>
                          </a:solidFill>
                          <a:effectLst/>
                          <a:latin typeface="Times New Roman" panose="02020603050405020304" pitchFamily="18" charset="0"/>
                          <a:ea typeface="等线" panose="02010600030101010101" pitchFamily="2" charset="-122"/>
                        </a:rPr>
                        <a:t>(3-14)</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r>
                        <a:rPr lang="en-US" sz="1800" kern="100" dirty="0">
                          <a:solidFill>
                            <a:srgbClr val="000000"/>
                          </a:solidFill>
                          <a:effectLst/>
                          <a:latin typeface="Times New Roman" panose="02020603050405020304" pitchFamily="18" charset="0"/>
                          <a:ea typeface="等线" panose="02010600030101010101" pitchFamily="2" charset="-122"/>
                        </a:rPr>
                        <a:t>(3-8)</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【新建】【当前版本】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点赞</a:t>
                      </a:r>
                      <a:r>
                        <a:rPr lang="en-US" sz="1800" kern="100" dirty="0">
                          <a:solidFill>
                            <a:srgbClr val="000000"/>
                          </a:solidFill>
                          <a:effectLst/>
                          <a:latin typeface="Times New Roman" panose="02020603050405020304" pitchFamily="18" charset="0"/>
                          <a:ea typeface="等线" panose="02010600030101010101" pitchFamily="2" charset="-122"/>
                        </a:rPr>
                        <a:t>(3-13)</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加入群</a:t>
                      </a:r>
                      <a:r>
                        <a:rPr lang="en-US" sz="1800" kern="100" dirty="0">
                          <a:solidFill>
                            <a:srgbClr val="000000"/>
                          </a:solidFill>
                          <a:effectLst/>
                          <a:latin typeface="Times New Roman" panose="02020603050405020304" pitchFamily="18" charset="0"/>
                          <a:ea typeface="等线" panose="02010600030101010101" pitchFamily="2" charset="-122"/>
                        </a:rPr>
                        <a:t>(3-12)</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发送消息</a:t>
                      </a:r>
                      <a:r>
                        <a:rPr lang="en-US" sz="1800" kern="100" dirty="0">
                          <a:solidFill>
                            <a:srgbClr val="000000"/>
                          </a:solidFill>
                          <a:effectLst/>
                          <a:latin typeface="Times New Roman" panose="02020603050405020304" pitchFamily="18" charset="0"/>
                          <a:ea typeface="等线" panose="02010600030101010101" pitchFamily="2" charset="-122"/>
                        </a:rPr>
                        <a:t>(3-9)</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封禁用户</a:t>
                      </a:r>
                      <a:r>
                        <a:rPr lang="en-US" sz="1800" kern="100" dirty="0">
                          <a:solidFill>
                            <a:srgbClr val="000000"/>
                          </a:solidFill>
                          <a:effectLst/>
                          <a:latin typeface="Times New Roman" panose="02020603050405020304" pitchFamily="18" charset="0"/>
                          <a:ea typeface="等线" panose="02010600030101010101" pitchFamily="2" charset="-122"/>
                        </a:rPr>
                        <a:t>(3-25)</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退出群</a:t>
                      </a:r>
                      <a:r>
                        <a:rPr lang="en-US" sz="1800" kern="100" dirty="0">
                          <a:solidFill>
                            <a:srgbClr val="000000"/>
                          </a:solidFill>
                          <a:effectLst/>
                          <a:latin typeface="Times New Roman" panose="02020603050405020304" pitchFamily="18" charset="0"/>
                          <a:ea typeface="等线" panose="02010600030101010101" pitchFamily="2" charset="-122"/>
                        </a:rPr>
                        <a:t>(3-13)</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活动反馈</a:t>
                      </a:r>
                      <a:r>
                        <a:rPr lang="en-US" sz="1800" kern="100" dirty="0">
                          <a:solidFill>
                            <a:srgbClr val="000000"/>
                          </a:solidFill>
                          <a:effectLst/>
                          <a:latin typeface="Times New Roman" panose="02020603050405020304" pitchFamily="18" charset="0"/>
                          <a:ea typeface="等线" panose="02010600030101010101" pitchFamily="2" charset="-122"/>
                        </a:rPr>
                        <a:t>(3-18)</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显示关注用户</a:t>
                      </a:r>
                      <a:r>
                        <a:rPr lang="en-US" sz="1800" kern="100" dirty="0">
                          <a:solidFill>
                            <a:srgbClr val="000000"/>
                          </a:solidFill>
                          <a:effectLst/>
                          <a:latin typeface="Times New Roman" panose="02020603050405020304" pitchFamily="18" charset="0"/>
                          <a:ea typeface="等线" panose="02010600030101010101" pitchFamily="2" charset="-122"/>
                        </a:rPr>
                        <a:t>(3-29)</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添加关注</a:t>
                      </a:r>
                      <a:r>
                        <a:rPr lang="en-US" sz="1800" kern="100" dirty="0">
                          <a:solidFill>
                            <a:srgbClr val="000000"/>
                          </a:solidFill>
                          <a:effectLst/>
                          <a:latin typeface="Times New Roman" panose="02020603050405020304" pitchFamily="18" charset="0"/>
                          <a:ea typeface="等线" panose="02010600030101010101" pitchFamily="2" charset="-122"/>
                        </a:rPr>
                        <a:t>(3-30)</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删除活动</a:t>
                      </a:r>
                      <a:r>
                        <a:rPr lang="en-US" sz="1800" kern="100" dirty="0">
                          <a:solidFill>
                            <a:srgbClr val="000000"/>
                          </a:solidFill>
                          <a:effectLst/>
                          <a:latin typeface="Times New Roman" panose="02020603050405020304" pitchFamily="18" charset="0"/>
                          <a:ea typeface="等线" panose="02010600030101010101" pitchFamily="2" charset="-122"/>
                        </a:rPr>
                        <a:t>(3-13)</a:t>
                      </a:r>
                      <a:r>
                        <a:rPr lang="zh-CN" sz="18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【已批准】【当前版本】</a:t>
                      </a:r>
                      <a:endParaRPr lang="zh-CN" sz="1800" kern="100" dirty="0">
                        <a:solidFill>
                          <a:srgbClr val="000000"/>
                        </a:solidFill>
                        <a:effectLst/>
                        <a:latin typeface="Arial" panose="020B0604020202020204" pitchFamily="34" charset="0"/>
                        <a:ea typeface="等线" panose="02010600030101010101" pitchFamily="2" charset="-122"/>
                      </a:endParaRPr>
                    </a:p>
                    <a:p>
                      <a:pPr>
                        <a:lnSpc>
                          <a:spcPts val="1600"/>
                        </a:lnSpc>
                        <a:spcAft>
                          <a:spcPts val="0"/>
                        </a:spcAft>
                      </a:pPr>
                      <a:r>
                        <a:rPr lang="en-US" sz="1800" kern="100" dirty="0">
                          <a:solidFill>
                            <a:srgbClr val="000000"/>
                          </a:solidFill>
                          <a:effectLst/>
                          <a:latin typeface="Times New Roman" panose="02020603050405020304" pitchFamily="18" charset="0"/>
                          <a:ea typeface="等线" panose="02010600030101010101" pitchFamily="2" charset="-122"/>
                        </a:rPr>
                        <a:t> </a:t>
                      </a:r>
                      <a:endParaRPr lang="zh-CN" sz="1800" kern="100" dirty="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49592355"/>
                  </a:ext>
                </a:extLst>
              </a:tr>
            </a:tbl>
          </a:graphicData>
        </a:graphic>
      </p:graphicFrame>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460" y="309083"/>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需求跟踪矩阵</a:t>
            </a:r>
          </a:p>
        </p:txBody>
      </p:sp>
    </p:spTree>
    <p:extLst>
      <p:ext uri="{BB962C8B-B14F-4D97-AF65-F5344CB8AC3E}">
        <p14:creationId xmlns:p14="http://schemas.microsoft.com/office/powerpoint/2010/main" val="2292678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00556 L -0.00117 -0.7206 " pathEditMode="relative" rAng="0" ptsTypes="AA">
                                      <p:cBhvr>
                                        <p:cTn id="6" dur="8000" fill="hold"/>
                                        <p:tgtEl>
                                          <p:spTgt spid="7"/>
                                        </p:tgtEl>
                                        <p:attrNameLst>
                                          <p:attrName>ppt_x</p:attrName>
                                          <p:attrName>ppt_y</p:attrName>
                                        </p:attrNameLst>
                                      </p:cBhvr>
                                      <p:rCtr x="-65" y="-3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3A5B5D10-6CE5-4414-8F64-81B08FDA3B59}"/>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0243" name="文本框 2">
            <a:extLst>
              <a:ext uri="{FF2B5EF4-FFF2-40B4-BE49-F238E27FC236}">
                <a16:creationId xmlns:a16="http://schemas.microsoft.com/office/drawing/2014/main" id="{4B448AF6-8174-4C44-AE7E-61C60BE63C5E}"/>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3" action="ppaction://hlinkfile"/>
              </a:rPr>
              <a:t>项目章程</a:t>
            </a:r>
            <a:r>
              <a:rPr lang="en-US" altLang="zh-CN" sz="3200" b="1" baseline="30000" dirty="0">
                <a:latin typeface="微软雅黑" panose="020B0503020204020204" pitchFamily="34" charset="-122"/>
                <a:ea typeface="微软雅黑" panose="020B0503020204020204" pitchFamily="34" charset="-122"/>
              </a:rPr>
              <a:t>[1]</a:t>
            </a:r>
            <a:endParaRPr lang="zh-CN" altLang="en-US" sz="3200" b="1" baseline="300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447A2F1C-78F9-4D67-A7BE-B011B484961C}"/>
              </a:ext>
            </a:extLst>
          </p:cNvPr>
          <p:cNvPicPr>
            <a:picLocks noChangeAspect="1"/>
          </p:cNvPicPr>
          <p:nvPr/>
        </p:nvPicPr>
        <p:blipFill>
          <a:blip r:embed="rId4"/>
          <a:stretch>
            <a:fillRect/>
          </a:stretch>
        </p:blipFill>
        <p:spPr>
          <a:xfrm>
            <a:off x="1415446" y="926768"/>
            <a:ext cx="9131041" cy="5810662"/>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339" name="文本框 2">
            <a:extLst>
              <a:ext uri="{FF2B5EF4-FFF2-40B4-BE49-F238E27FC236}">
                <a16:creationId xmlns:a16="http://schemas.microsoft.com/office/drawing/2014/main" id="{6B9050E7-91D2-4826-A0A2-CBC1C9D276FF}"/>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latin typeface="微软雅黑" panose="020B0503020204020204" pitchFamily="34" charset="-122"/>
                <a:ea typeface="微软雅黑" panose="020B0503020204020204" pitchFamily="34" charset="-122"/>
              </a:rPr>
              <a:t>CCB</a:t>
            </a:r>
            <a:r>
              <a:rPr lang="zh-CN" altLang="en-US" sz="3200" b="1" dirty="0">
                <a:latin typeface="微软雅黑" panose="020B0503020204020204" pitchFamily="34" charset="-122"/>
                <a:ea typeface="微软雅黑" panose="020B0503020204020204" pitchFamily="34" charset="-122"/>
              </a:rPr>
              <a:t>委员会</a:t>
            </a:r>
          </a:p>
        </p:txBody>
      </p:sp>
      <p:graphicFrame>
        <p:nvGraphicFramePr>
          <p:cNvPr id="8" name="表格 7">
            <a:extLst>
              <a:ext uri="{FF2B5EF4-FFF2-40B4-BE49-F238E27FC236}">
                <a16:creationId xmlns:a16="http://schemas.microsoft.com/office/drawing/2014/main" id="{086A33EA-DF97-4E22-BDB2-DCF18432EA78}"/>
              </a:ext>
            </a:extLst>
          </p:cNvPr>
          <p:cNvGraphicFramePr>
            <a:graphicFrameLocks noGrp="1"/>
          </p:cNvGraphicFramePr>
          <p:nvPr>
            <p:extLst>
              <p:ext uri="{D42A27DB-BD31-4B8C-83A1-F6EECF244321}">
                <p14:modId xmlns:p14="http://schemas.microsoft.com/office/powerpoint/2010/main" val="1211837072"/>
              </p:ext>
            </p:extLst>
          </p:nvPr>
        </p:nvGraphicFramePr>
        <p:xfrm>
          <a:off x="0" y="1342414"/>
          <a:ext cx="3587076" cy="5264291"/>
        </p:xfrm>
        <a:graphic>
          <a:graphicData uri="http://schemas.openxmlformats.org/drawingml/2006/table">
            <a:tbl>
              <a:tblPr firstRow="1" bandRow="1">
                <a:tableStyleId>{5C22544A-7EE6-4342-B048-85BDC9FD1C3A}</a:tableStyleId>
              </a:tblPr>
              <a:tblGrid>
                <a:gridCol w="1003365">
                  <a:extLst>
                    <a:ext uri="{9D8B030D-6E8A-4147-A177-3AD203B41FA5}">
                      <a16:colId xmlns:a16="http://schemas.microsoft.com/office/drawing/2014/main" val="1629444151"/>
                    </a:ext>
                  </a:extLst>
                </a:gridCol>
                <a:gridCol w="1095154">
                  <a:extLst>
                    <a:ext uri="{9D8B030D-6E8A-4147-A177-3AD203B41FA5}">
                      <a16:colId xmlns:a16="http://schemas.microsoft.com/office/drawing/2014/main" val="1220049695"/>
                    </a:ext>
                  </a:extLst>
                </a:gridCol>
                <a:gridCol w="1488557">
                  <a:extLst>
                    <a:ext uri="{9D8B030D-6E8A-4147-A177-3AD203B41FA5}">
                      <a16:colId xmlns:a16="http://schemas.microsoft.com/office/drawing/2014/main" val="979325064"/>
                    </a:ext>
                  </a:extLst>
                </a:gridCol>
              </a:tblGrid>
              <a:tr h="410132">
                <a:tc>
                  <a:txBody>
                    <a:bodyPr/>
                    <a:lstStyle/>
                    <a:p>
                      <a:pPr algn="ctr"/>
                      <a:r>
                        <a:rPr lang="zh-CN" altLang="en-US" dirty="0"/>
                        <a:t>职位</a:t>
                      </a:r>
                    </a:p>
                  </a:txBody>
                  <a:tcPr anchor="ctr"/>
                </a:tc>
                <a:tc>
                  <a:txBody>
                    <a:bodyPr/>
                    <a:lstStyle/>
                    <a:p>
                      <a:pPr algn="ctr"/>
                      <a:r>
                        <a:rPr lang="zh-CN" altLang="en-US" dirty="0"/>
                        <a:t>姓名</a:t>
                      </a:r>
                    </a:p>
                  </a:txBody>
                  <a:tcPr anchor="ctr"/>
                </a:tc>
                <a:tc>
                  <a:txBody>
                    <a:bodyPr/>
                    <a:lstStyle/>
                    <a:p>
                      <a:pPr algn="ctr"/>
                      <a:r>
                        <a:rPr lang="zh-CN" altLang="en-US" dirty="0"/>
                        <a:t>说明</a:t>
                      </a:r>
                    </a:p>
                  </a:txBody>
                  <a:tcPr anchor="ctr"/>
                </a:tc>
                <a:extLst>
                  <a:ext uri="{0D108BD9-81ED-4DB2-BD59-A6C34878D82A}">
                    <a16:rowId xmlns:a16="http://schemas.microsoft.com/office/drawing/2014/main" val="4278014598"/>
                  </a:ext>
                </a:extLst>
              </a:tr>
              <a:tr h="1921438">
                <a:tc>
                  <a:txBody>
                    <a:bodyPr/>
                    <a:lstStyle/>
                    <a:p>
                      <a:pPr algn="ctr"/>
                      <a:r>
                        <a:rPr lang="zh-CN" altLang="en-US" dirty="0"/>
                        <a:t>主席</a:t>
                      </a:r>
                    </a:p>
                  </a:txBody>
                  <a:tcPr anchor="ctr"/>
                </a:tc>
                <a:tc>
                  <a:txBody>
                    <a:bodyPr/>
                    <a:lstStyle/>
                    <a:p>
                      <a:pPr algn="ctr"/>
                      <a:r>
                        <a:rPr lang="zh-CN" altLang="en-US" dirty="0"/>
                        <a:t>张荣阳</a:t>
                      </a:r>
                    </a:p>
                  </a:txBody>
                  <a:tcPr anchor="ctr"/>
                </a:tc>
                <a:tc>
                  <a:txBody>
                    <a:bodyPr/>
                    <a:lstStyle/>
                    <a:p>
                      <a:pPr algn="ctr"/>
                      <a:r>
                        <a:rPr lang="en-US" altLang="zh-CN" dirty="0"/>
                        <a:t>G07</a:t>
                      </a:r>
                      <a:r>
                        <a:rPr lang="zh-CN" altLang="en-US" dirty="0"/>
                        <a:t>小组组长，具有一定的需求开发经验，对风险的评估能力强。</a:t>
                      </a:r>
                    </a:p>
                  </a:txBody>
                  <a:tcPr anchor="ctr"/>
                </a:tc>
                <a:extLst>
                  <a:ext uri="{0D108BD9-81ED-4DB2-BD59-A6C34878D82A}">
                    <a16:rowId xmlns:a16="http://schemas.microsoft.com/office/drawing/2014/main" val="3927514133"/>
                  </a:ext>
                </a:extLst>
              </a:tr>
              <a:tr h="1618053">
                <a:tc>
                  <a:txBody>
                    <a:bodyPr/>
                    <a:lstStyle/>
                    <a:p>
                      <a:pPr algn="ctr"/>
                      <a:r>
                        <a:rPr lang="zh-CN" altLang="en-US" dirty="0"/>
                        <a:t>副主席</a:t>
                      </a:r>
                    </a:p>
                  </a:txBody>
                  <a:tcPr anchor="ctr"/>
                </a:tc>
                <a:tc>
                  <a:txBody>
                    <a:bodyPr/>
                    <a:lstStyle/>
                    <a:p>
                      <a:pPr algn="ctr"/>
                      <a:r>
                        <a:rPr lang="zh-CN" altLang="en-US" dirty="0"/>
                        <a:t>赵豪杰</a:t>
                      </a:r>
                    </a:p>
                  </a:txBody>
                  <a:tcPr anchor="ctr"/>
                </a:tc>
                <a:tc>
                  <a:txBody>
                    <a:bodyPr/>
                    <a:lstStyle/>
                    <a:p>
                      <a:pPr algn="ctr"/>
                      <a:r>
                        <a:rPr lang="en-US" altLang="zh-CN" dirty="0"/>
                        <a:t>G06</a:t>
                      </a:r>
                      <a:r>
                        <a:rPr lang="zh-CN" altLang="en-US" dirty="0"/>
                        <a:t>小组组长，同样是开发</a:t>
                      </a:r>
                      <a:r>
                        <a:rPr lang="en-US" altLang="zh-CN" dirty="0"/>
                        <a:t>《</a:t>
                      </a:r>
                      <a:r>
                        <a:rPr lang="zh-CN" altLang="en-US" dirty="0"/>
                        <a:t>渔乐生活</a:t>
                      </a:r>
                      <a:r>
                        <a:rPr lang="en-US" altLang="zh-CN" dirty="0"/>
                        <a:t>》</a:t>
                      </a:r>
                      <a:r>
                        <a:rPr lang="zh-CN" altLang="en-US" dirty="0"/>
                        <a:t>项目，对所有需求熟悉。</a:t>
                      </a:r>
                    </a:p>
                  </a:txBody>
                  <a:tcPr anchor="ctr"/>
                </a:tc>
                <a:extLst>
                  <a:ext uri="{0D108BD9-81ED-4DB2-BD59-A6C34878D82A}">
                    <a16:rowId xmlns:a16="http://schemas.microsoft.com/office/drawing/2014/main" val="2534365910"/>
                  </a:ext>
                </a:extLst>
              </a:tr>
              <a:tr h="1314668">
                <a:tc>
                  <a:txBody>
                    <a:bodyPr/>
                    <a:lstStyle/>
                    <a:p>
                      <a:pPr algn="ctr"/>
                      <a:r>
                        <a:rPr lang="zh-CN" altLang="en-US" dirty="0"/>
                        <a:t>成员</a:t>
                      </a:r>
                    </a:p>
                  </a:txBody>
                  <a:tcPr anchor="ctr"/>
                </a:tc>
                <a:tc>
                  <a:txBody>
                    <a:bodyPr/>
                    <a:lstStyle/>
                    <a:p>
                      <a:pPr algn="ctr"/>
                      <a:r>
                        <a:rPr lang="zh-CN" altLang="en-US" dirty="0"/>
                        <a:t>郑友璐</a:t>
                      </a:r>
                    </a:p>
                  </a:txBody>
                  <a:tcPr anchor="ctr"/>
                </a:tc>
                <a:tc>
                  <a:txBody>
                    <a:bodyPr/>
                    <a:lstStyle/>
                    <a:p>
                      <a:pPr algn="ctr"/>
                      <a:r>
                        <a:rPr lang="en-US" altLang="zh-CN" dirty="0"/>
                        <a:t>G05</a:t>
                      </a:r>
                      <a:r>
                        <a:rPr lang="zh-CN" altLang="en-US" dirty="0"/>
                        <a:t>开发小组组长，负责对变更的分析。</a:t>
                      </a:r>
                    </a:p>
                  </a:txBody>
                  <a:tcPr anchor="ctr"/>
                </a:tc>
                <a:extLst>
                  <a:ext uri="{0D108BD9-81ED-4DB2-BD59-A6C34878D82A}">
                    <a16:rowId xmlns:a16="http://schemas.microsoft.com/office/drawing/2014/main" val="193144044"/>
                  </a:ext>
                </a:extLst>
              </a:tr>
            </a:tbl>
          </a:graphicData>
        </a:graphic>
      </p:graphicFrame>
      <p:pic>
        <p:nvPicPr>
          <p:cNvPr id="14" name="图片 13">
            <a:extLst>
              <a:ext uri="{FF2B5EF4-FFF2-40B4-BE49-F238E27FC236}">
                <a16:creationId xmlns:a16="http://schemas.microsoft.com/office/drawing/2014/main" id="{9553D3B5-F150-46DE-87C3-ECC61B07C299}"/>
              </a:ext>
            </a:extLst>
          </p:cNvPr>
          <p:cNvPicPr>
            <a:picLocks noChangeAspect="1"/>
          </p:cNvPicPr>
          <p:nvPr/>
        </p:nvPicPr>
        <p:blipFill>
          <a:blip r:embed="rId3"/>
          <a:stretch>
            <a:fillRect/>
          </a:stretch>
        </p:blipFill>
        <p:spPr>
          <a:xfrm>
            <a:off x="3663753" y="-159726"/>
            <a:ext cx="8528247" cy="7740741"/>
          </a:xfrm>
          <a:prstGeom prst="rect">
            <a:avLst/>
          </a:prstGeom>
        </p:spPr>
      </p:pic>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需求变更申请</a:t>
            </a:r>
          </a:p>
        </p:txBody>
      </p:sp>
      <p:pic>
        <p:nvPicPr>
          <p:cNvPr id="24" name="图片 23">
            <a:extLst>
              <a:ext uri="{FF2B5EF4-FFF2-40B4-BE49-F238E27FC236}">
                <a16:creationId xmlns:a16="http://schemas.microsoft.com/office/drawing/2014/main" id="{615DC0FE-B4E2-4174-82DA-F5710E1ADD1B}"/>
              </a:ext>
            </a:extLst>
          </p:cNvPr>
          <p:cNvPicPr>
            <a:picLocks noChangeAspect="1"/>
          </p:cNvPicPr>
          <p:nvPr/>
        </p:nvPicPr>
        <p:blipFill>
          <a:blip r:embed="rId3"/>
          <a:stretch>
            <a:fillRect/>
          </a:stretch>
        </p:blipFill>
        <p:spPr>
          <a:xfrm>
            <a:off x="3382486" y="134871"/>
            <a:ext cx="5427027" cy="6830705"/>
          </a:xfrm>
          <a:prstGeom prst="rect">
            <a:avLst/>
          </a:prstGeom>
        </p:spPr>
      </p:pic>
    </p:spTree>
    <p:extLst>
      <p:ext uri="{BB962C8B-B14F-4D97-AF65-F5344CB8AC3E}">
        <p14:creationId xmlns:p14="http://schemas.microsoft.com/office/powerpoint/2010/main" val="2118841473"/>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需求变更分析文档</a:t>
            </a:r>
          </a:p>
        </p:txBody>
      </p:sp>
      <p:pic>
        <p:nvPicPr>
          <p:cNvPr id="9" name="图片 8">
            <a:extLst>
              <a:ext uri="{FF2B5EF4-FFF2-40B4-BE49-F238E27FC236}">
                <a16:creationId xmlns:a16="http://schemas.microsoft.com/office/drawing/2014/main" id="{521E930C-A70A-43E0-AC41-130C01424683}"/>
              </a:ext>
            </a:extLst>
          </p:cNvPr>
          <p:cNvPicPr>
            <a:picLocks noChangeAspect="1"/>
          </p:cNvPicPr>
          <p:nvPr/>
        </p:nvPicPr>
        <p:blipFill>
          <a:blip r:embed="rId3"/>
          <a:stretch>
            <a:fillRect/>
          </a:stretch>
        </p:blipFill>
        <p:spPr>
          <a:xfrm>
            <a:off x="371253" y="1126892"/>
            <a:ext cx="5071840" cy="5432658"/>
          </a:xfrm>
          <a:prstGeom prst="rect">
            <a:avLst/>
          </a:prstGeom>
        </p:spPr>
      </p:pic>
      <p:graphicFrame>
        <p:nvGraphicFramePr>
          <p:cNvPr id="12" name="表格 11">
            <a:extLst>
              <a:ext uri="{FF2B5EF4-FFF2-40B4-BE49-F238E27FC236}">
                <a16:creationId xmlns:a16="http://schemas.microsoft.com/office/drawing/2014/main" id="{B6B2C38C-8C06-4C42-B9FE-9199DD0520B9}"/>
              </a:ext>
            </a:extLst>
          </p:cNvPr>
          <p:cNvGraphicFramePr>
            <a:graphicFrameLocks noGrp="1"/>
          </p:cNvGraphicFramePr>
          <p:nvPr>
            <p:extLst>
              <p:ext uri="{D42A27DB-BD31-4B8C-83A1-F6EECF244321}">
                <p14:modId xmlns:p14="http://schemas.microsoft.com/office/powerpoint/2010/main" val="120259420"/>
              </p:ext>
            </p:extLst>
          </p:nvPr>
        </p:nvGraphicFramePr>
        <p:xfrm>
          <a:off x="5443093" y="767588"/>
          <a:ext cx="6377654" cy="5791962"/>
        </p:xfrm>
        <a:graphic>
          <a:graphicData uri="http://schemas.openxmlformats.org/drawingml/2006/table">
            <a:tbl>
              <a:tblPr firstRow="1" bandRow="1">
                <a:tableStyleId>{5C22544A-7EE6-4342-B048-85BDC9FD1C3A}</a:tableStyleId>
              </a:tblPr>
              <a:tblGrid>
                <a:gridCol w="1887950">
                  <a:extLst>
                    <a:ext uri="{9D8B030D-6E8A-4147-A177-3AD203B41FA5}">
                      <a16:colId xmlns:a16="http://schemas.microsoft.com/office/drawing/2014/main" val="3790298759"/>
                    </a:ext>
                  </a:extLst>
                </a:gridCol>
                <a:gridCol w="4489704">
                  <a:extLst>
                    <a:ext uri="{9D8B030D-6E8A-4147-A177-3AD203B41FA5}">
                      <a16:colId xmlns:a16="http://schemas.microsoft.com/office/drawing/2014/main" val="2509546274"/>
                    </a:ext>
                  </a:extLst>
                </a:gridCol>
              </a:tblGrid>
              <a:tr h="370840">
                <a:tc>
                  <a:txBody>
                    <a:bodyPr/>
                    <a:lstStyle/>
                    <a:p>
                      <a:pPr algn="just">
                        <a:lnSpc>
                          <a:spcPct val="150000"/>
                        </a:lnSpc>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变更来源</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用户代表杨枨老师</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7596454"/>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变更请求</a:t>
                      </a:r>
                      <a:r>
                        <a:rPr lang="en-US" sz="2000" kern="100">
                          <a:effectLst/>
                          <a:latin typeface="Calibri" panose="020F0502020204030204" pitchFamily="34" charset="0"/>
                          <a:ea typeface="等线" panose="02010600030101010101" pitchFamily="2" charset="-122"/>
                          <a:cs typeface="Times New Roman" panose="02020603050405020304" pitchFamily="18" charset="0"/>
                        </a:rPr>
                        <a:t>ID</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latin typeface="Calibri" panose="020F0502020204030204" pitchFamily="34" charset="0"/>
                          <a:ea typeface="等线" panose="02010600030101010101" pitchFamily="2" charset="-122"/>
                          <a:cs typeface="Times New Roman" panose="02020603050405020304" pitchFamily="18" charset="0"/>
                        </a:rPr>
                        <a:t>CUC-01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3457423"/>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变更类型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需求增加</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2635089"/>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提交日期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latin typeface="Calibri" panose="020F0502020204030204" pitchFamily="34" charset="0"/>
                          <a:ea typeface="等线" panose="02010600030101010101" pitchFamily="2" charset="-122"/>
                          <a:cs typeface="Times New Roman" panose="02020603050405020304" pitchFamily="18" charset="0"/>
                        </a:rPr>
                        <a:t>2019</a:t>
                      </a:r>
                      <a:r>
                        <a:rPr lang="zh-CN" sz="2000" kern="100">
                          <a:effectLst/>
                          <a:latin typeface="Calibri" panose="020F0502020204030204" pitchFamily="34" charset="0"/>
                          <a:ea typeface="宋体" panose="02010600030101010101" pitchFamily="2" charset="-122"/>
                          <a:cs typeface="Times New Roman" panose="02020603050405020304" pitchFamily="18" charset="0"/>
                        </a:rPr>
                        <a:t>年</a:t>
                      </a:r>
                      <a:r>
                        <a:rPr lang="en-US" sz="2000" kern="100">
                          <a:effectLst/>
                          <a:latin typeface="Calibri" panose="020F0502020204030204" pitchFamily="34" charset="0"/>
                          <a:ea typeface="等线" panose="02010600030101010101" pitchFamily="2" charset="-122"/>
                          <a:cs typeface="Times New Roman" panose="02020603050405020304" pitchFamily="18" charset="0"/>
                        </a:rPr>
                        <a:t>1</a:t>
                      </a:r>
                      <a:r>
                        <a:rPr lang="zh-CN" sz="2000" kern="100">
                          <a:effectLst/>
                          <a:latin typeface="Calibri" panose="020F0502020204030204" pitchFamily="34" charset="0"/>
                          <a:ea typeface="宋体" panose="02010600030101010101" pitchFamily="2" charset="-122"/>
                          <a:cs typeface="Times New Roman" panose="02020603050405020304" pitchFamily="18" charset="0"/>
                        </a:rPr>
                        <a:t>月</a:t>
                      </a:r>
                      <a:r>
                        <a:rPr lang="en-US" sz="2000" kern="100">
                          <a:effectLst/>
                          <a:latin typeface="Calibri" panose="020F0502020204030204" pitchFamily="34" charset="0"/>
                          <a:ea typeface="等线" panose="02010600030101010101" pitchFamily="2" charset="-122"/>
                          <a:cs typeface="Times New Roman" panose="02020603050405020304" pitchFamily="18" charset="0"/>
                        </a:rPr>
                        <a:t>6</a:t>
                      </a:r>
                      <a:r>
                        <a:rPr lang="zh-CN" sz="2000" kern="100">
                          <a:effectLst/>
                          <a:latin typeface="Calibri" panose="020F0502020204030204" pitchFamily="34" charset="0"/>
                          <a:ea typeface="宋体" panose="02010600030101010101" pitchFamily="2" charset="-122"/>
                          <a:cs typeface="Times New Roman" panose="02020603050405020304" pitchFamily="18" charset="0"/>
                        </a:rPr>
                        <a:t>日</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611648"/>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更新日期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latin typeface="Calibri" panose="020F0502020204030204" pitchFamily="34" charset="0"/>
                          <a:ea typeface="等线" panose="02010600030101010101" pitchFamily="2" charset="-122"/>
                          <a:cs typeface="Times New Roman" panose="02020603050405020304" pitchFamily="18" charset="0"/>
                        </a:rPr>
                        <a:t>2019</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sz="2000" kern="100" dirty="0">
                          <a:effectLst/>
                          <a:latin typeface="Calibri" panose="020F0502020204030204" pitchFamily="34" charset="0"/>
                          <a:ea typeface="等线" panose="02010600030101010101" pitchFamily="2" charset="-122"/>
                          <a:cs typeface="Times New Roman" panose="02020603050405020304" pitchFamily="18" charset="0"/>
                        </a:rPr>
                        <a:t>1</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月</a:t>
                      </a:r>
                      <a:r>
                        <a:rPr lang="en-US" sz="2000" kern="100" dirty="0">
                          <a:effectLst/>
                          <a:latin typeface="Calibri" panose="020F0502020204030204" pitchFamily="34" charset="0"/>
                          <a:ea typeface="等线" panose="02010600030101010101" pitchFamily="2" charset="-122"/>
                          <a:cs typeface="Times New Roman" panose="02020603050405020304" pitchFamily="18" charset="0"/>
                        </a:rPr>
                        <a:t>8</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日</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5594198"/>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0">
                          <a:effectLst/>
                          <a:latin typeface="Calibri" panose="020F0502020204030204" pitchFamily="34" charset="0"/>
                          <a:ea typeface="宋体" panose="02010600030101010101" pitchFamily="2" charset="-122"/>
                          <a:cs typeface="Times New Roman" panose="02020603050405020304" pitchFamily="18" charset="0"/>
                        </a:rPr>
                        <a:t>杨枨老师作为用户，认为应该对各种用户在这里面的使用情况有评级或者打分机制。目的是为了提高用户参与度。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0746268"/>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实现优先级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0">
                          <a:effectLst/>
                          <a:latin typeface="Calibri" panose="020F0502020204030204" pitchFamily="34" charset="0"/>
                          <a:ea typeface="等线" panose="02010600030101010101" pitchFamily="2" charset="-122"/>
                          <a:cs typeface="Times New Roman" panose="02020603050405020304" pitchFamily="18" charset="0"/>
                        </a:rPr>
                        <a:t>1.25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8518820"/>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提交人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0">
                          <a:effectLst/>
                          <a:latin typeface="Calibri" panose="020F0502020204030204" pitchFamily="34" charset="0"/>
                          <a:ea typeface="宋体" panose="02010600030101010101" pitchFamily="2" charset="-122"/>
                          <a:cs typeface="Times New Roman" panose="02020603050405020304" pitchFamily="18" charset="0"/>
                        </a:rPr>
                        <a:t>杨枨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99410133"/>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提交人优先级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0">
                          <a:effectLst/>
                          <a:latin typeface="Calibri" panose="020F0502020204030204" pitchFamily="34" charset="0"/>
                          <a:ea typeface="宋体" panose="02010600030101010101" pitchFamily="2" charset="-122"/>
                          <a:cs typeface="Times New Roman" panose="02020603050405020304" pitchFamily="18" charset="0"/>
                        </a:rPr>
                        <a:t>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81904"/>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状态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0">
                          <a:effectLst/>
                          <a:latin typeface="Calibri" panose="020F0502020204030204" pitchFamily="34" charset="0"/>
                          <a:ea typeface="宋体" panose="02010600030101010101" pitchFamily="2" charset="-122"/>
                          <a:cs typeface="Times New Roman" panose="02020603050405020304" pitchFamily="18" charset="0"/>
                        </a:rPr>
                        <a:t>已评估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1257687"/>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标题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0" dirty="0">
                          <a:effectLst/>
                          <a:latin typeface="Calibri" panose="020F0502020204030204" pitchFamily="34" charset="0"/>
                          <a:ea typeface="宋体" panose="02010600030101010101" pitchFamily="2" charset="-122"/>
                          <a:cs typeface="Times New Roman" panose="02020603050405020304" pitchFamily="18" charset="0"/>
                        </a:rPr>
                        <a:t>用户等级</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4760185"/>
                  </a:ext>
                </a:extLst>
              </a:tr>
              <a:tr h="370840">
                <a:tc>
                  <a:txBody>
                    <a:bodyPr/>
                    <a:lstStyle/>
                    <a:p>
                      <a:pPr algn="just">
                        <a:lnSpc>
                          <a:spcPct val="150000"/>
                        </a:lnSpc>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验证人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0" dirty="0">
                          <a:effectLst/>
                          <a:latin typeface="Calibri" panose="020F0502020204030204" pitchFamily="34" charset="0"/>
                          <a:ea typeface="宋体" panose="02010600030101010101" pitchFamily="2" charset="-122"/>
                          <a:cs typeface="Times New Roman" panose="02020603050405020304" pitchFamily="18" charset="0"/>
                        </a:rPr>
                        <a:t>郑友璐</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71020"/>
                  </a:ext>
                </a:extLst>
              </a:tr>
            </a:tbl>
          </a:graphicData>
        </a:graphic>
      </p:graphicFrame>
    </p:spTree>
    <p:extLst>
      <p:ext uri="{BB962C8B-B14F-4D97-AF65-F5344CB8AC3E}">
        <p14:creationId xmlns:p14="http://schemas.microsoft.com/office/powerpoint/2010/main" val="306095887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E4026E22-67CF-47C7-9C74-EEEE82AA5780}"/>
              </a:ext>
            </a:extLst>
          </p:cNvPr>
          <p:cNvGraphicFramePr>
            <a:graphicFrameLocks noGrp="1"/>
          </p:cNvGraphicFramePr>
          <p:nvPr>
            <p:extLst>
              <p:ext uri="{D42A27DB-BD31-4B8C-83A1-F6EECF244321}">
                <p14:modId xmlns:p14="http://schemas.microsoft.com/office/powerpoint/2010/main" val="3380629549"/>
              </p:ext>
            </p:extLst>
          </p:nvPr>
        </p:nvGraphicFramePr>
        <p:xfrm>
          <a:off x="2042630" y="3320156"/>
          <a:ext cx="8377425" cy="12192000"/>
        </p:xfrm>
        <a:graphic>
          <a:graphicData uri="http://schemas.openxmlformats.org/drawingml/2006/table">
            <a:tbl>
              <a:tblPr bandRow="1">
                <a:tableStyleId>{5C22544A-7EE6-4342-B048-85BDC9FD1C3A}</a:tableStyleId>
              </a:tblPr>
              <a:tblGrid>
                <a:gridCol w="876299">
                  <a:extLst>
                    <a:ext uri="{9D8B030D-6E8A-4147-A177-3AD203B41FA5}">
                      <a16:colId xmlns:a16="http://schemas.microsoft.com/office/drawing/2014/main" val="3451335526"/>
                    </a:ext>
                  </a:extLst>
                </a:gridCol>
                <a:gridCol w="770569">
                  <a:extLst>
                    <a:ext uri="{9D8B030D-6E8A-4147-A177-3AD203B41FA5}">
                      <a16:colId xmlns:a16="http://schemas.microsoft.com/office/drawing/2014/main" val="860753360"/>
                    </a:ext>
                  </a:extLst>
                </a:gridCol>
                <a:gridCol w="1020725">
                  <a:extLst>
                    <a:ext uri="{9D8B030D-6E8A-4147-A177-3AD203B41FA5}">
                      <a16:colId xmlns:a16="http://schemas.microsoft.com/office/drawing/2014/main" val="1946385961"/>
                    </a:ext>
                  </a:extLst>
                </a:gridCol>
                <a:gridCol w="1584251">
                  <a:extLst>
                    <a:ext uri="{9D8B030D-6E8A-4147-A177-3AD203B41FA5}">
                      <a16:colId xmlns:a16="http://schemas.microsoft.com/office/drawing/2014/main" val="3109242173"/>
                    </a:ext>
                  </a:extLst>
                </a:gridCol>
                <a:gridCol w="1732073">
                  <a:extLst>
                    <a:ext uri="{9D8B030D-6E8A-4147-A177-3AD203B41FA5}">
                      <a16:colId xmlns:a16="http://schemas.microsoft.com/office/drawing/2014/main" val="2022172232"/>
                    </a:ext>
                  </a:extLst>
                </a:gridCol>
                <a:gridCol w="1202513">
                  <a:extLst>
                    <a:ext uri="{9D8B030D-6E8A-4147-A177-3AD203B41FA5}">
                      <a16:colId xmlns:a16="http://schemas.microsoft.com/office/drawing/2014/main" val="4239012565"/>
                    </a:ext>
                  </a:extLst>
                </a:gridCol>
                <a:gridCol w="1190995">
                  <a:extLst>
                    <a:ext uri="{9D8B030D-6E8A-4147-A177-3AD203B41FA5}">
                      <a16:colId xmlns:a16="http://schemas.microsoft.com/office/drawing/2014/main" val="3955315982"/>
                    </a:ext>
                  </a:extLst>
                </a:gridCol>
              </a:tblGrid>
              <a:tr h="370840">
                <a:tc>
                  <a:txBody>
                    <a:bodyPr/>
                    <a:lstStyle/>
                    <a:p>
                      <a:pPr algn="ct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1</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PRD2018-G05-</a:t>
                      </a: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dirty="0">
                          <a:solidFill>
                            <a:srgbClr val="000000"/>
                          </a:solidFill>
                          <a:effectLst/>
                          <a:latin typeface="Times New Roman" panose="02020603050405020304" pitchFamily="18" charset="0"/>
                          <a:ea typeface="等线" panose="02010600030101010101" pitchFamily="2" charset="-122"/>
                        </a:rPr>
                        <a:t>(</a:t>
                      </a: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dirty="0">
                          <a:solidFill>
                            <a:srgbClr val="000000"/>
                          </a:solidFill>
                          <a:effectLst/>
                          <a:latin typeface="Times New Roman" panose="02020603050405020304" pitchFamily="18" charset="0"/>
                          <a:ea typeface="等线" panose="02010600030101010101" pitchFamily="2" charset="-122"/>
                        </a:rPr>
                        <a:t>)  3-8</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PRD2018-G05-</a:t>
                      </a: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dirty="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a:t>
                      </a: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dirty="0">
                          <a:solidFill>
                            <a:srgbClr val="000000"/>
                          </a:solidFill>
                          <a:effectLst/>
                          <a:latin typeface="Times New Roman" panose="02020603050405020304" pitchFamily="18" charset="0"/>
                          <a:ea typeface="等线" panose="02010600030101010101" pitchFamily="2" charset="-122"/>
                        </a:rPr>
                        <a:t>)</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3-8 </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评价</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651501784"/>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2</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3-12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转发</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2681875701"/>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3</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3-4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实名认证</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74444674"/>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4</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3-19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问题反馈</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1882049919"/>
                  </a:ext>
                </a:extLst>
              </a:tr>
              <a:tr h="279428">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5</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3-15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邀请参加活动</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4033185157"/>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6</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3-11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动态反馈</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57715494"/>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7</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3-16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收藏</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808313561"/>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3-6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用户举报</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475909030"/>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9</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3-14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评论</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478240304"/>
                  </a:ext>
                </a:extLst>
              </a:tr>
              <a:tr h="370840">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10</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3-8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用户等级</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  3-8</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endParaRPr lang="zh-CN" sz="2000" kern="100">
                        <a:solidFill>
                          <a:srgbClr val="000000"/>
                        </a:solidFill>
                        <a:effectLst/>
                        <a:latin typeface="Arial" panose="020B0604020202020204" pitchFamily="34" charset="0"/>
                        <a:ea typeface="等线" panose="02010600030101010101" pitchFamily="2" charset="-122"/>
                      </a:endParaRPr>
                    </a:p>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lnSpc>
                          <a:spcPts val="1600"/>
                        </a:lnSpc>
                        <a:spcAft>
                          <a:spcPts val="0"/>
                        </a:spcAft>
                      </a:pPr>
                      <a:r>
                        <a:rPr lang="en-US" sz="2000" kern="100">
                          <a:solidFill>
                            <a:srgbClr val="000000"/>
                          </a:solidFill>
                          <a:effectLst/>
                          <a:latin typeface="Times New Roman" panose="02020603050405020304" pitchFamily="18" charset="0"/>
                          <a:ea typeface="等线" panose="02010600030101010101" pitchFamily="2" charset="-122"/>
                        </a:rPr>
                        <a:t>3-11 </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添加活动</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3543910579"/>
                  </a:ext>
                </a:extLst>
              </a:tr>
            </a:tbl>
          </a:graphicData>
        </a:graphic>
      </p:graphicFrame>
      <p:pic>
        <p:nvPicPr>
          <p:cNvPr id="24" name="图片 23">
            <a:extLst>
              <a:ext uri="{FF2B5EF4-FFF2-40B4-BE49-F238E27FC236}">
                <a16:creationId xmlns:a16="http://schemas.microsoft.com/office/drawing/2014/main" id="{C79466EB-5523-4C14-AAD2-D810EB27BCEA}"/>
              </a:ext>
            </a:extLst>
          </p:cNvPr>
          <p:cNvPicPr>
            <a:picLocks noChangeAspect="1"/>
          </p:cNvPicPr>
          <p:nvPr/>
        </p:nvPicPr>
        <p:blipFill>
          <a:blip r:embed="rId3"/>
          <a:stretch>
            <a:fillRect/>
          </a:stretch>
        </p:blipFill>
        <p:spPr>
          <a:xfrm>
            <a:off x="1366836" y="0"/>
            <a:ext cx="9458325" cy="3190081"/>
          </a:xfrm>
          <a:prstGeom prst="rect">
            <a:avLst/>
          </a:prstGeom>
        </p:spPr>
      </p:pic>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变更影响分析矩阵</a:t>
            </a:r>
          </a:p>
        </p:txBody>
      </p:sp>
      <p:graphicFrame>
        <p:nvGraphicFramePr>
          <p:cNvPr id="5" name="表格 4">
            <a:extLst>
              <a:ext uri="{FF2B5EF4-FFF2-40B4-BE49-F238E27FC236}">
                <a16:creationId xmlns:a16="http://schemas.microsoft.com/office/drawing/2014/main" id="{FFDCC6D3-F300-4516-A4E9-084655E3831E}"/>
              </a:ext>
            </a:extLst>
          </p:cNvPr>
          <p:cNvGraphicFramePr>
            <a:graphicFrameLocks noGrp="1"/>
          </p:cNvGraphicFramePr>
          <p:nvPr>
            <p:extLst>
              <p:ext uri="{D42A27DB-BD31-4B8C-83A1-F6EECF244321}">
                <p14:modId xmlns:p14="http://schemas.microsoft.com/office/powerpoint/2010/main" val="2283693296"/>
              </p:ext>
            </p:extLst>
          </p:nvPr>
        </p:nvGraphicFramePr>
        <p:xfrm>
          <a:off x="2042630" y="952660"/>
          <a:ext cx="8377275" cy="1828800"/>
        </p:xfrm>
        <a:graphic>
          <a:graphicData uri="http://schemas.openxmlformats.org/drawingml/2006/table">
            <a:tbl>
              <a:tblPr firstRow="1" bandRow="1">
                <a:tableStyleId>{5C22544A-7EE6-4342-B048-85BDC9FD1C3A}</a:tableStyleId>
              </a:tblPr>
              <a:tblGrid>
                <a:gridCol w="1675455">
                  <a:extLst>
                    <a:ext uri="{9D8B030D-6E8A-4147-A177-3AD203B41FA5}">
                      <a16:colId xmlns:a16="http://schemas.microsoft.com/office/drawing/2014/main" val="3660945211"/>
                    </a:ext>
                  </a:extLst>
                </a:gridCol>
                <a:gridCol w="1675455">
                  <a:extLst>
                    <a:ext uri="{9D8B030D-6E8A-4147-A177-3AD203B41FA5}">
                      <a16:colId xmlns:a16="http://schemas.microsoft.com/office/drawing/2014/main" val="1573366189"/>
                    </a:ext>
                  </a:extLst>
                </a:gridCol>
                <a:gridCol w="1675455">
                  <a:extLst>
                    <a:ext uri="{9D8B030D-6E8A-4147-A177-3AD203B41FA5}">
                      <a16:colId xmlns:a16="http://schemas.microsoft.com/office/drawing/2014/main" val="827012398"/>
                    </a:ext>
                  </a:extLst>
                </a:gridCol>
                <a:gridCol w="1675455">
                  <a:extLst>
                    <a:ext uri="{9D8B030D-6E8A-4147-A177-3AD203B41FA5}">
                      <a16:colId xmlns:a16="http://schemas.microsoft.com/office/drawing/2014/main" val="831137722"/>
                    </a:ext>
                  </a:extLst>
                </a:gridCol>
                <a:gridCol w="1675455">
                  <a:extLst>
                    <a:ext uri="{9D8B030D-6E8A-4147-A177-3AD203B41FA5}">
                      <a16:colId xmlns:a16="http://schemas.microsoft.com/office/drawing/2014/main" val="3432786197"/>
                    </a:ext>
                  </a:extLst>
                </a:gridCol>
              </a:tblGrid>
              <a:tr h="515330">
                <a:tc>
                  <a:txBody>
                    <a:bodyPr/>
                    <a:lstStyle/>
                    <a:p>
                      <a:pPr algn="ct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序号</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2000" kern="10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被影响的文档及版本</a:t>
                      </a:r>
                      <a:endParaRPr lang="zh-CN" sz="2000" kern="10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2000" kern="10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造成影响文档及版本</a:t>
                      </a:r>
                      <a:endParaRPr lang="zh-CN" sz="2000" kern="10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被影响条目数量</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被影响的条目比例</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917309836"/>
                  </a:ext>
                </a:extLst>
              </a:tr>
              <a:tr h="1030661">
                <a:tc>
                  <a:txBody>
                    <a:bodyPr/>
                    <a:lstStyle/>
                    <a:p>
                      <a:pPr algn="ctr">
                        <a:spcAft>
                          <a:spcPts val="0"/>
                        </a:spcAft>
                      </a:pPr>
                      <a:r>
                        <a:rPr lang="en-US" sz="2000" kern="100">
                          <a:solidFill>
                            <a:srgbClr val="000000"/>
                          </a:solidFill>
                          <a:effectLst/>
                          <a:latin typeface="Times New Roman" panose="02020603050405020304" pitchFamily="18" charset="0"/>
                          <a:ea typeface="等线" panose="02010600030101010101" pitchFamily="2" charset="-122"/>
                        </a:rPr>
                        <a:t>1</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a:solidFill>
                            <a:srgbClr val="000000"/>
                          </a:solidFill>
                          <a:effectLst/>
                          <a:latin typeface="Times New Roman" panose="02020603050405020304" pitchFamily="18" charset="0"/>
                          <a:ea typeface="等线" panose="02010600030101010101" pitchFamily="2" charset="-122"/>
                        </a:rPr>
                        <a:t>PRD2018-G05-</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a:solidFill>
                            <a:srgbClr val="000000"/>
                          </a:solidFill>
                          <a:effectLst/>
                          <a:latin typeface="Times New Roman" panose="02020603050405020304" pitchFamily="18" charset="0"/>
                          <a:ea typeface="等线" panose="02010600030101010101" pitchFamily="2" charset="-122"/>
                        </a:rPr>
                        <a:t>(</a:t>
                      </a:r>
                      <a:r>
                        <a:rPr lang="zh-CN" sz="20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a:solidFill>
                            <a:srgbClr val="000000"/>
                          </a:solidFill>
                          <a:effectLst/>
                          <a:latin typeface="Times New Roman" panose="02020603050405020304" pitchFamily="18" charset="0"/>
                          <a:ea typeface="等线" panose="02010600030101010101" pitchFamily="2" charset="-122"/>
                        </a:rPr>
                        <a:t>)</a:t>
                      </a:r>
                      <a:endParaRPr lang="zh-CN" sz="2000" kern="10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PRD2018-G05-</a:t>
                      </a: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软件需求规格说明书</a:t>
                      </a:r>
                      <a:r>
                        <a:rPr lang="en-US" sz="2000" kern="100" dirty="0">
                          <a:solidFill>
                            <a:srgbClr val="000000"/>
                          </a:solidFill>
                          <a:effectLst/>
                          <a:latin typeface="Times New Roman" panose="02020603050405020304" pitchFamily="18" charset="0"/>
                          <a:ea typeface="等线" panose="02010600030101010101" pitchFamily="2" charset="-122"/>
                        </a:rPr>
                        <a:t>(</a:t>
                      </a:r>
                      <a:r>
                        <a:rPr lang="zh-CN" sz="20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当前版本</a:t>
                      </a:r>
                      <a:r>
                        <a:rPr lang="en-US" sz="2000" kern="100" dirty="0">
                          <a:solidFill>
                            <a:srgbClr val="000000"/>
                          </a:solidFill>
                          <a:effectLst/>
                          <a:latin typeface="Times New Roman" panose="02020603050405020304" pitchFamily="18" charset="0"/>
                          <a:ea typeface="等线" panose="02010600030101010101" pitchFamily="2" charset="-122"/>
                        </a:rPr>
                        <a:t>)</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50 </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en-US" sz="2000" kern="100" dirty="0">
                          <a:solidFill>
                            <a:srgbClr val="000000"/>
                          </a:solidFill>
                          <a:effectLst/>
                          <a:latin typeface="Times New Roman" panose="02020603050405020304" pitchFamily="18" charset="0"/>
                          <a:ea typeface="等线" panose="02010600030101010101" pitchFamily="2" charset="-122"/>
                        </a:rPr>
                        <a:t>45.45%</a:t>
                      </a:r>
                      <a:endParaRPr lang="zh-CN" sz="2000" kern="100" dirty="0">
                        <a:solidFill>
                          <a:srgbClr val="000000"/>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4275367576"/>
                  </a:ext>
                </a:extLst>
              </a:tr>
            </a:tbl>
          </a:graphicData>
        </a:graphic>
      </p:graphicFrame>
      <p:sp>
        <p:nvSpPr>
          <p:cNvPr id="7" name="文本框 6">
            <a:extLst>
              <a:ext uri="{FF2B5EF4-FFF2-40B4-BE49-F238E27FC236}">
                <a16:creationId xmlns:a16="http://schemas.microsoft.com/office/drawing/2014/main" id="{8F805F75-7989-490E-B140-AE5B6849B48F}"/>
              </a:ext>
            </a:extLst>
          </p:cNvPr>
          <p:cNvSpPr txBox="1"/>
          <p:nvPr/>
        </p:nvSpPr>
        <p:spPr>
          <a:xfrm>
            <a:off x="4464782" y="298450"/>
            <a:ext cx="3262432" cy="461665"/>
          </a:xfrm>
          <a:prstGeom prst="rect">
            <a:avLst/>
          </a:prstGeom>
          <a:noFill/>
        </p:spPr>
        <p:txBody>
          <a:bodyPr wrap="none" rtlCol="0">
            <a:spAutoFit/>
          </a:bodyPr>
          <a:lstStyle/>
          <a:p>
            <a:r>
              <a:rPr lang="zh-CN" altLang="en-US" sz="2400" dirty="0">
                <a:solidFill>
                  <a:srgbClr val="FF0000"/>
                </a:solidFill>
              </a:rPr>
              <a:t>以下数据均由统御导出</a:t>
            </a:r>
          </a:p>
        </p:txBody>
      </p:sp>
      <p:graphicFrame>
        <p:nvGraphicFramePr>
          <p:cNvPr id="13" name="表格 12">
            <a:extLst>
              <a:ext uri="{FF2B5EF4-FFF2-40B4-BE49-F238E27FC236}">
                <a16:creationId xmlns:a16="http://schemas.microsoft.com/office/drawing/2014/main" id="{FA99E1D9-0664-4465-A904-1C67E63836F6}"/>
              </a:ext>
            </a:extLst>
          </p:cNvPr>
          <p:cNvGraphicFramePr>
            <a:graphicFrameLocks noGrp="1"/>
          </p:cNvGraphicFramePr>
          <p:nvPr>
            <p:extLst>
              <p:ext uri="{D42A27DB-BD31-4B8C-83A1-F6EECF244321}">
                <p14:modId xmlns:p14="http://schemas.microsoft.com/office/powerpoint/2010/main" val="4059123951"/>
              </p:ext>
            </p:extLst>
          </p:nvPr>
        </p:nvGraphicFramePr>
        <p:xfrm>
          <a:off x="2042631" y="2758217"/>
          <a:ext cx="8377425" cy="609600"/>
        </p:xfrm>
        <a:graphic>
          <a:graphicData uri="http://schemas.openxmlformats.org/drawingml/2006/table">
            <a:tbl>
              <a:tblPr firstRow="1" bandRow="1">
                <a:tableStyleId>{5C22544A-7EE6-4342-B048-85BDC9FD1C3A}</a:tableStyleId>
              </a:tblPr>
              <a:tblGrid>
                <a:gridCol w="870690">
                  <a:extLst>
                    <a:ext uri="{9D8B030D-6E8A-4147-A177-3AD203B41FA5}">
                      <a16:colId xmlns:a16="http://schemas.microsoft.com/office/drawing/2014/main" val="214458812"/>
                    </a:ext>
                  </a:extLst>
                </a:gridCol>
                <a:gridCol w="818707">
                  <a:extLst>
                    <a:ext uri="{9D8B030D-6E8A-4147-A177-3AD203B41FA5}">
                      <a16:colId xmlns:a16="http://schemas.microsoft.com/office/drawing/2014/main" val="166315172"/>
                    </a:ext>
                  </a:extLst>
                </a:gridCol>
                <a:gridCol w="988828">
                  <a:extLst>
                    <a:ext uri="{9D8B030D-6E8A-4147-A177-3AD203B41FA5}">
                      <a16:colId xmlns:a16="http://schemas.microsoft.com/office/drawing/2014/main" val="1234382842"/>
                    </a:ext>
                  </a:extLst>
                </a:gridCol>
                <a:gridCol w="1562986">
                  <a:extLst>
                    <a:ext uri="{9D8B030D-6E8A-4147-A177-3AD203B41FA5}">
                      <a16:colId xmlns:a16="http://schemas.microsoft.com/office/drawing/2014/main" val="1768763687"/>
                    </a:ext>
                  </a:extLst>
                </a:gridCol>
                <a:gridCol w="1742664">
                  <a:extLst>
                    <a:ext uri="{9D8B030D-6E8A-4147-A177-3AD203B41FA5}">
                      <a16:colId xmlns:a16="http://schemas.microsoft.com/office/drawing/2014/main" val="2650891498"/>
                    </a:ext>
                  </a:extLst>
                </a:gridCol>
                <a:gridCol w="1196775">
                  <a:extLst>
                    <a:ext uri="{9D8B030D-6E8A-4147-A177-3AD203B41FA5}">
                      <a16:colId xmlns:a16="http://schemas.microsoft.com/office/drawing/2014/main" val="377764954"/>
                    </a:ext>
                  </a:extLst>
                </a:gridCol>
                <a:gridCol w="1196775">
                  <a:extLst>
                    <a:ext uri="{9D8B030D-6E8A-4147-A177-3AD203B41FA5}">
                      <a16:colId xmlns:a16="http://schemas.microsoft.com/office/drawing/2014/main" val="471971762"/>
                    </a:ext>
                  </a:extLst>
                </a:gridCol>
              </a:tblGrid>
              <a:tr h="370840">
                <a:tc>
                  <a:txBody>
                    <a:bodyPr/>
                    <a:lstStyle/>
                    <a:p>
                      <a:pPr algn="ct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序号</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源条目标识</a:t>
                      </a:r>
                      <a:endParaRPr lang="zh-CN" sz="2000" kern="10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源条目内容</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lgn="ct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级联影响（全过程）</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被影响的文档</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被影响的条目标识</a:t>
                      </a:r>
                      <a:endParaRPr lang="zh-CN" sz="2000" kern="100">
                        <a:solidFill>
                          <a:schemeClr val="bg1"/>
                        </a:solidFill>
                        <a:effectLst/>
                        <a:latin typeface="Arial" panose="020B0604020202020204" pitchFamily="34" charset="0"/>
                        <a:ea typeface="等线" panose="02010600030101010101" pitchFamily="2" charset="-122"/>
                      </a:endParaRPr>
                    </a:p>
                  </a:txBody>
                  <a:tcPr marL="0" marR="0" marT="0" marB="0" anchor="ctr"/>
                </a:tc>
                <a:tc>
                  <a:txBody>
                    <a:bodyPr/>
                    <a:lstStyle/>
                    <a:p>
                      <a:pPr>
                        <a:spcAft>
                          <a:spcPts val="0"/>
                        </a:spcAft>
                      </a:pPr>
                      <a:r>
                        <a:rPr lang="zh-CN" sz="2000" kern="100"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被影响的条目标题</a:t>
                      </a:r>
                      <a:endParaRPr lang="zh-CN" sz="2000" kern="100" dirty="0">
                        <a:solidFill>
                          <a:schemeClr val="bg1"/>
                        </a:solidFill>
                        <a:effectLst/>
                        <a:latin typeface="Arial" panose="020B0604020202020204" pitchFamily="34" charset="0"/>
                        <a:ea typeface="等线" panose="02010600030101010101" pitchFamily="2" charset="-122"/>
                      </a:endParaRPr>
                    </a:p>
                  </a:txBody>
                  <a:tcPr marL="0" marR="0" marT="0" marB="0" anchor="ctr"/>
                </a:tc>
                <a:extLst>
                  <a:ext uri="{0D108BD9-81ED-4DB2-BD59-A6C34878D82A}">
                    <a16:rowId xmlns:a16="http://schemas.microsoft.com/office/drawing/2014/main" val="1550998389"/>
                  </a:ext>
                </a:extLst>
              </a:tr>
            </a:tbl>
          </a:graphicData>
        </a:graphic>
      </p:graphicFrame>
    </p:spTree>
    <p:extLst>
      <p:ext uri="{BB962C8B-B14F-4D97-AF65-F5344CB8AC3E}">
        <p14:creationId xmlns:p14="http://schemas.microsoft.com/office/powerpoint/2010/main" val="18566022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7.40741E-7 L -0.00183 -1.26204 " pathEditMode="relative" rAng="0" ptsTypes="AA">
                                      <p:cBhvr>
                                        <p:cTn id="6" dur="8000" fill="hold"/>
                                        <p:tgtEl>
                                          <p:spTgt spid="9"/>
                                        </p:tgtEl>
                                        <p:attrNameLst>
                                          <p:attrName>ppt_x</p:attrName>
                                          <p:attrName>ppt_y</p:attrName>
                                        </p:attrNameLst>
                                      </p:cBhvr>
                                      <p:rCtr x="0" y="-6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1006D813-4DD5-4A1A-AB79-0E63E4E59796}"/>
              </a:ext>
            </a:extLst>
          </p:cNvPr>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6F50FC7E-0E10-4CD5-A0C1-1464FDA3D4BD}"/>
              </a:ext>
            </a:extLst>
          </p:cNvPr>
          <p:cNvGrpSpPr>
            <a:grpSpLocks/>
          </p:cNvGrpSpPr>
          <p:nvPr/>
        </p:nvGrpSpPr>
        <p:grpSpPr bwMode="auto">
          <a:xfrm>
            <a:off x="2476500" y="2789238"/>
            <a:ext cx="7589838" cy="1636712"/>
            <a:chOff x="2476160" y="2789636"/>
            <a:chExt cx="7590213" cy="1635917"/>
          </a:xfrm>
        </p:grpSpPr>
        <p:sp>
          <p:nvSpPr>
            <p:cNvPr id="11" name="任意多边形 10">
              <a:extLst>
                <a:ext uri="{FF2B5EF4-FFF2-40B4-BE49-F238E27FC236}">
                  <a16:creationId xmlns:a16="http://schemas.microsoft.com/office/drawing/2014/main" id="{3FE3FC3B-415C-497F-9CF2-55320A736D77}"/>
                </a:ext>
              </a:extLst>
            </p:cNvPr>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090" name="文本框 11">
              <a:extLst>
                <a:ext uri="{FF2B5EF4-FFF2-40B4-BE49-F238E27FC236}">
                  <a16:creationId xmlns:a16="http://schemas.microsoft.com/office/drawing/2014/main" id="{327B6D49-8E9E-4FA1-8917-3350037F4A97}"/>
                </a:ext>
              </a:extLst>
            </p:cNvPr>
            <p:cNvSpPr txBox="1">
              <a:spLocks noChangeArrowheads="1"/>
            </p:cNvSpPr>
            <p:nvPr/>
          </p:nvSpPr>
          <p:spPr bwMode="auto">
            <a:xfrm>
              <a:off x="3785913" y="3205723"/>
              <a:ext cx="5523726" cy="58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dirty="0">
                  <a:solidFill>
                    <a:schemeClr val="bg1"/>
                  </a:solidFill>
                  <a:latin typeface="微软雅黑" panose="020B0503020204020204" pitchFamily="34" charset="-122"/>
                  <a:ea typeface="微软雅黑" panose="020B0503020204020204" pitchFamily="34" charset="-122"/>
                </a:rPr>
                <a:t>项目控制</a:t>
              </a:r>
            </a:p>
          </p:txBody>
        </p:sp>
        <p:sp>
          <p:nvSpPr>
            <p:cNvPr id="13" name="矩形 33">
              <a:extLst>
                <a:ext uri="{FF2B5EF4-FFF2-40B4-BE49-F238E27FC236}">
                  <a16:creationId xmlns:a16="http://schemas.microsoft.com/office/drawing/2014/main" id="{CA61B413-F692-4A2D-9C9C-70D87E173047}"/>
                </a:ext>
              </a:extLst>
            </p:cNvPr>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ct val="20000"/>
                </a:spcBef>
                <a:spcAft>
                  <a:spcPts val="0"/>
                </a:spcAft>
                <a:defRPr/>
              </a:pPr>
              <a:endParaRPr lang="en-US" altLang="zh-CN"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6F1B308D-D0A5-4367-92CA-51264E467383}"/>
              </a:ext>
            </a:extLst>
          </p:cNvPr>
          <p:cNvGrpSpPr>
            <a:grpSpLocks/>
          </p:cNvGrpSpPr>
          <p:nvPr/>
        </p:nvGrpSpPr>
        <p:grpSpPr bwMode="auto">
          <a:xfrm>
            <a:off x="0" y="2628900"/>
            <a:ext cx="3317875" cy="2155825"/>
            <a:chOff x="0" y="2628900"/>
            <a:chExt cx="3318008" cy="2155448"/>
          </a:xfrm>
        </p:grpSpPr>
        <p:sp>
          <p:nvSpPr>
            <p:cNvPr id="8" name="任意多边形 7">
              <a:extLst>
                <a:ext uri="{FF2B5EF4-FFF2-40B4-BE49-F238E27FC236}">
                  <a16:creationId xmlns:a16="http://schemas.microsoft.com/office/drawing/2014/main" id="{ACA4BCBB-437A-4003-81E4-92B7765E8079}"/>
                </a:ext>
              </a:extLst>
            </p:cNvPr>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086" name="文本框 14">
              <a:extLst>
                <a:ext uri="{FF2B5EF4-FFF2-40B4-BE49-F238E27FC236}">
                  <a16:creationId xmlns:a16="http://schemas.microsoft.com/office/drawing/2014/main" id="{EF23A1CB-12B3-40AC-8BEB-5BEF1A178FB2}"/>
                </a:ext>
              </a:extLst>
            </p:cNvPr>
            <p:cNvSpPr txBox="1">
              <a:spLocks noChangeArrowheads="1"/>
            </p:cNvSpPr>
            <p:nvPr/>
          </p:nvSpPr>
          <p:spPr bwMode="auto">
            <a:xfrm>
              <a:off x="742950" y="3214688"/>
              <a:ext cx="25750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CA0810"/>
                  </a:solidFill>
                  <a:latin typeface="微软雅黑" panose="020B0503020204020204" pitchFamily="34" charset="-122"/>
                  <a:ea typeface="微软雅黑" panose="020B0503020204020204" pitchFamily="34" charset="-122"/>
                </a:rPr>
                <a:t>04</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924470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会议记录</a:t>
            </a:r>
          </a:p>
        </p:txBody>
      </p:sp>
      <p:graphicFrame>
        <p:nvGraphicFramePr>
          <p:cNvPr id="5" name="表格 4">
            <a:extLst>
              <a:ext uri="{FF2B5EF4-FFF2-40B4-BE49-F238E27FC236}">
                <a16:creationId xmlns:a16="http://schemas.microsoft.com/office/drawing/2014/main" id="{948EA90B-15EA-4735-8262-C91CF0BE18F6}"/>
              </a:ext>
            </a:extLst>
          </p:cNvPr>
          <p:cNvGraphicFramePr>
            <a:graphicFrameLocks noGrp="1"/>
          </p:cNvGraphicFramePr>
          <p:nvPr>
            <p:extLst>
              <p:ext uri="{D42A27DB-BD31-4B8C-83A1-F6EECF244321}">
                <p14:modId xmlns:p14="http://schemas.microsoft.com/office/powerpoint/2010/main" val="622797567"/>
              </p:ext>
            </p:extLst>
          </p:nvPr>
        </p:nvGraphicFramePr>
        <p:xfrm>
          <a:off x="2032000" y="1775638"/>
          <a:ext cx="8128000" cy="3657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44050242"/>
                    </a:ext>
                  </a:extLst>
                </a:gridCol>
                <a:gridCol w="4064000">
                  <a:extLst>
                    <a:ext uri="{9D8B030D-6E8A-4147-A177-3AD203B41FA5}">
                      <a16:colId xmlns:a16="http://schemas.microsoft.com/office/drawing/2014/main" val="3719279471"/>
                    </a:ext>
                  </a:extLst>
                </a:gridCol>
              </a:tblGrid>
              <a:tr h="370840">
                <a:tc>
                  <a:txBody>
                    <a:bodyPr/>
                    <a:lstStyle/>
                    <a:p>
                      <a:pPr algn="ctr"/>
                      <a:r>
                        <a:rPr lang="zh-CN" altLang="en-US" sz="2400" dirty="0"/>
                        <a:t>会议类型</a:t>
                      </a:r>
                    </a:p>
                  </a:txBody>
                  <a:tcPr/>
                </a:tc>
                <a:tc>
                  <a:txBody>
                    <a:bodyPr/>
                    <a:lstStyle/>
                    <a:p>
                      <a:pPr algn="ctr"/>
                      <a:r>
                        <a:rPr lang="zh-CN" altLang="en-US" sz="2400" dirty="0"/>
                        <a:t>次数</a:t>
                      </a:r>
                    </a:p>
                  </a:txBody>
                  <a:tcPr/>
                </a:tc>
                <a:extLst>
                  <a:ext uri="{0D108BD9-81ED-4DB2-BD59-A6C34878D82A}">
                    <a16:rowId xmlns:a16="http://schemas.microsoft.com/office/drawing/2014/main" val="3301829886"/>
                  </a:ext>
                </a:extLst>
              </a:tr>
              <a:tr h="370840">
                <a:tc>
                  <a:txBody>
                    <a:bodyPr/>
                    <a:lstStyle/>
                    <a:p>
                      <a:pPr algn="ctr"/>
                      <a:r>
                        <a:rPr lang="zh-CN" altLang="en-US" sz="2400" dirty="0"/>
                        <a:t>常规会议</a:t>
                      </a:r>
                    </a:p>
                  </a:txBody>
                  <a:tcPr/>
                </a:tc>
                <a:tc>
                  <a:txBody>
                    <a:bodyPr/>
                    <a:lstStyle/>
                    <a:p>
                      <a:pPr algn="ctr"/>
                      <a:r>
                        <a:rPr lang="en-US" altLang="zh-CN" sz="2400" dirty="0"/>
                        <a:t>32</a:t>
                      </a:r>
                      <a:endParaRPr lang="zh-CN" altLang="en-US" sz="2400" dirty="0"/>
                    </a:p>
                  </a:txBody>
                  <a:tcPr/>
                </a:tc>
                <a:extLst>
                  <a:ext uri="{0D108BD9-81ED-4DB2-BD59-A6C34878D82A}">
                    <a16:rowId xmlns:a16="http://schemas.microsoft.com/office/drawing/2014/main" val="3340058602"/>
                  </a:ext>
                </a:extLst>
              </a:tr>
              <a:tr h="370840">
                <a:tc>
                  <a:txBody>
                    <a:bodyPr/>
                    <a:lstStyle/>
                    <a:p>
                      <a:pPr algn="ctr"/>
                      <a:r>
                        <a:rPr lang="zh-CN" altLang="en-US" sz="2400" dirty="0"/>
                        <a:t>需求项目计划内部评审</a:t>
                      </a:r>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2591043394"/>
                  </a:ext>
                </a:extLst>
              </a:tr>
              <a:tr h="370840">
                <a:tc>
                  <a:txBody>
                    <a:bodyPr/>
                    <a:lstStyle/>
                    <a:p>
                      <a:pPr algn="ctr"/>
                      <a:r>
                        <a:rPr lang="en-US" altLang="zh-CN" sz="2400" dirty="0"/>
                        <a:t>JAD</a:t>
                      </a:r>
                      <a:r>
                        <a:rPr lang="zh-CN" altLang="en-US" sz="2400" dirty="0"/>
                        <a:t>会议</a:t>
                      </a:r>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4049256591"/>
                  </a:ext>
                </a:extLst>
              </a:tr>
              <a:tr h="370840">
                <a:tc>
                  <a:txBody>
                    <a:bodyPr/>
                    <a:lstStyle/>
                    <a:p>
                      <a:pPr algn="ctr"/>
                      <a:r>
                        <a:rPr lang="en-US" altLang="zh-CN" sz="2400" dirty="0"/>
                        <a:t>SRS</a:t>
                      </a:r>
                      <a:r>
                        <a:rPr lang="zh-CN" altLang="en-US" sz="2400" dirty="0"/>
                        <a:t>内部评审</a:t>
                      </a:r>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2974497802"/>
                  </a:ext>
                </a:extLst>
              </a:tr>
              <a:tr h="370840">
                <a:tc>
                  <a:txBody>
                    <a:bodyPr/>
                    <a:lstStyle/>
                    <a:p>
                      <a:pPr algn="ctr"/>
                      <a:r>
                        <a:rPr lang="zh-CN" altLang="en-US" sz="2400" dirty="0"/>
                        <a:t>需求变更控制内部评审</a:t>
                      </a:r>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2218410394"/>
                  </a:ext>
                </a:extLst>
              </a:tr>
              <a:tr h="0">
                <a:tc>
                  <a:txBody>
                    <a:bodyPr/>
                    <a:lstStyle/>
                    <a:p>
                      <a:pPr algn="ctr"/>
                      <a:r>
                        <a:rPr lang="zh-CN" altLang="en-US" sz="2400" dirty="0"/>
                        <a:t>项目收尾内部评审</a:t>
                      </a:r>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958883097"/>
                  </a:ext>
                </a:extLst>
              </a:tr>
              <a:tr h="370840">
                <a:tc>
                  <a:txBody>
                    <a:bodyPr/>
                    <a:lstStyle/>
                    <a:p>
                      <a:pPr algn="ctr"/>
                      <a:r>
                        <a:rPr lang="zh-CN" altLang="en-US" sz="2400" dirty="0"/>
                        <a:t>访谈</a:t>
                      </a:r>
                    </a:p>
                  </a:txBody>
                  <a:tcPr/>
                </a:tc>
                <a:tc>
                  <a:txBody>
                    <a:bodyPr/>
                    <a:lstStyle/>
                    <a:p>
                      <a:pPr algn="ctr"/>
                      <a:r>
                        <a:rPr lang="en-US" altLang="zh-CN" sz="2400" dirty="0"/>
                        <a:t>15</a:t>
                      </a:r>
                      <a:endParaRPr lang="zh-CN" altLang="en-US" sz="2400" dirty="0"/>
                    </a:p>
                  </a:txBody>
                  <a:tcPr/>
                </a:tc>
                <a:extLst>
                  <a:ext uri="{0D108BD9-81ED-4DB2-BD59-A6C34878D82A}">
                    <a16:rowId xmlns:a16="http://schemas.microsoft.com/office/drawing/2014/main" val="2924357301"/>
                  </a:ext>
                </a:extLst>
              </a:tr>
            </a:tbl>
          </a:graphicData>
        </a:graphic>
      </p:graphicFrame>
    </p:spTree>
    <p:extLst>
      <p:ext uri="{BB962C8B-B14F-4D97-AF65-F5344CB8AC3E}">
        <p14:creationId xmlns:p14="http://schemas.microsoft.com/office/powerpoint/2010/main" val="1352269928"/>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200" b="1" dirty="0">
                <a:latin typeface="微软雅黑" panose="020B0503020204020204" pitchFamily="34" charset="-122"/>
                <a:ea typeface="微软雅黑" panose="020B0503020204020204" pitchFamily="34" charset="-122"/>
              </a:rPr>
              <a:t>Teambuilding</a:t>
            </a:r>
            <a:endParaRPr lang="zh-CN" altLang="en-US" sz="32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F77263A-632B-4572-AEE5-7F7ECD3BDF13}"/>
              </a:ext>
            </a:extLst>
          </p:cNvPr>
          <p:cNvSpPr txBox="1"/>
          <p:nvPr/>
        </p:nvSpPr>
        <p:spPr>
          <a:xfrm>
            <a:off x="4129588" y="1685892"/>
            <a:ext cx="4306186" cy="584775"/>
          </a:xfrm>
          <a:prstGeom prst="rect">
            <a:avLst/>
          </a:prstGeom>
          <a:noFill/>
        </p:spPr>
        <p:txBody>
          <a:bodyPr wrap="square" rtlCol="0">
            <a:spAutoFit/>
          </a:bodyPr>
          <a:lstStyle/>
          <a:p>
            <a:r>
              <a:rPr lang="zh-CN" altLang="en-US" sz="3200" dirty="0"/>
              <a:t>共组织</a:t>
            </a:r>
            <a:r>
              <a:rPr lang="en-US" altLang="zh-CN" sz="3200" dirty="0"/>
              <a:t>Teambuilding5</a:t>
            </a:r>
            <a:r>
              <a:rPr lang="zh-CN" altLang="en-US" sz="3200" dirty="0"/>
              <a:t>次</a:t>
            </a:r>
          </a:p>
        </p:txBody>
      </p:sp>
      <p:graphicFrame>
        <p:nvGraphicFramePr>
          <p:cNvPr id="10" name="表格 9">
            <a:extLst>
              <a:ext uri="{FF2B5EF4-FFF2-40B4-BE49-F238E27FC236}">
                <a16:creationId xmlns:a16="http://schemas.microsoft.com/office/drawing/2014/main" id="{2D736E8D-98C9-4B99-9FE7-162FAA729E05}"/>
              </a:ext>
            </a:extLst>
          </p:cNvPr>
          <p:cNvGraphicFramePr>
            <a:graphicFrameLocks noGrp="1"/>
          </p:cNvGraphicFramePr>
          <p:nvPr>
            <p:extLst>
              <p:ext uri="{D42A27DB-BD31-4B8C-83A1-F6EECF244321}">
                <p14:modId xmlns:p14="http://schemas.microsoft.com/office/powerpoint/2010/main" val="43581543"/>
              </p:ext>
            </p:extLst>
          </p:nvPr>
        </p:nvGraphicFramePr>
        <p:xfrm>
          <a:off x="1414399" y="2785482"/>
          <a:ext cx="9736564" cy="2386626"/>
        </p:xfrm>
        <a:graphic>
          <a:graphicData uri="http://schemas.openxmlformats.org/drawingml/2006/table">
            <a:tbl>
              <a:tblPr firstRow="1" bandRow="1">
                <a:tableStyleId>{5C22544A-7EE6-4342-B048-85BDC9FD1C3A}</a:tableStyleId>
              </a:tblPr>
              <a:tblGrid>
                <a:gridCol w="2318388">
                  <a:extLst>
                    <a:ext uri="{9D8B030D-6E8A-4147-A177-3AD203B41FA5}">
                      <a16:colId xmlns:a16="http://schemas.microsoft.com/office/drawing/2014/main" val="2251913415"/>
                    </a:ext>
                  </a:extLst>
                </a:gridCol>
                <a:gridCol w="2105021">
                  <a:extLst>
                    <a:ext uri="{9D8B030D-6E8A-4147-A177-3AD203B41FA5}">
                      <a16:colId xmlns:a16="http://schemas.microsoft.com/office/drawing/2014/main" val="2417745099"/>
                    </a:ext>
                  </a:extLst>
                </a:gridCol>
                <a:gridCol w="5313155">
                  <a:extLst>
                    <a:ext uri="{9D8B030D-6E8A-4147-A177-3AD203B41FA5}">
                      <a16:colId xmlns:a16="http://schemas.microsoft.com/office/drawing/2014/main" val="806613731"/>
                    </a:ext>
                  </a:extLst>
                </a:gridCol>
              </a:tblGrid>
              <a:tr h="405426">
                <a:tc>
                  <a:txBody>
                    <a:bodyPr/>
                    <a:lstStyle/>
                    <a:p>
                      <a:pPr algn="ctr"/>
                      <a:r>
                        <a:rPr lang="zh-CN" altLang="en-US" sz="2000" dirty="0"/>
                        <a:t>时间</a:t>
                      </a:r>
                    </a:p>
                  </a:txBody>
                  <a:tcPr/>
                </a:tc>
                <a:tc>
                  <a:txBody>
                    <a:bodyPr/>
                    <a:lstStyle/>
                    <a:p>
                      <a:pPr algn="ctr"/>
                      <a:r>
                        <a:rPr lang="zh-CN" altLang="en-US" sz="2000" dirty="0"/>
                        <a:t>名称</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t>地点</a:t>
                      </a:r>
                    </a:p>
                  </a:txBody>
                  <a:tcPr/>
                </a:tc>
                <a:extLst>
                  <a:ext uri="{0D108BD9-81ED-4DB2-BD59-A6C34878D82A}">
                    <a16:rowId xmlns:a16="http://schemas.microsoft.com/office/drawing/2014/main" val="2047172338"/>
                  </a:ext>
                </a:extLst>
              </a:tr>
              <a:tr h="370840">
                <a:tc>
                  <a:txBody>
                    <a:bodyPr/>
                    <a:lstStyle/>
                    <a:p>
                      <a:pPr algn="ctr"/>
                      <a:r>
                        <a:rPr lang="en-US" altLang="zh-CN" sz="2000" dirty="0"/>
                        <a:t>2018/10/01</a:t>
                      </a:r>
                      <a:endParaRPr lang="zh-CN" altLang="en-US" sz="2000" dirty="0"/>
                    </a:p>
                  </a:txBody>
                  <a:tcPr/>
                </a:tc>
                <a:tc>
                  <a:txBody>
                    <a:bodyPr/>
                    <a:lstStyle/>
                    <a:p>
                      <a:pPr algn="ctr"/>
                      <a:r>
                        <a:rPr lang="zh-CN" altLang="en-US" sz="2000" dirty="0"/>
                        <a:t>本地鸡窝</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i="0" kern="1200" dirty="0">
                          <a:solidFill>
                            <a:schemeClr val="dk1"/>
                          </a:solidFill>
                          <a:effectLst/>
                          <a:latin typeface="+mn-lt"/>
                          <a:ea typeface="+mn-ea"/>
                          <a:cs typeface="+mn-cs"/>
                        </a:rPr>
                        <a:t>杭州市拱墅区沈半路</a:t>
                      </a:r>
                      <a:r>
                        <a:rPr lang="en-US" altLang="zh-CN" sz="2000" b="0" i="0" kern="1200" dirty="0">
                          <a:solidFill>
                            <a:schemeClr val="dk1"/>
                          </a:solidFill>
                          <a:effectLst/>
                          <a:latin typeface="+mn-lt"/>
                          <a:ea typeface="+mn-ea"/>
                          <a:cs typeface="+mn-cs"/>
                        </a:rPr>
                        <a:t>104</a:t>
                      </a:r>
                      <a:r>
                        <a:rPr lang="zh-CN" altLang="en-US" sz="2000" b="0" i="0" kern="1200" dirty="0">
                          <a:solidFill>
                            <a:schemeClr val="dk1"/>
                          </a:solidFill>
                          <a:effectLst/>
                          <a:latin typeface="+mn-lt"/>
                          <a:ea typeface="+mn-ea"/>
                          <a:cs typeface="+mn-cs"/>
                        </a:rPr>
                        <a:t>号</a:t>
                      </a:r>
                      <a:endParaRPr lang="zh-CN" altLang="en-US" sz="2000" dirty="0"/>
                    </a:p>
                  </a:txBody>
                  <a:tcPr/>
                </a:tc>
                <a:extLst>
                  <a:ext uri="{0D108BD9-81ED-4DB2-BD59-A6C34878D82A}">
                    <a16:rowId xmlns:a16="http://schemas.microsoft.com/office/drawing/2014/main" val="830588701"/>
                  </a:ext>
                </a:extLst>
              </a:tr>
              <a:tr h="370840">
                <a:tc>
                  <a:txBody>
                    <a:bodyPr/>
                    <a:lstStyle/>
                    <a:p>
                      <a:pPr algn="ctr"/>
                      <a:r>
                        <a:rPr lang="en-US" altLang="zh-CN" sz="2000" dirty="0"/>
                        <a:t>2018/11/18</a:t>
                      </a:r>
                      <a:endParaRPr lang="zh-CN" altLang="en-US" sz="2000" dirty="0"/>
                    </a:p>
                  </a:txBody>
                  <a:tcPr/>
                </a:tc>
                <a:tc>
                  <a:txBody>
                    <a:bodyPr/>
                    <a:lstStyle/>
                    <a:p>
                      <a:pPr algn="ctr"/>
                      <a:r>
                        <a:rPr lang="zh-CN" altLang="en-US" sz="2000" dirty="0"/>
                        <a:t>海底捞</a:t>
                      </a:r>
                    </a:p>
                  </a:txBody>
                  <a:tcPr/>
                </a:tc>
                <a:tc>
                  <a:txBody>
                    <a:bodyPr/>
                    <a:lstStyle/>
                    <a:p>
                      <a:pPr algn="ctr"/>
                      <a:r>
                        <a:rPr lang="zh-CN" altLang="en-US" sz="2000" b="0" i="0" kern="1200" dirty="0">
                          <a:solidFill>
                            <a:schemeClr val="dk1"/>
                          </a:solidFill>
                          <a:effectLst/>
                          <a:latin typeface="+mn-lt"/>
                          <a:ea typeface="+mn-ea"/>
                          <a:cs typeface="+mn-cs"/>
                        </a:rPr>
                        <a:t>浙江省杭州市下城区石祥路</a:t>
                      </a:r>
                      <a:r>
                        <a:rPr lang="en-US" altLang="zh-CN" sz="2000" b="0" i="0" kern="1200" dirty="0">
                          <a:solidFill>
                            <a:schemeClr val="dk1"/>
                          </a:solidFill>
                          <a:effectLst/>
                          <a:latin typeface="+mn-lt"/>
                          <a:ea typeface="+mn-ea"/>
                          <a:cs typeface="+mn-cs"/>
                        </a:rPr>
                        <a:t>146-1</a:t>
                      </a:r>
                      <a:r>
                        <a:rPr lang="zh-CN" altLang="en-US" sz="2000" b="0" i="0" kern="1200" dirty="0">
                          <a:solidFill>
                            <a:schemeClr val="dk1"/>
                          </a:solidFill>
                          <a:effectLst/>
                          <a:latin typeface="+mn-lt"/>
                          <a:ea typeface="+mn-ea"/>
                          <a:cs typeface="+mn-cs"/>
                        </a:rPr>
                        <a:t>号</a:t>
                      </a:r>
                      <a:endParaRPr lang="zh-CN" altLang="en-US" sz="2000" dirty="0"/>
                    </a:p>
                  </a:txBody>
                  <a:tcPr/>
                </a:tc>
                <a:extLst>
                  <a:ext uri="{0D108BD9-81ED-4DB2-BD59-A6C34878D82A}">
                    <a16:rowId xmlns:a16="http://schemas.microsoft.com/office/drawing/2014/main" val="3594626601"/>
                  </a:ext>
                </a:extLst>
              </a:tr>
              <a:tr h="146640">
                <a:tc>
                  <a:txBody>
                    <a:bodyPr/>
                    <a:lstStyle/>
                    <a:p>
                      <a:pPr algn="ctr"/>
                      <a:r>
                        <a:rPr lang="en-US" altLang="zh-CN" sz="2000" dirty="0"/>
                        <a:t>2018/11/31</a:t>
                      </a:r>
                      <a:endParaRPr lang="zh-CN" altLang="en-US" sz="2000" dirty="0"/>
                    </a:p>
                  </a:txBody>
                  <a:tcPr/>
                </a:tc>
                <a:tc>
                  <a:txBody>
                    <a:bodyPr/>
                    <a:lstStyle/>
                    <a:p>
                      <a:pPr algn="ctr"/>
                      <a:r>
                        <a:rPr lang="zh-CN" altLang="en-US" sz="2000" dirty="0"/>
                        <a:t>本地鸡窝</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i="0" kern="1200" dirty="0">
                          <a:solidFill>
                            <a:schemeClr val="dk1"/>
                          </a:solidFill>
                          <a:effectLst/>
                          <a:latin typeface="+mn-lt"/>
                          <a:ea typeface="+mn-ea"/>
                          <a:cs typeface="+mn-cs"/>
                        </a:rPr>
                        <a:t>杭州市拱墅区沈半路</a:t>
                      </a:r>
                      <a:r>
                        <a:rPr lang="en-US" altLang="zh-CN" sz="2000" b="0" i="0" kern="1200" dirty="0">
                          <a:solidFill>
                            <a:schemeClr val="dk1"/>
                          </a:solidFill>
                          <a:effectLst/>
                          <a:latin typeface="+mn-lt"/>
                          <a:ea typeface="+mn-ea"/>
                          <a:cs typeface="+mn-cs"/>
                        </a:rPr>
                        <a:t>104</a:t>
                      </a:r>
                      <a:r>
                        <a:rPr lang="zh-CN" altLang="en-US" sz="2000" b="0" i="0" kern="1200" dirty="0">
                          <a:solidFill>
                            <a:schemeClr val="dk1"/>
                          </a:solidFill>
                          <a:effectLst/>
                          <a:latin typeface="+mn-lt"/>
                          <a:ea typeface="+mn-ea"/>
                          <a:cs typeface="+mn-cs"/>
                        </a:rPr>
                        <a:t>号</a:t>
                      </a:r>
                      <a:endParaRPr lang="zh-CN" altLang="en-US" sz="2000" dirty="0"/>
                    </a:p>
                  </a:txBody>
                  <a:tcPr/>
                </a:tc>
                <a:extLst>
                  <a:ext uri="{0D108BD9-81ED-4DB2-BD59-A6C34878D82A}">
                    <a16:rowId xmlns:a16="http://schemas.microsoft.com/office/drawing/2014/main" val="779274162"/>
                  </a:ext>
                </a:extLst>
              </a:tr>
              <a:tr h="370840">
                <a:tc>
                  <a:txBody>
                    <a:bodyPr/>
                    <a:lstStyle/>
                    <a:p>
                      <a:pPr algn="ctr"/>
                      <a:r>
                        <a:rPr lang="en-US" altLang="zh-CN" sz="2000" dirty="0"/>
                        <a:t>2018/01/08</a:t>
                      </a:r>
                      <a:endParaRPr lang="zh-CN" altLang="en-US" sz="2000" dirty="0"/>
                    </a:p>
                  </a:txBody>
                  <a:tcPr/>
                </a:tc>
                <a:tc>
                  <a:txBody>
                    <a:bodyPr/>
                    <a:lstStyle/>
                    <a:p>
                      <a:pPr algn="ctr"/>
                      <a:r>
                        <a:rPr lang="zh-CN" altLang="en-US" sz="2000" dirty="0"/>
                        <a:t>全家</a:t>
                      </a:r>
                    </a:p>
                  </a:txBody>
                  <a:tcPr/>
                </a:tc>
                <a:tc>
                  <a:txBody>
                    <a:bodyPr/>
                    <a:lstStyle/>
                    <a:p>
                      <a:pPr algn="ctr"/>
                      <a:r>
                        <a:rPr lang="zh-CN" altLang="en-US" sz="2000" dirty="0"/>
                        <a:t>浙江大学城市学院北校区全家超市</a:t>
                      </a:r>
                    </a:p>
                  </a:txBody>
                  <a:tcPr/>
                </a:tc>
                <a:extLst>
                  <a:ext uri="{0D108BD9-81ED-4DB2-BD59-A6C34878D82A}">
                    <a16:rowId xmlns:a16="http://schemas.microsoft.com/office/drawing/2014/main" val="16265385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2018/01/13</a:t>
                      </a:r>
                      <a:endParaRPr lang="zh-CN" altLang="en-US" sz="2000" dirty="0"/>
                    </a:p>
                  </a:txBody>
                  <a:tcPr/>
                </a:tc>
                <a:tc>
                  <a:txBody>
                    <a:bodyPr/>
                    <a:lstStyle/>
                    <a:p>
                      <a:pPr algn="ctr"/>
                      <a:r>
                        <a:rPr lang="zh-CN" altLang="en-US" sz="2000" dirty="0"/>
                        <a:t>胖叔叔奶酸菜鱼</a:t>
                      </a:r>
                    </a:p>
                  </a:txBody>
                  <a:tcPr/>
                </a:tc>
                <a:tc>
                  <a:txBody>
                    <a:bodyPr/>
                    <a:lstStyle/>
                    <a:p>
                      <a:pPr algn="ctr"/>
                      <a:r>
                        <a:rPr lang="zh-CN" altLang="en-US" sz="2000" b="0" i="0" kern="1200" dirty="0">
                          <a:solidFill>
                            <a:schemeClr val="dk1"/>
                          </a:solidFill>
                          <a:effectLst/>
                          <a:latin typeface="+mn-lt"/>
                          <a:ea typeface="+mn-ea"/>
                          <a:cs typeface="+mn-cs"/>
                        </a:rPr>
                        <a:t>杭州市拱墅区东教路</a:t>
                      </a:r>
                      <a:r>
                        <a:rPr lang="en-US" altLang="zh-CN" sz="2000" b="0" i="0" kern="1200" dirty="0">
                          <a:solidFill>
                            <a:schemeClr val="dk1"/>
                          </a:solidFill>
                          <a:effectLst/>
                          <a:latin typeface="+mn-lt"/>
                          <a:ea typeface="+mn-ea"/>
                          <a:cs typeface="+mn-cs"/>
                        </a:rPr>
                        <a:t>545</a:t>
                      </a:r>
                      <a:r>
                        <a:rPr lang="zh-CN" altLang="en-US" sz="2000" b="0" i="0" kern="1200" dirty="0">
                          <a:solidFill>
                            <a:schemeClr val="dk1"/>
                          </a:solidFill>
                          <a:effectLst/>
                          <a:latin typeface="+mn-lt"/>
                          <a:ea typeface="+mn-ea"/>
                          <a:cs typeface="+mn-cs"/>
                        </a:rPr>
                        <a:t>号</a:t>
                      </a:r>
                      <a:endParaRPr lang="zh-CN" altLang="en-US" sz="2000" dirty="0"/>
                    </a:p>
                  </a:txBody>
                  <a:tcPr/>
                </a:tc>
                <a:extLst>
                  <a:ext uri="{0D108BD9-81ED-4DB2-BD59-A6C34878D82A}">
                    <a16:rowId xmlns:a16="http://schemas.microsoft.com/office/drawing/2014/main" val="1721916667"/>
                  </a:ext>
                </a:extLst>
              </a:tr>
            </a:tbl>
          </a:graphicData>
        </a:graphic>
      </p:graphicFrame>
      <p:sp>
        <p:nvSpPr>
          <p:cNvPr id="12" name="文本框 11">
            <a:extLst>
              <a:ext uri="{FF2B5EF4-FFF2-40B4-BE49-F238E27FC236}">
                <a16:creationId xmlns:a16="http://schemas.microsoft.com/office/drawing/2014/main" id="{FAD3CBA5-74BE-4169-B103-1B656A9FE87C}"/>
              </a:ext>
            </a:extLst>
          </p:cNvPr>
          <p:cNvSpPr txBox="1"/>
          <p:nvPr/>
        </p:nvSpPr>
        <p:spPr>
          <a:xfrm>
            <a:off x="4129588" y="356227"/>
            <a:ext cx="6139629" cy="523220"/>
          </a:xfrm>
          <a:prstGeom prst="rect">
            <a:avLst/>
          </a:prstGeom>
          <a:noFill/>
        </p:spPr>
        <p:txBody>
          <a:bodyPr wrap="none" rtlCol="0">
            <a:spAutoFit/>
          </a:bodyPr>
          <a:lstStyle/>
          <a:p>
            <a:r>
              <a:rPr lang="zh-CN" altLang="en-US" sz="2800" dirty="0"/>
              <a:t>当小组缺乏动力的时候</a:t>
            </a:r>
            <a:r>
              <a:rPr lang="en-US" altLang="zh-CN" sz="2800" dirty="0"/>
              <a:t>,teambuilding</a:t>
            </a:r>
            <a:r>
              <a:rPr lang="zh-CN" altLang="en-US" sz="2800" dirty="0"/>
              <a:t>！</a:t>
            </a:r>
          </a:p>
        </p:txBody>
      </p:sp>
      <p:sp>
        <p:nvSpPr>
          <p:cNvPr id="24" name="文本框 23">
            <a:extLst>
              <a:ext uri="{FF2B5EF4-FFF2-40B4-BE49-F238E27FC236}">
                <a16:creationId xmlns:a16="http://schemas.microsoft.com/office/drawing/2014/main" id="{B9C49BC5-BC01-4B97-AFCE-785811D2E5B6}"/>
              </a:ext>
            </a:extLst>
          </p:cNvPr>
          <p:cNvSpPr txBox="1"/>
          <p:nvPr/>
        </p:nvSpPr>
        <p:spPr>
          <a:xfrm>
            <a:off x="3104087" y="5704195"/>
            <a:ext cx="6845144" cy="461665"/>
          </a:xfrm>
          <a:prstGeom prst="rect">
            <a:avLst/>
          </a:prstGeom>
          <a:noFill/>
        </p:spPr>
        <p:txBody>
          <a:bodyPr wrap="none" rtlCol="0">
            <a:spAutoFit/>
          </a:bodyPr>
          <a:lstStyle/>
          <a:p>
            <a:r>
              <a:rPr lang="zh-CN" altLang="en-US" sz="2400" dirty="0"/>
              <a:t>散伙饭预计安排：</a:t>
            </a:r>
            <a:r>
              <a:rPr lang="en-US" altLang="zh-CN" sz="2400" dirty="0"/>
              <a:t>2019/01/25(</a:t>
            </a:r>
            <a:r>
              <a:rPr lang="zh-CN" altLang="en-US" sz="2400" dirty="0"/>
              <a:t>考试结束</a:t>
            </a:r>
            <a:r>
              <a:rPr lang="en-US" altLang="zh-CN" sz="2400" dirty="0"/>
              <a:t>) </a:t>
            </a:r>
            <a:r>
              <a:rPr lang="zh-CN" altLang="en-US" sz="2400" dirty="0"/>
              <a:t>地点未定</a:t>
            </a:r>
          </a:p>
        </p:txBody>
      </p:sp>
    </p:spTree>
    <p:extLst>
      <p:ext uri="{BB962C8B-B14F-4D97-AF65-F5344CB8AC3E}">
        <p14:creationId xmlns:p14="http://schemas.microsoft.com/office/powerpoint/2010/main" val="356432095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系统设计与实现计划</a:t>
            </a:r>
          </a:p>
        </p:txBody>
      </p:sp>
      <p:pic>
        <p:nvPicPr>
          <p:cNvPr id="24" name="图片 23" descr="微信图片_20180928205747">
            <a:extLst>
              <a:ext uri="{FF2B5EF4-FFF2-40B4-BE49-F238E27FC236}">
                <a16:creationId xmlns:a16="http://schemas.microsoft.com/office/drawing/2014/main" id="{03CEF5BE-5B30-4027-B003-C2E0ACF9DE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68143" y="1606240"/>
            <a:ext cx="1219200" cy="1219200"/>
          </a:xfrm>
          <a:prstGeom prst="rect">
            <a:avLst/>
          </a:prstGeom>
          <a:noFill/>
          <a:ln>
            <a:noFill/>
          </a:ln>
        </p:spPr>
      </p:pic>
      <p:pic>
        <p:nvPicPr>
          <p:cNvPr id="5" name="图片 4">
            <a:extLst>
              <a:ext uri="{FF2B5EF4-FFF2-40B4-BE49-F238E27FC236}">
                <a16:creationId xmlns:a16="http://schemas.microsoft.com/office/drawing/2014/main" id="{4910296B-F147-488C-83FE-DC6FBD497C2C}"/>
              </a:ext>
            </a:extLst>
          </p:cNvPr>
          <p:cNvPicPr>
            <a:picLocks noChangeAspect="1"/>
          </p:cNvPicPr>
          <p:nvPr/>
        </p:nvPicPr>
        <p:blipFill>
          <a:blip r:embed="rId4"/>
          <a:stretch>
            <a:fillRect/>
          </a:stretch>
        </p:blipFill>
        <p:spPr>
          <a:xfrm>
            <a:off x="5741580" y="127591"/>
            <a:ext cx="6634718" cy="6634716"/>
          </a:xfrm>
          <a:prstGeom prst="rect">
            <a:avLst/>
          </a:prstGeom>
        </p:spPr>
      </p:pic>
      <p:pic>
        <p:nvPicPr>
          <p:cNvPr id="3" name="图片 2">
            <a:extLst>
              <a:ext uri="{FF2B5EF4-FFF2-40B4-BE49-F238E27FC236}">
                <a16:creationId xmlns:a16="http://schemas.microsoft.com/office/drawing/2014/main" id="{4799646C-AB50-48BE-8C04-F71AF15A1836}"/>
              </a:ext>
            </a:extLst>
          </p:cNvPr>
          <p:cNvPicPr>
            <a:picLocks noChangeAspect="1"/>
          </p:cNvPicPr>
          <p:nvPr/>
        </p:nvPicPr>
        <p:blipFill>
          <a:blip r:embed="rId5"/>
          <a:stretch>
            <a:fillRect/>
          </a:stretch>
        </p:blipFill>
        <p:spPr>
          <a:xfrm>
            <a:off x="263532" y="2825440"/>
            <a:ext cx="5627681" cy="3852445"/>
          </a:xfrm>
          <a:prstGeom prst="rect">
            <a:avLst/>
          </a:prstGeom>
        </p:spPr>
      </p:pic>
    </p:spTree>
    <p:extLst>
      <p:ext uri="{BB962C8B-B14F-4D97-AF65-F5344CB8AC3E}">
        <p14:creationId xmlns:p14="http://schemas.microsoft.com/office/powerpoint/2010/main" val="347257055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安装部署计划</a:t>
            </a:r>
          </a:p>
        </p:txBody>
      </p:sp>
      <p:pic>
        <p:nvPicPr>
          <p:cNvPr id="9" name="图片 8">
            <a:extLst>
              <a:ext uri="{FF2B5EF4-FFF2-40B4-BE49-F238E27FC236}">
                <a16:creationId xmlns:a16="http://schemas.microsoft.com/office/drawing/2014/main" id="{F0CCDB53-2D4F-49C0-9568-3767E730F887}"/>
              </a:ext>
            </a:extLst>
          </p:cNvPr>
          <p:cNvPicPr>
            <a:picLocks noChangeAspect="1"/>
          </p:cNvPicPr>
          <p:nvPr/>
        </p:nvPicPr>
        <p:blipFill>
          <a:blip r:embed="rId3"/>
          <a:stretch>
            <a:fillRect/>
          </a:stretch>
        </p:blipFill>
        <p:spPr>
          <a:xfrm>
            <a:off x="494602" y="2736348"/>
            <a:ext cx="6390466" cy="3845203"/>
          </a:xfrm>
          <a:prstGeom prst="rect">
            <a:avLst/>
          </a:prstGeom>
        </p:spPr>
      </p:pic>
      <p:pic>
        <p:nvPicPr>
          <p:cNvPr id="45058" name="图片 2" descr="微信图片_20180928205747">
            <a:extLst>
              <a:ext uri="{FF2B5EF4-FFF2-40B4-BE49-F238E27FC236}">
                <a16:creationId xmlns:a16="http://schemas.microsoft.com/office/drawing/2014/main" id="{DDE3CD4F-BB8C-4EEF-AA9E-3AD328887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235" y="1250411"/>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A5D0AE0A-E069-4C2A-8696-39B0E9D28F2C}"/>
              </a:ext>
            </a:extLst>
          </p:cNvPr>
          <p:cNvPicPr>
            <a:picLocks noChangeAspect="1"/>
          </p:cNvPicPr>
          <p:nvPr/>
        </p:nvPicPr>
        <p:blipFill>
          <a:blip r:embed="rId5"/>
          <a:stretch>
            <a:fillRect/>
          </a:stretch>
        </p:blipFill>
        <p:spPr>
          <a:xfrm>
            <a:off x="7354051" y="122540"/>
            <a:ext cx="3958991" cy="6735460"/>
          </a:xfrm>
          <a:prstGeom prst="rect">
            <a:avLst/>
          </a:prstGeom>
        </p:spPr>
      </p:pic>
    </p:spTree>
    <p:extLst>
      <p:ext uri="{BB962C8B-B14F-4D97-AF65-F5344CB8AC3E}">
        <p14:creationId xmlns:p14="http://schemas.microsoft.com/office/powerpoint/2010/main" val="710103031"/>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测试计划</a:t>
            </a:r>
          </a:p>
        </p:txBody>
      </p:sp>
      <p:pic>
        <p:nvPicPr>
          <p:cNvPr id="12" name="图片 11">
            <a:extLst>
              <a:ext uri="{FF2B5EF4-FFF2-40B4-BE49-F238E27FC236}">
                <a16:creationId xmlns:a16="http://schemas.microsoft.com/office/drawing/2014/main" id="{25F24F5E-C613-44EC-85BE-28CF09D31A67}"/>
              </a:ext>
            </a:extLst>
          </p:cNvPr>
          <p:cNvPicPr>
            <a:picLocks noChangeAspect="1"/>
          </p:cNvPicPr>
          <p:nvPr/>
        </p:nvPicPr>
        <p:blipFill>
          <a:blip r:embed="rId3"/>
          <a:stretch>
            <a:fillRect/>
          </a:stretch>
        </p:blipFill>
        <p:spPr>
          <a:xfrm>
            <a:off x="311437" y="2711276"/>
            <a:ext cx="5863652" cy="3356106"/>
          </a:xfrm>
          <a:prstGeom prst="rect">
            <a:avLst/>
          </a:prstGeom>
        </p:spPr>
      </p:pic>
      <p:pic>
        <p:nvPicPr>
          <p:cNvPr id="24" name="图片 2" descr="微信图片_20180928205747">
            <a:extLst>
              <a:ext uri="{FF2B5EF4-FFF2-40B4-BE49-F238E27FC236}">
                <a16:creationId xmlns:a16="http://schemas.microsoft.com/office/drawing/2014/main" id="{9C23DC34-99C0-4666-9412-EEB2B8BB3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133258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E836C15F-C620-4056-BB04-EFFACD54091F}"/>
              </a:ext>
            </a:extLst>
          </p:cNvPr>
          <p:cNvPicPr>
            <a:picLocks noChangeAspect="1"/>
          </p:cNvPicPr>
          <p:nvPr/>
        </p:nvPicPr>
        <p:blipFill>
          <a:blip r:embed="rId5"/>
          <a:stretch>
            <a:fillRect/>
          </a:stretch>
        </p:blipFill>
        <p:spPr>
          <a:xfrm>
            <a:off x="6363272" y="1052771"/>
            <a:ext cx="5669350" cy="5284234"/>
          </a:xfrm>
          <a:prstGeom prst="rect">
            <a:avLst/>
          </a:prstGeom>
        </p:spPr>
      </p:pic>
    </p:spTree>
    <p:extLst>
      <p:ext uri="{BB962C8B-B14F-4D97-AF65-F5344CB8AC3E}">
        <p14:creationId xmlns:p14="http://schemas.microsoft.com/office/powerpoint/2010/main" val="7365590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DD188572-8FFE-4291-91E5-A6B12B0B36E6}"/>
              </a:ext>
            </a:extLst>
          </p:cNvPr>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FD7D9C0-E199-4618-BE35-20E663240120}"/>
              </a:ext>
            </a:extLst>
          </p:cNvPr>
          <p:cNvGrpSpPr>
            <a:grpSpLocks/>
          </p:cNvGrpSpPr>
          <p:nvPr/>
        </p:nvGrpSpPr>
        <p:grpSpPr bwMode="auto">
          <a:xfrm>
            <a:off x="2476500" y="2789238"/>
            <a:ext cx="7589838" cy="1636712"/>
            <a:chOff x="2476160" y="2789636"/>
            <a:chExt cx="7590213" cy="1635917"/>
          </a:xfrm>
        </p:grpSpPr>
        <p:sp>
          <p:nvSpPr>
            <p:cNvPr id="11" name="任意多边形 10">
              <a:extLst>
                <a:ext uri="{FF2B5EF4-FFF2-40B4-BE49-F238E27FC236}">
                  <a16:creationId xmlns:a16="http://schemas.microsoft.com/office/drawing/2014/main" id="{C43A6B4F-E419-44EE-84C7-0A73C6A7DCAA}"/>
                </a:ext>
              </a:extLst>
            </p:cNvPr>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22" name="文本框 11">
              <a:extLst>
                <a:ext uri="{FF2B5EF4-FFF2-40B4-BE49-F238E27FC236}">
                  <a16:creationId xmlns:a16="http://schemas.microsoft.com/office/drawing/2014/main" id="{FF119BE9-9A3E-4FCA-9366-BF2AB9D5C3C4}"/>
                </a:ext>
              </a:extLst>
            </p:cNvPr>
            <p:cNvSpPr txBox="1">
              <a:spLocks noChangeArrowheads="1"/>
            </p:cNvSpPr>
            <p:nvPr/>
          </p:nvSpPr>
          <p:spPr bwMode="auto">
            <a:xfrm>
              <a:off x="3785913" y="3205723"/>
              <a:ext cx="55237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dirty="0">
                  <a:solidFill>
                    <a:schemeClr val="bg1"/>
                  </a:solidFill>
                  <a:latin typeface="微软雅黑" panose="020B0503020204020204" pitchFamily="34" charset="-122"/>
                  <a:ea typeface="微软雅黑" panose="020B0503020204020204" pitchFamily="34" charset="-122"/>
                </a:rPr>
                <a:t>项目计划</a:t>
              </a:r>
            </a:p>
          </p:txBody>
        </p:sp>
        <p:sp>
          <p:nvSpPr>
            <p:cNvPr id="13" name="矩形 33">
              <a:extLst>
                <a:ext uri="{FF2B5EF4-FFF2-40B4-BE49-F238E27FC236}">
                  <a16:creationId xmlns:a16="http://schemas.microsoft.com/office/drawing/2014/main" id="{201041B3-4E87-45C4-9D2E-CA7B978BBA33}"/>
                </a:ext>
              </a:extLst>
            </p:cNvPr>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ct val="20000"/>
                </a:spcBef>
                <a:spcAft>
                  <a:spcPts val="0"/>
                </a:spcAft>
                <a:defRPr/>
              </a:pPr>
              <a:endParaRPr lang="en-US" altLang="zh-CN"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6171FA0B-3C04-42C8-9C0F-DF6ADBE81C91}"/>
              </a:ext>
            </a:extLst>
          </p:cNvPr>
          <p:cNvGrpSpPr>
            <a:grpSpLocks/>
          </p:cNvGrpSpPr>
          <p:nvPr/>
        </p:nvGrpSpPr>
        <p:grpSpPr bwMode="auto">
          <a:xfrm>
            <a:off x="0" y="2628900"/>
            <a:ext cx="3317875" cy="2155825"/>
            <a:chOff x="0" y="2628900"/>
            <a:chExt cx="3318008" cy="2155448"/>
          </a:xfrm>
        </p:grpSpPr>
        <p:sp>
          <p:nvSpPr>
            <p:cNvPr id="8" name="任意多边形 7">
              <a:extLst>
                <a:ext uri="{FF2B5EF4-FFF2-40B4-BE49-F238E27FC236}">
                  <a16:creationId xmlns:a16="http://schemas.microsoft.com/office/drawing/2014/main" id="{11104049-57F8-4330-BB94-0D8C430AF0F4}"/>
                </a:ext>
              </a:extLst>
            </p:cNvPr>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18" name="文本框 14">
              <a:extLst>
                <a:ext uri="{FF2B5EF4-FFF2-40B4-BE49-F238E27FC236}">
                  <a16:creationId xmlns:a16="http://schemas.microsoft.com/office/drawing/2014/main" id="{FC3DBA19-D326-4EF4-9DA9-89FA369E1F79}"/>
                </a:ext>
              </a:extLst>
            </p:cNvPr>
            <p:cNvSpPr txBox="1">
              <a:spLocks noChangeArrowheads="1"/>
            </p:cNvSpPr>
            <p:nvPr/>
          </p:nvSpPr>
          <p:spPr bwMode="auto">
            <a:xfrm>
              <a:off x="742950" y="3214688"/>
              <a:ext cx="25750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rgbClr val="CA0810"/>
                  </a:solidFill>
                  <a:latin typeface="微软雅黑" panose="020B0503020204020204" pitchFamily="34" charset="-122"/>
                  <a:ea typeface="微软雅黑" panose="020B0503020204020204" pitchFamily="34" charset="-122"/>
                </a:rPr>
                <a:t>02</a:t>
              </a:r>
              <a:endParaRPr lang="zh-CN" altLang="en-US" sz="9600" b="1">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培训计划</a:t>
            </a:r>
          </a:p>
        </p:txBody>
      </p:sp>
      <p:sp>
        <p:nvSpPr>
          <p:cNvPr id="5" name="矩形 4">
            <a:extLst>
              <a:ext uri="{FF2B5EF4-FFF2-40B4-BE49-F238E27FC236}">
                <a16:creationId xmlns:a16="http://schemas.microsoft.com/office/drawing/2014/main" id="{8A1C3BAA-1F1E-4481-A97A-35F82B2E342A}"/>
              </a:ext>
            </a:extLst>
          </p:cNvPr>
          <p:cNvSpPr/>
          <p:nvPr/>
        </p:nvSpPr>
        <p:spPr>
          <a:xfrm>
            <a:off x="8013" y="3163658"/>
            <a:ext cx="6343504" cy="1077218"/>
          </a:xfrm>
          <a:prstGeom prst="rect">
            <a:avLst/>
          </a:prstGeom>
        </p:spPr>
        <p:txBody>
          <a:bodyPr wrap="square">
            <a:spAutoFit/>
          </a:bodyPr>
          <a:lstStyle/>
          <a:p>
            <a:pPr algn="ctr">
              <a:spcAft>
                <a:spcPts val="600"/>
              </a:spcAft>
            </a:pPr>
            <a:r>
              <a:rPr lang="en-US" altLang="zh-CN" dirty="0">
                <a:latin typeface="Times New Roman" panose="02020603050405020304" pitchFamily="18" charset="0"/>
              </a:rPr>
              <a:t>{ </a:t>
            </a:r>
            <a:r>
              <a:rPr lang="zh-CN" altLang="zh-CN" dirty="0">
                <a:latin typeface="Times New Roman" panose="02020603050405020304" pitchFamily="18" charset="0"/>
              </a:rPr>
              <a:t>渔乐生活</a:t>
            </a:r>
            <a:r>
              <a:rPr lang="en-US" altLang="zh-CN" dirty="0">
                <a:latin typeface="Times New Roman" panose="02020603050405020304" pitchFamily="18" charset="0"/>
              </a:rPr>
              <a:t> }</a:t>
            </a:r>
            <a:endParaRPr lang="zh-CN" altLang="zh-CN" dirty="0">
              <a:latin typeface="Times New Roman" panose="02020603050405020304" pitchFamily="18" charset="0"/>
            </a:endParaRPr>
          </a:p>
          <a:p>
            <a:pPr algn="ctr">
              <a:spcAft>
                <a:spcPts val="600"/>
              </a:spcAft>
            </a:pPr>
            <a:r>
              <a:rPr lang="en-US" altLang="zh-CN" dirty="0">
                <a:latin typeface="Times New Roman" panose="02020603050405020304" pitchFamily="18" charset="0"/>
              </a:rPr>
              <a:t> </a:t>
            </a:r>
            <a:endParaRPr lang="zh-CN" altLang="zh-CN" dirty="0">
              <a:latin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项目培训计划</a:t>
            </a:r>
            <a:endParaRPr lang="zh-CN" altLang="en-US" dirty="0"/>
          </a:p>
        </p:txBody>
      </p:sp>
      <p:pic>
        <p:nvPicPr>
          <p:cNvPr id="10" name="图片 9">
            <a:extLst>
              <a:ext uri="{FF2B5EF4-FFF2-40B4-BE49-F238E27FC236}">
                <a16:creationId xmlns:a16="http://schemas.microsoft.com/office/drawing/2014/main" id="{2508A11C-2F4F-4093-B3EC-7DAFFCBFFC37}"/>
              </a:ext>
            </a:extLst>
          </p:cNvPr>
          <p:cNvPicPr>
            <a:picLocks noChangeAspect="1"/>
          </p:cNvPicPr>
          <p:nvPr/>
        </p:nvPicPr>
        <p:blipFill>
          <a:blip r:embed="rId3"/>
          <a:stretch>
            <a:fillRect/>
          </a:stretch>
        </p:blipFill>
        <p:spPr>
          <a:xfrm>
            <a:off x="311891" y="4516404"/>
            <a:ext cx="6049926" cy="1489213"/>
          </a:xfrm>
          <a:prstGeom prst="rect">
            <a:avLst/>
          </a:prstGeom>
        </p:spPr>
      </p:pic>
      <p:pic>
        <p:nvPicPr>
          <p:cNvPr id="47105" name="图片 66" descr="微信图片_20180928205747">
            <a:extLst>
              <a:ext uri="{FF2B5EF4-FFF2-40B4-BE49-F238E27FC236}">
                <a16:creationId xmlns:a16="http://schemas.microsoft.com/office/drawing/2014/main" id="{5AB19799-CB7E-4CD5-85FA-456ACE20B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477" y="1401058"/>
            <a:ext cx="1475046" cy="147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45BB1F3A-1C2B-4B97-B3EF-51F1D4875C77}"/>
              </a:ext>
            </a:extLst>
          </p:cNvPr>
          <p:cNvPicPr>
            <a:picLocks noChangeAspect="1"/>
          </p:cNvPicPr>
          <p:nvPr/>
        </p:nvPicPr>
        <p:blipFill>
          <a:blip r:embed="rId5"/>
          <a:stretch>
            <a:fillRect/>
          </a:stretch>
        </p:blipFill>
        <p:spPr>
          <a:xfrm>
            <a:off x="6763084" y="1308367"/>
            <a:ext cx="4661008" cy="4816374"/>
          </a:xfrm>
          <a:prstGeom prst="rect">
            <a:avLst/>
          </a:prstGeom>
        </p:spPr>
      </p:pic>
    </p:spTree>
    <p:extLst>
      <p:ext uri="{BB962C8B-B14F-4D97-AF65-F5344CB8AC3E}">
        <p14:creationId xmlns:p14="http://schemas.microsoft.com/office/powerpoint/2010/main" val="205336256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系统维护计划</a:t>
            </a:r>
          </a:p>
        </p:txBody>
      </p:sp>
      <p:pic>
        <p:nvPicPr>
          <p:cNvPr id="5" name="图片 4">
            <a:extLst>
              <a:ext uri="{FF2B5EF4-FFF2-40B4-BE49-F238E27FC236}">
                <a16:creationId xmlns:a16="http://schemas.microsoft.com/office/drawing/2014/main" id="{317F0325-72F4-4868-A7CA-5BFE59CD9A23}"/>
              </a:ext>
            </a:extLst>
          </p:cNvPr>
          <p:cNvPicPr>
            <a:picLocks noChangeAspect="1"/>
          </p:cNvPicPr>
          <p:nvPr/>
        </p:nvPicPr>
        <p:blipFill>
          <a:blip r:embed="rId3"/>
          <a:stretch>
            <a:fillRect/>
          </a:stretch>
        </p:blipFill>
        <p:spPr>
          <a:xfrm>
            <a:off x="432078" y="2888014"/>
            <a:ext cx="6297253" cy="3604281"/>
          </a:xfrm>
          <a:prstGeom prst="rect">
            <a:avLst/>
          </a:prstGeom>
        </p:spPr>
      </p:pic>
      <p:pic>
        <p:nvPicPr>
          <p:cNvPr id="24" name="图片 66" descr="微信图片_20180928205747">
            <a:extLst>
              <a:ext uri="{FF2B5EF4-FFF2-40B4-BE49-F238E27FC236}">
                <a16:creationId xmlns:a16="http://schemas.microsoft.com/office/drawing/2014/main" id="{A28B5475-05FA-4F26-B886-D954F10FE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181" y="1283388"/>
            <a:ext cx="1475046" cy="147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DE231D3-0773-4C5D-A080-85D7B5F31251}"/>
              </a:ext>
            </a:extLst>
          </p:cNvPr>
          <p:cNvPicPr>
            <a:picLocks noChangeAspect="1"/>
          </p:cNvPicPr>
          <p:nvPr/>
        </p:nvPicPr>
        <p:blipFill>
          <a:blip r:embed="rId5"/>
          <a:stretch>
            <a:fillRect/>
          </a:stretch>
        </p:blipFill>
        <p:spPr>
          <a:xfrm>
            <a:off x="6819828" y="1153807"/>
            <a:ext cx="4940094" cy="5338488"/>
          </a:xfrm>
          <a:prstGeom prst="rect">
            <a:avLst/>
          </a:prstGeom>
        </p:spPr>
      </p:pic>
    </p:spTree>
    <p:extLst>
      <p:ext uri="{BB962C8B-B14F-4D97-AF65-F5344CB8AC3E}">
        <p14:creationId xmlns:p14="http://schemas.microsoft.com/office/powerpoint/2010/main" val="393644985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1006D813-4DD5-4A1A-AB79-0E63E4E59796}"/>
              </a:ext>
            </a:extLst>
          </p:cNvPr>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6F50FC7E-0E10-4CD5-A0C1-1464FDA3D4BD}"/>
              </a:ext>
            </a:extLst>
          </p:cNvPr>
          <p:cNvGrpSpPr>
            <a:grpSpLocks/>
          </p:cNvGrpSpPr>
          <p:nvPr/>
        </p:nvGrpSpPr>
        <p:grpSpPr bwMode="auto">
          <a:xfrm>
            <a:off x="2476500" y="2789238"/>
            <a:ext cx="7589838" cy="1636712"/>
            <a:chOff x="2476160" y="2789636"/>
            <a:chExt cx="7590213" cy="1635917"/>
          </a:xfrm>
        </p:grpSpPr>
        <p:sp>
          <p:nvSpPr>
            <p:cNvPr id="11" name="任意多边形 10">
              <a:extLst>
                <a:ext uri="{FF2B5EF4-FFF2-40B4-BE49-F238E27FC236}">
                  <a16:creationId xmlns:a16="http://schemas.microsoft.com/office/drawing/2014/main" id="{3FE3FC3B-415C-497F-9CF2-55320A736D77}"/>
                </a:ext>
              </a:extLst>
            </p:cNvPr>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090" name="文本框 11">
              <a:extLst>
                <a:ext uri="{FF2B5EF4-FFF2-40B4-BE49-F238E27FC236}">
                  <a16:creationId xmlns:a16="http://schemas.microsoft.com/office/drawing/2014/main" id="{327B6D49-8E9E-4FA1-8917-3350037F4A97}"/>
                </a:ext>
              </a:extLst>
            </p:cNvPr>
            <p:cNvSpPr txBox="1">
              <a:spLocks noChangeArrowheads="1"/>
            </p:cNvSpPr>
            <p:nvPr/>
          </p:nvSpPr>
          <p:spPr bwMode="auto">
            <a:xfrm>
              <a:off x="3785913" y="3205723"/>
              <a:ext cx="5523726" cy="58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dirty="0">
                  <a:solidFill>
                    <a:schemeClr val="bg1"/>
                  </a:solidFill>
                  <a:latin typeface="微软雅黑" panose="020B0503020204020204" pitchFamily="34" charset="-122"/>
                  <a:ea typeface="微软雅黑" panose="020B0503020204020204" pitchFamily="34" charset="-122"/>
                </a:rPr>
                <a:t>项目收尾</a:t>
              </a:r>
            </a:p>
          </p:txBody>
        </p:sp>
        <p:sp>
          <p:nvSpPr>
            <p:cNvPr id="13" name="矩形 33">
              <a:extLst>
                <a:ext uri="{FF2B5EF4-FFF2-40B4-BE49-F238E27FC236}">
                  <a16:creationId xmlns:a16="http://schemas.microsoft.com/office/drawing/2014/main" id="{CA61B413-F692-4A2D-9C9C-70D87E173047}"/>
                </a:ext>
              </a:extLst>
            </p:cNvPr>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ct val="20000"/>
                </a:spcBef>
                <a:spcAft>
                  <a:spcPts val="0"/>
                </a:spcAft>
                <a:defRPr/>
              </a:pPr>
              <a:endParaRPr lang="en-US" altLang="zh-CN"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6F1B308D-D0A5-4367-92CA-51264E467383}"/>
              </a:ext>
            </a:extLst>
          </p:cNvPr>
          <p:cNvGrpSpPr>
            <a:grpSpLocks/>
          </p:cNvGrpSpPr>
          <p:nvPr/>
        </p:nvGrpSpPr>
        <p:grpSpPr bwMode="auto">
          <a:xfrm>
            <a:off x="0" y="2628900"/>
            <a:ext cx="3317875" cy="2155825"/>
            <a:chOff x="0" y="2628900"/>
            <a:chExt cx="3318008" cy="2155448"/>
          </a:xfrm>
        </p:grpSpPr>
        <p:sp>
          <p:nvSpPr>
            <p:cNvPr id="8" name="任意多边形 7">
              <a:extLst>
                <a:ext uri="{FF2B5EF4-FFF2-40B4-BE49-F238E27FC236}">
                  <a16:creationId xmlns:a16="http://schemas.microsoft.com/office/drawing/2014/main" id="{ACA4BCBB-437A-4003-81E4-92B7765E8079}"/>
                </a:ext>
              </a:extLst>
            </p:cNvPr>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086" name="文本框 14">
              <a:extLst>
                <a:ext uri="{FF2B5EF4-FFF2-40B4-BE49-F238E27FC236}">
                  <a16:creationId xmlns:a16="http://schemas.microsoft.com/office/drawing/2014/main" id="{EF23A1CB-12B3-40AC-8BEB-5BEF1A178FB2}"/>
                </a:ext>
              </a:extLst>
            </p:cNvPr>
            <p:cNvSpPr txBox="1">
              <a:spLocks noChangeArrowheads="1"/>
            </p:cNvSpPr>
            <p:nvPr/>
          </p:nvSpPr>
          <p:spPr bwMode="auto">
            <a:xfrm>
              <a:off x="742950" y="3214688"/>
              <a:ext cx="25750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CA0810"/>
                  </a:solidFill>
                  <a:latin typeface="微软雅黑" panose="020B0503020204020204" pitchFamily="34" charset="-122"/>
                  <a:ea typeface="微软雅黑" panose="020B0503020204020204" pitchFamily="34" charset="-122"/>
                </a:rPr>
                <a:t>05</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项目总结报告</a:t>
            </a:r>
          </a:p>
        </p:txBody>
      </p:sp>
      <p:sp>
        <p:nvSpPr>
          <p:cNvPr id="5" name="矩形 4">
            <a:extLst>
              <a:ext uri="{FF2B5EF4-FFF2-40B4-BE49-F238E27FC236}">
                <a16:creationId xmlns:a16="http://schemas.microsoft.com/office/drawing/2014/main" id="{ADC93CF7-789C-400E-8170-970E066ECB33}"/>
              </a:ext>
            </a:extLst>
          </p:cNvPr>
          <p:cNvSpPr/>
          <p:nvPr/>
        </p:nvSpPr>
        <p:spPr>
          <a:xfrm>
            <a:off x="1821627" y="2499398"/>
            <a:ext cx="9032838" cy="2677656"/>
          </a:xfrm>
          <a:prstGeom prst="rect">
            <a:avLst/>
          </a:prstGeom>
        </p:spPr>
        <p:txBody>
          <a:bodyPr wrap="square">
            <a:spAutoFit/>
          </a:bodyPr>
          <a:lstStyle/>
          <a:p>
            <a:r>
              <a:rPr lang="zh-CN" altLang="en-US" sz="2800" dirty="0"/>
              <a:t>         项目计划阶段，因为小组对整个软件工程开发流程的不熟悉，在项目计划阶段就做了原型设计，因为需求获取还没有开始，导致了后来的大量的返工。可以算是做了许多无意义的工作，浪费了许多的时间。</a:t>
            </a:r>
          </a:p>
          <a:p>
            <a:r>
              <a:rPr lang="zh-CN" altLang="en-US" sz="2800" dirty="0"/>
              <a:t>         在项目执行阶段，因为项目经理对工作量的错误估计，导致项目组基本每天加班到很晚。</a:t>
            </a:r>
          </a:p>
        </p:txBody>
      </p:sp>
      <p:sp>
        <p:nvSpPr>
          <p:cNvPr id="6" name="文本框 5">
            <a:extLst>
              <a:ext uri="{FF2B5EF4-FFF2-40B4-BE49-F238E27FC236}">
                <a16:creationId xmlns:a16="http://schemas.microsoft.com/office/drawing/2014/main" id="{C5866A0E-48E0-4DC3-8872-9314A0D7F81F}"/>
              </a:ext>
            </a:extLst>
          </p:cNvPr>
          <p:cNvSpPr txBox="1"/>
          <p:nvPr/>
        </p:nvSpPr>
        <p:spPr>
          <a:xfrm>
            <a:off x="4095631" y="1391762"/>
            <a:ext cx="3775393" cy="523220"/>
          </a:xfrm>
          <a:prstGeom prst="rect">
            <a:avLst/>
          </a:prstGeom>
          <a:noFill/>
        </p:spPr>
        <p:txBody>
          <a:bodyPr wrap="none" rtlCol="0">
            <a:spAutoFit/>
          </a:bodyPr>
          <a:lstStyle/>
          <a:p>
            <a:r>
              <a:rPr lang="zh-CN" altLang="en-US" sz="2800" dirty="0"/>
              <a:t>遇到的问题及原因分析</a:t>
            </a:r>
          </a:p>
        </p:txBody>
      </p:sp>
    </p:spTree>
    <p:extLst>
      <p:ext uri="{BB962C8B-B14F-4D97-AF65-F5344CB8AC3E}">
        <p14:creationId xmlns:p14="http://schemas.microsoft.com/office/powerpoint/2010/main" val="2622764257"/>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
        <p:nvSpPr>
          <p:cNvPr id="3" name="矩形 2">
            <a:extLst>
              <a:ext uri="{FF2B5EF4-FFF2-40B4-BE49-F238E27FC236}">
                <a16:creationId xmlns:a16="http://schemas.microsoft.com/office/drawing/2014/main" id="{979AE03B-7EA1-4D42-9CFA-683BF71FC002}"/>
              </a:ext>
            </a:extLst>
          </p:cNvPr>
          <p:cNvSpPr/>
          <p:nvPr/>
        </p:nvSpPr>
        <p:spPr>
          <a:xfrm>
            <a:off x="595313" y="1074072"/>
            <a:ext cx="10657636" cy="5632311"/>
          </a:xfrm>
          <a:prstGeom prst="rect">
            <a:avLst/>
          </a:prstGeom>
        </p:spPr>
        <p:txBody>
          <a:bodyPr wrap="square">
            <a:spAutoFit/>
          </a:bodyPr>
          <a:lstStyle/>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时间过得真快，一转眼，一个学期已经接近尾声，《渔乐生活》项目也接近尾声，刚立项时的情景仍历历在目。《渔乐生活》带给我很多的东西，在项目中，我有难过的，有开心的，有窘迫的，有骄傲的。从一开始的凌云壮志，到项目计划阶段的灰头土脸，再到项目执行中的狼狈不堪。《渔乐生活》让我经历了我从未经历过的，这段经历，我想一辈子也难以忘记。作为小组的组长，项目的项目经理，可以说我是不及格的，但是我的失败主要受制于贫乏的项目经验。在项目中，由于对整体项目工期预测的不准确，导致小组吃了很多的苦头。由于长期的熬夜，连续两三天的通宵也渐渐习以为常。尤其是在项目执行阶段，由于我对任务工期的错误估计，导致了小组几乎一个星期都在熬夜。</a:t>
            </a:r>
            <a:endParaRPr lang="en-US" altLang="zh-CN" sz="2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道路是曲折的，前途是光明的。现在，项目即将结束，作为我真正意义上的第一个项目，《渔乐生活》教会了我很多关于项目的知识，也让我对软件工程专业有了一次更全面、更深入的认识。</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400" kern="100" dirty="0">
                <a:latin typeface="等线" panose="02010600030101010101" pitchFamily="2" charset="-122"/>
                <a:ea typeface="等线" panose="02010600030101010101" pitchFamily="2" charset="-122"/>
                <a:cs typeface="Times New Roman" panose="02020603050405020304" pitchFamily="18" charset="0"/>
              </a:rPr>
              <a:t>之类的名词也不再陌生，各个阶段、流程的顺序也已心中有数。我相信，如果再让我做类似的项目，我会多一些从容、少一些盲目。</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9B842BF-17E5-490C-B4F9-21E05B54EFD1}"/>
              </a:ext>
            </a:extLst>
          </p:cNvPr>
          <p:cNvSpPr txBox="1"/>
          <p:nvPr/>
        </p:nvSpPr>
        <p:spPr>
          <a:xfrm>
            <a:off x="4679385" y="359430"/>
            <a:ext cx="2339102" cy="523220"/>
          </a:xfrm>
          <a:prstGeom prst="rect">
            <a:avLst/>
          </a:prstGeom>
          <a:noFill/>
        </p:spPr>
        <p:txBody>
          <a:bodyPr wrap="none" rtlCol="0">
            <a:spAutoFit/>
          </a:bodyPr>
          <a:lstStyle/>
          <a:p>
            <a:r>
              <a:rPr lang="zh-CN" altLang="en-US" sz="2800" b="1" dirty="0"/>
              <a:t>组长：郑友璐</a:t>
            </a:r>
          </a:p>
        </p:txBody>
      </p:sp>
    </p:spTree>
    <p:extLst>
      <p:ext uri="{BB962C8B-B14F-4D97-AF65-F5344CB8AC3E}">
        <p14:creationId xmlns:p14="http://schemas.microsoft.com/office/powerpoint/2010/main" val="541970736"/>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
        <p:nvSpPr>
          <p:cNvPr id="3" name="矩形 2">
            <a:extLst>
              <a:ext uri="{FF2B5EF4-FFF2-40B4-BE49-F238E27FC236}">
                <a16:creationId xmlns:a16="http://schemas.microsoft.com/office/drawing/2014/main" id="{979AE03B-7EA1-4D42-9CFA-683BF71FC002}"/>
              </a:ext>
            </a:extLst>
          </p:cNvPr>
          <p:cNvSpPr/>
          <p:nvPr/>
        </p:nvSpPr>
        <p:spPr>
          <a:xfrm>
            <a:off x="595313" y="1343013"/>
            <a:ext cx="10657636" cy="4524315"/>
          </a:xfrm>
          <a:prstGeom prst="rect">
            <a:avLst/>
          </a:prstGeom>
        </p:spPr>
        <p:txBody>
          <a:bodyPr wrap="square">
            <a:spAutoFit/>
          </a:bodyPr>
          <a:lstStyle/>
          <a:p>
            <a:pPr algn="just">
              <a:spcAft>
                <a:spcPts val="0"/>
              </a:spcAft>
            </a:pP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       很荣幸这次能遇上我们组其他四个非常能合得来的队友。在这个学期的需求项目中，我们一起苦过，一起累过，一起熬夜过。在写需求规格说明书几百页的文档时，我们那时候需求没有完全地确定下来需求，但是留给我们的时间已经不是很多了，那时候我有一种重担压下来的感觉，想快点能够结束掉需求规格说明</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SRS</a:t>
            </a: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阶段的所有任务。但是有了其他四个队友的存在以及相互鼓励，我们最终还是一步一步地确定需求，脚踏实地地把这些任务一点一点地做完。我觉得我们组最终能成功坚持到最后，离不开其余队友的帮助和支持。</a:t>
            </a:r>
          </a:p>
          <a:p>
            <a:pPr algn="just">
              <a:spcAft>
                <a:spcPts val="0"/>
              </a:spcAft>
            </a:pPr>
            <a:r>
              <a:rPr lang="zh-CN" altLang="en-US" sz="2400" kern="100" dirty="0">
                <a:latin typeface="等线" panose="02010600030101010101" pitchFamily="2" charset="-122"/>
                <a:ea typeface="等线" panose="02010600030101010101" pitchFamily="2" charset="-122"/>
                <a:cs typeface="Times New Roman" panose="02020603050405020304" pitchFamily="18" charset="0"/>
              </a:rPr>
              <a:t>       假如下次我们组碰到类似传统的项目时，有了渔乐生活需求工程的基础，我觉得可以更加合理地安排好各个阶段的任务，尽量避免把大量任务堆积到同一时间段来完成，最终可能导致整个项目的延期。要想成为一个成功的项目经理，或者培养出团队成员的高度默契，离不开在多个项目中反复的磨练。我相信在这次项目的实践，能够在以后完成类似的项目打下坚实的基础。</a:t>
            </a:r>
          </a:p>
        </p:txBody>
      </p:sp>
      <p:sp>
        <p:nvSpPr>
          <p:cNvPr id="4" name="文本框 3">
            <a:extLst>
              <a:ext uri="{FF2B5EF4-FFF2-40B4-BE49-F238E27FC236}">
                <a16:creationId xmlns:a16="http://schemas.microsoft.com/office/drawing/2014/main" id="{F9B842BF-17E5-490C-B4F9-21E05B54EFD1}"/>
              </a:ext>
            </a:extLst>
          </p:cNvPr>
          <p:cNvSpPr txBox="1"/>
          <p:nvPr/>
        </p:nvSpPr>
        <p:spPr>
          <a:xfrm>
            <a:off x="4679385" y="359430"/>
            <a:ext cx="2348720" cy="523220"/>
          </a:xfrm>
          <a:prstGeom prst="rect">
            <a:avLst/>
          </a:prstGeom>
          <a:noFill/>
        </p:spPr>
        <p:txBody>
          <a:bodyPr wrap="none" rtlCol="0">
            <a:spAutoFit/>
          </a:bodyPr>
          <a:lstStyle/>
          <a:p>
            <a:r>
              <a:rPr lang="zh-CN" altLang="en-US" sz="2800" b="1" dirty="0"/>
              <a:t>组员：石梦韬</a:t>
            </a:r>
          </a:p>
        </p:txBody>
      </p:sp>
    </p:spTree>
    <p:extLst>
      <p:ext uri="{BB962C8B-B14F-4D97-AF65-F5344CB8AC3E}">
        <p14:creationId xmlns:p14="http://schemas.microsoft.com/office/powerpoint/2010/main" val="122485167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
        <p:nvSpPr>
          <p:cNvPr id="3" name="矩形 2">
            <a:extLst>
              <a:ext uri="{FF2B5EF4-FFF2-40B4-BE49-F238E27FC236}">
                <a16:creationId xmlns:a16="http://schemas.microsoft.com/office/drawing/2014/main" id="{979AE03B-7EA1-4D42-9CFA-683BF71FC002}"/>
              </a:ext>
            </a:extLst>
          </p:cNvPr>
          <p:cNvSpPr/>
          <p:nvPr/>
        </p:nvSpPr>
        <p:spPr>
          <a:xfrm>
            <a:off x="524927" y="882650"/>
            <a:ext cx="10657636" cy="6001643"/>
          </a:xfrm>
          <a:prstGeom prst="rect">
            <a:avLst/>
          </a:prstGeom>
        </p:spPr>
        <p:txBody>
          <a:bodyPr wrap="square">
            <a:spAutoFit/>
          </a:bodyPr>
          <a:lstStyle/>
          <a:p>
            <a:r>
              <a:rPr lang="en-US" altLang="zh-CN" sz="2400" dirty="0"/>
              <a:t>         </a:t>
            </a:r>
            <a:r>
              <a:rPr lang="zh-CN" altLang="zh-CN" sz="2400" dirty="0"/>
              <a:t>在这个学期的软件需求分析与设计的课程中，我们小组选择了渔乐生活的选题，在项目初期我们就遇到了很大的难题，首先我们对于敏捷开发和瀑布开发的概念并不清楚，导致在最初制定计划时就遇到了很大的困难，我们想通过不停的迭代去一步步获取用户代表的需求，但是用户代表和我们的想法统一。后来杨枨老师作为教师告诉我们即使是敏捷也要根据流程进行，从愿景与范围文档导</a:t>
            </a:r>
            <a:r>
              <a:rPr lang="en-US" altLang="zh-CN" sz="2400" dirty="0"/>
              <a:t>SRS</a:t>
            </a:r>
            <a:r>
              <a:rPr lang="zh-CN" altLang="zh-CN" sz="2400" dirty="0"/>
              <a:t>，我们项目组体验了整个需求开发流程。在过程中我们也遇到了很多问题，第一次写上百页的文档，每天都在进行繁琐又相似的工作，最开始的时候每个人都只负责自己的模块，不懂进行沟通与交流，在最后文档统一时就有了大麻烦，在这个时候就明白了最开始的规则制定有多么的重要，还有每个我们认为的忽视的小细节，在最后都变成了大麻烦。除了项目中的麻烦，我们在最后的项目收尾期因为组员和组长的沟通不到位，导致我们在项目收尾阶段的组内</a:t>
            </a:r>
            <a:r>
              <a:rPr lang="en-US" altLang="zh-CN" sz="2400" dirty="0"/>
              <a:t>SRS</a:t>
            </a:r>
            <a:r>
              <a:rPr lang="zh-CN" altLang="zh-CN" sz="2400" dirty="0"/>
              <a:t>评审中进度迟迟开展不下去。进过一次教训，我们项目组在最终的组内评审时，沟通到位，很顺利的评审完了所有的内容。在这次的项目中，我饿收获也很多，懂得了在项目阶段与人的合作，沟通都是需要一定的技巧的，同时也明白了规则的制定与遵守的重要性，最后体验了整个流程的开发对我而言也是一次很大的提升。</a:t>
            </a:r>
          </a:p>
        </p:txBody>
      </p:sp>
      <p:sp>
        <p:nvSpPr>
          <p:cNvPr id="4" name="文本框 3">
            <a:extLst>
              <a:ext uri="{FF2B5EF4-FFF2-40B4-BE49-F238E27FC236}">
                <a16:creationId xmlns:a16="http://schemas.microsoft.com/office/drawing/2014/main" id="{F9B842BF-17E5-490C-B4F9-21E05B54EFD1}"/>
              </a:ext>
            </a:extLst>
          </p:cNvPr>
          <p:cNvSpPr txBox="1"/>
          <p:nvPr/>
        </p:nvSpPr>
        <p:spPr>
          <a:xfrm>
            <a:off x="4679385" y="359430"/>
            <a:ext cx="1988045" cy="523220"/>
          </a:xfrm>
          <a:prstGeom prst="rect">
            <a:avLst/>
          </a:prstGeom>
          <a:noFill/>
        </p:spPr>
        <p:txBody>
          <a:bodyPr wrap="none" rtlCol="0">
            <a:spAutoFit/>
          </a:bodyPr>
          <a:lstStyle/>
          <a:p>
            <a:r>
              <a:rPr lang="zh-CN" altLang="en-US" sz="2800" b="1" dirty="0"/>
              <a:t>组员：陈栩</a:t>
            </a:r>
          </a:p>
        </p:txBody>
      </p:sp>
    </p:spTree>
    <p:extLst>
      <p:ext uri="{BB962C8B-B14F-4D97-AF65-F5344CB8AC3E}">
        <p14:creationId xmlns:p14="http://schemas.microsoft.com/office/powerpoint/2010/main" val="1316406935"/>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
        <p:nvSpPr>
          <p:cNvPr id="3" name="矩形 2">
            <a:extLst>
              <a:ext uri="{FF2B5EF4-FFF2-40B4-BE49-F238E27FC236}">
                <a16:creationId xmlns:a16="http://schemas.microsoft.com/office/drawing/2014/main" id="{979AE03B-7EA1-4D42-9CFA-683BF71FC002}"/>
              </a:ext>
            </a:extLst>
          </p:cNvPr>
          <p:cNvSpPr/>
          <p:nvPr/>
        </p:nvSpPr>
        <p:spPr>
          <a:xfrm>
            <a:off x="595313" y="1604923"/>
            <a:ext cx="10657636" cy="4893647"/>
          </a:xfrm>
          <a:prstGeom prst="rect">
            <a:avLst/>
          </a:prstGeom>
        </p:spPr>
        <p:txBody>
          <a:bodyPr wrap="square">
            <a:spAutoFit/>
          </a:bodyPr>
          <a:lstStyle/>
          <a:p>
            <a:r>
              <a:rPr lang="en-US" altLang="zh-CN" sz="2400" dirty="0"/>
              <a:t>       </a:t>
            </a:r>
            <a:r>
              <a:rPr lang="zh-CN" altLang="zh-CN" sz="2400" dirty="0"/>
              <a:t>白驹过隙，转眼已至期末，课程也到了收尾阶段。经历一学期亲历需求分析，收获良多。</a:t>
            </a:r>
          </a:p>
          <a:p>
            <a:r>
              <a:rPr lang="en-US" altLang="zh-CN" sz="2400" dirty="0"/>
              <a:t>        </a:t>
            </a:r>
            <a:r>
              <a:rPr lang="zh-CN" altLang="zh-CN" sz="2400" dirty="0"/>
              <a:t>有人说，只有亲身经历才能感受其或痛苦或快乐的体验。确实，还记得杨枨老师在前期课程中说起“杀死一个程序员只需改三次需求”段子时，我还是哈哈一笑而过。当亲身经历编写</a:t>
            </a:r>
            <a:r>
              <a:rPr lang="en-US" altLang="zh-CN" sz="2400" dirty="0"/>
              <a:t>SRS</a:t>
            </a:r>
            <a:r>
              <a:rPr lang="zh-CN" altLang="zh-CN" sz="2400" dirty="0"/>
              <a:t>、测试用例、用户手册、界面原型，特别是经历需求变更后，我才明白这不是一个玩笑话。需求变更带给软件方方面面的影响是非常大的，单说一个功能点的变更，对软件的基本需求影响就可能高达</a:t>
            </a:r>
            <a:r>
              <a:rPr lang="en-US" altLang="zh-CN" sz="2400" dirty="0"/>
              <a:t>96%</a:t>
            </a:r>
            <a:r>
              <a:rPr lang="zh-CN" altLang="zh-CN" sz="2400" dirty="0"/>
              <a:t>。所以“杀死一个程序员只需改三次需求”的的确确不是一句玩笑话。</a:t>
            </a:r>
          </a:p>
          <a:p>
            <a:r>
              <a:rPr lang="en-US" altLang="zh-CN" sz="2400" dirty="0"/>
              <a:t>         </a:t>
            </a:r>
            <a:r>
              <a:rPr lang="zh-CN" altLang="zh-CN" sz="2400" dirty="0"/>
              <a:t>要说感悟，其实对于团队的感悟还是有蛮多的。在这学期的软件需求分析与设计课中，我们一起通宵赶作业、一起吃饭、一起讨论课程任务，我们经历过争吵，又再次团结在一起完成课程任务。在任务很重的时期，大家相互鼓励，这确实让我感受到了团队的团结。</a:t>
            </a:r>
          </a:p>
          <a:p>
            <a:endParaRPr lang="zh-CN" altLang="zh-CN" sz="2400" dirty="0"/>
          </a:p>
        </p:txBody>
      </p:sp>
      <p:sp>
        <p:nvSpPr>
          <p:cNvPr id="4" name="文本框 3">
            <a:extLst>
              <a:ext uri="{FF2B5EF4-FFF2-40B4-BE49-F238E27FC236}">
                <a16:creationId xmlns:a16="http://schemas.microsoft.com/office/drawing/2014/main" id="{F9B842BF-17E5-490C-B4F9-21E05B54EFD1}"/>
              </a:ext>
            </a:extLst>
          </p:cNvPr>
          <p:cNvSpPr txBox="1"/>
          <p:nvPr/>
        </p:nvSpPr>
        <p:spPr>
          <a:xfrm>
            <a:off x="4754689" y="495009"/>
            <a:ext cx="2348720" cy="523220"/>
          </a:xfrm>
          <a:prstGeom prst="rect">
            <a:avLst/>
          </a:prstGeom>
          <a:noFill/>
        </p:spPr>
        <p:txBody>
          <a:bodyPr wrap="none" rtlCol="0">
            <a:spAutoFit/>
          </a:bodyPr>
          <a:lstStyle/>
          <a:p>
            <a:r>
              <a:rPr lang="zh-CN" altLang="en-US" sz="2800" b="1" dirty="0"/>
              <a:t>组员：吴子乔</a:t>
            </a:r>
          </a:p>
        </p:txBody>
      </p:sp>
    </p:spTree>
    <p:extLst>
      <p:ext uri="{BB962C8B-B14F-4D97-AF65-F5344CB8AC3E}">
        <p14:creationId xmlns:p14="http://schemas.microsoft.com/office/powerpoint/2010/main" val="592102657"/>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
        <p:nvSpPr>
          <p:cNvPr id="3" name="矩形 2">
            <a:extLst>
              <a:ext uri="{FF2B5EF4-FFF2-40B4-BE49-F238E27FC236}">
                <a16:creationId xmlns:a16="http://schemas.microsoft.com/office/drawing/2014/main" id="{979AE03B-7EA1-4D42-9CFA-683BF71FC002}"/>
              </a:ext>
            </a:extLst>
          </p:cNvPr>
          <p:cNvSpPr/>
          <p:nvPr/>
        </p:nvSpPr>
        <p:spPr>
          <a:xfrm>
            <a:off x="600231" y="1350366"/>
            <a:ext cx="10657636" cy="5262979"/>
          </a:xfrm>
          <a:prstGeom prst="rect">
            <a:avLst/>
          </a:prstGeom>
        </p:spPr>
        <p:txBody>
          <a:bodyPr wrap="square">
            <a:spAutoFit/>
          </a:bodyPr>
          <a:lstStyle/>
          <a:p>
            <a:r>
              <a:rPr lang="en-US" altLang="zh-CN" sz="2400" dirty="0"/>
              <a:t>         </a:t>
            </a:r>
            <a:r>
              <a:rPr lang="zh-CN" altLang="zh-CN" sz="2400" dirty="0"/>
              <a:t>经历了本学期的软件需求工程和软件项目管理两门课程的学习，以及小组合作完成项目，我对软件项目有了更多的理解。</a:t>
            </a:r>
          </a:p>
          <a:p>
            <a:r>
              <a:rPr lang="en-US" altLang="zh-CN" sz="2400" dirty="0"/>
              <a:t>         </a:t>
            </a:r>
            <a:r>
              <a:rPr lang="zh-CN" altLang="zh-CN" sz="2400" dirty="0"/>
              <a:t>对于一个项目的完成，项目组成员的通力合作是不可或缺的，对此，项目经理就起到了很大的作用。作为一个项目经理，需要充分调动项目组成员的积极性，通过沟通与团建的方式，并且在了解项目的基础上合理地安排计划与分配任务。可以说项目经理即是整个项目的核心，如果项目经理不能够完成他自己的职责，对整个项目与项目团队都将会是致命性的打击。而作为一个项目组成员，需要做到理解整个项目，并且积极主动地为整个项目的完成提供自己的力量。只有每一位成员都愿意为项目的成功努力，项目才会有才会有成功的可能。</a:t>
            </a:r>
          </a:p>
          <a:p>
            <a:r>
              <a:rPr lang="en-US" altLang="zh-CN" sz="2400" dirty="0"/>
              <a:t>         </a:t>
            </a:r>
            <a:r>
              <a:rPr lang="zh-CN" altLang="zh-CN" sz="2400" dirty="0"/>
              <a:t>这个学期的需求工程也让我明白了，对于一个项目而言，需求阶段很大程度上决定了项目的成败，如果在项目阶段没有做到正确地获取需求，那么项目的成功也很难使客户满足，因此我们也更应该重视需求的获取与分析阶段。</a:t>
            </a:r>
          </a:p>
          <a:p>
            <a:endParaRPr lang="zh-CN" altLang="zh-CN" sz="2400" dirty="0"/>
          </a:p>
        </p:txBody>
      </p:sp>
      <p:sp>
        <p:nvSpPr>
          <p:cNvPr id="4" name="文本框 3">
            <a:extLst>
              <a:ext uri="{FF2B5EF4-FFF2-40B4-BE49-F238E27FC236}">
                <a16:creationId xmlns:a16="http://schemas.microsoft.com/office/drawing/2014/main" id="{F9B842BF-17E5-490C-B4F9-21E05B54EFD1}"/>
              </a:ext>
            </a:extLst>
          </p:cNvPr>
          <p:cNvSpPr txBox="1"/>
          <p:nvPr/>
        </p:nvSpPr>
        <p:spPr>
          <a:xfrm>
            <a:off x="4754689" y="495009"/>
            <a:ext cx="2348720" cy="523220"/>
          </a:xfrm>
          <a:prstGeom prst="rect">
            <a:avLst/>
          </a:prstGeom>
          <a:noFill/>
        </p:spPr>
        <p:txBody>
          <a:bodyPr wrap="none" rtlCol="0">
            <a:spAutoFit/>
          </a:bodyPr>
          <a:lstStyle/>
          <a:p>
            <a:r>
              <a:rPr lang="zh-CN" altLang="en-US" sz="2800" b="1" dirty="0"/>
              <a:t>组员：吴浩伟</a:t>
            </a:r>
          </a:p>
        </p:txBody>
      </p:sp>
    </p:spTree>
    <p:extLst>
      <p:ext uri="{BB962C8B-B14F-4D97-AF65-F5344CB8AC3E}">
        <p14:creationId xmlns:p14="http://schemas.microsoft.com/office/powerpoint/2010/main" val="4018962862"/>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4876856" y="1008455"/>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文档分配</a:t>
            </a:r>
          </a:p>
        </p:txBody>
      </p:sp>
      <p:graphicFrame>
        <p:nvGraphicFramePr>
          <p:cNvPr id="5" name="表格 4">
            <a:extLst>
              <a:ext uri="{FF2B5EF4-FFF2-40B4-BE49-F238E27FC236}">
                <a16:creationId xmlns:a16="http://schemas.microsoft.com/office/drawing/2014/main" id="{EC25E3CA-9477-488B-B3EA-1B9FE2D76A53}"/>
              </a:ext>
            </a:extLst>
          </p:cNvPr>
          <p:cNvGraphicFramePr>
            <a:graphicFrameLocks noGrp="1"/>
          </p:cNvGraphicFramePr>
          <p:nvPr>
            <p:extLst>
              <p:ext uri="{D42A27DB-BD31-4B8C-83A1-F6EECF244321}">
                <p14:modId xmlns:p14="http://schemas.microsoft.com/office/powerpoint/2010/main" val="50194156"/>
              </p:ext>
            </p:extLst>
          </p:nvPr>
        </p:nvGraphicFramePr>
        <p:xfrm>
          <a:off x="1730786" y="2098107"/>
          <a:ext cx="9091407" cy="2049095"/>
        </p:xfrm>
        <a:graphic>
          <a:graphicData uri="http://schemas.openxmlformats.org/drawingml/2006/table">
            <a:tbl>
              <a:tblPr firstRow="1" bandRow="1">
                <a:tableStyleId>{5C22544A-7EE6-4342-B048-85BDC9FD1C3A}</a:tableStyleId>
              </a:tblPr>
              <a:tblGrid>
                <a:gridCol w="2272852">
                  <a:extLst>
                    <a:ext uri="{9D8B030D-6E8A-4147-A177-3AD203B41FA5}">
                      <a16:colId xmlns:a16="http://schemas.microsoft.com/office/drawing/2014/main" val="3952870402"/>
                    </a:ext>
                  </a:extLst>
                </a:gridCol>
                <a:gridCol w="2678269">
                  <a:extLst>
                    <a:ext uri="{9D8B030D-6E8A-4147-A177-3AD203B41FA5}">
                      <a16:colId xmlns:a16="http://schemas.microsoft.com/office/drawing/2014/main" val="2776792227"/>
                    </a:ext>
                  </a:extLst>
                </a:gridCol>
                <a:gridCol w="1867434">
                  <a:extLst>
                    <a:ext uri="{9D8B030D-6E8A-4147-A177-3AD203B41FA5}">
                      <a16:colId xmlns:a16="http://schemas.microsoft.com/office/drawing/2014/main" val="4002733560"/>
                    </a:ext>
                  </a:extLst>
                </a:gridCol>
                <a:gridCol w="2272852">
                  <a:extLst>
                    <a:ext uri="{9D8B030D-6E8A-4147-A177-3AD203B41FA5}">
                      <a16:colId xmlns:a16="http://schemas.microsoft.com/office/drawing/2014/main" val="997477995"/>
                    </a:ext>
                  </a:extLst>
                </a:gridCol>
              </a:tblGrid>
              <a:tr h="0">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阶段</a:t>
                      </a:r>
                    </a:p>
                  </a:txBody>
                  <a:tcPr marL="68580" marR="68580" marT="0" marB="0" anchor="ct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文档</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主要负责人</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次要负责人</a:t>
                      </a:r>
                    </a:p>
                  </a:txBody>
                  <a:tcPr marL="68580" marR="68580" marT="0" marB="0" anchor="ctr"/>
                </a:tc>
                <a:extLst>
                  <a:ext uri="{0D108BD9-81ED-4DB2-BD59-A6C34878D82A}">
                    <a16:rowId xmlns:a16="http://schemas.microsoft.com/office/drawing/2014/main" val="4262923238"/>
                  </a:ext>
                </a:extLst>
              </a:tr>
              <a:tr h="586055">
                <a:tc rowSpan="4">
                  <a:txBody>
                    <a:bodyPr/>
                    <a:lstStyle/>
                    <a:p>
                      <a:pPr algn="ctr">
                        <a:spcAft>
                          <a:spcPts val="0"/>
                        </a:spcAft>
                      </a:pPr>
                      <a:r>
                        <a:rPr lang="zh-CN" sz="2400" kern="100">
                          <a:effectLst/>
                          <a:latin typeface="Times New Roman" panose="02020603050405020304" pitchFamily="18" charset="0"/>
                          <a:ea typeface="宋体" panose="02010600030101010101" pitchFamily="2" charset="-122"/>
                        </a:rPr>
                        <a:t>项目启动</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《可行性分析报告》</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0412255"/>
                  </a:ext>
                </a:extLst>
              </a:tr>
              <a:tr h="356517">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《竞品分析》</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陈栩</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64445172"/>
                  </a:ext>
                </a:extLst>
              </a:tr>
              <a:tr h="356517">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《团队协议》</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89078634"/>
                  </a:ext>
                </a:extLst>
              </a:tr>
              <a:tr h="356517">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《项目章程》</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80906708"/>
                  </a:ext>
                </a:extLst>
              </a:tr>
            </a:tbl>
          </a:graphicData>
        </a:graphic>
      </p:graphicFrame>
      <p:sp>
        <p:nvSpPr>
          <p:cNvPr id="28" name="文本框 2">
            <a:extLst>
              <a:ext uri="{FF2B5EF4-FFF2-40B4-BE49-F238E27FC236}">
                <a16:creationId xmlns:a16="http://schemas.microsoft.com/office/drawing/2014/main" id="{D0A4024D-8063-4CC8-8939-4C29061D4BF6}"/>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3979740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1673FB-19DB-4ABB-8936-9803CD46FC41}"/>
              </a:ext>
            </a:extLst>
          </p:cNvPr>
          <p:cNvPicPr>
            <a:picLocks noChangeAspect="1"/>
          </p:cNvPicPr>
          <p:nvPr/>
        </p:nvPicPr>
        <p:blipFill>
          <a:blip r:embed="rId3"/>
          <a:stretch>
            <a:fillRect/>
          </a:stretch>
        </p:blipFill>
        <p:spPr>
          <a:xfrm>
            <a:off x="230085" y="2652574"/>
            <a:ext cx="5630740" cy="3945330"/>
          </a:xfrm>
          <a:prstGeom prst="rect">
            <a:avLst/>
          </a:prstGeom>
        </p:spPr>
      </p:pic>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339" name="文本框 2">
            <a:extLst>
              <a:ext uri="{FF2B5EF4-FFF2-40B4-BE49-F238E27FC236}">
                <a16:creationId xmlns:a16="http://schemas.microsoft.com/office/drawing/2014/main" id="{6B9050E7-91D2-4826-A0A2-CBC1C9D276FF}"/>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hlinkClick r:id="rId4" action="ppaction://hlinkfile"/>
              </a:rPr>
              <a:t>需求项目计划</a:t>
            </a:r>
            <a:r>
              <a:rPr lang="en-US" altLang="zh-CN" sz="3200" b="1" baseline="30000" dirty="0">
                <a:latin typeface="微软雅黑" panose="020B0503020204020204" pitchFamily="34" charset="-122"/>
                <a:ea typeface="微软雅黑" panose="020B0503020204020204" pitchFamily="34" charset="-122"/>
              </a:rPr>
              <a:t>[2]</a:t>
            </a:r>
            <a:endParaRPr lang="zh-CN" altLang="en-US" sz="3200" b="1" baseline="30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C81B7E2-079A-4EEF-9579-3D838F494C43}"/>
              </a:ext>
            </a:extLst>
          </p:cNvPr>
          <p:cNvSpPr txBox="1"/>
          <p:nvPr/>
        </p:nvSpPr>
        <p:spPr>
          <a:xfrm>
            <a:off x="4247102" y="122844"/>
            <a:ext cx="3382657" cy="707886"/>
          </a:xfrm>
          <a:prstGeom prst="rect">
            <a:avLst/>
          </a:prstGeom>
          <a:noFill/>
        </p:spPr>
        <p:txBody>
          <a:bodyPr wrap="none" rtlCol="0">
            <a:spAutoFit/>
          </a:bodyPr>
          <a:lstStyle/>
          <a:p>
            <a:r>
              <a:rPr lang="zh-CN" altLang="en-US" sz="4000" dirty="0"/>
              <a:t>采用</a:t>
            </a:r>
            <a:r>
              <a:rPr lang="en-US" altLang="zh-CN" sz="4000" dirty="0"/>
              <a:t>SPP</a:t>
            </a:r>
            <a:r>
              <a:rPr lang="en-US" altLang="zh-CN" sz="4000" baseline="30000" dirty="0"/>
              <a:t>[2]</a:t>
            </a:r>
            <a:r>
              <a:rPr lang="zh-CN" altLang="en-US" sz="4000" dirty="0"/>
              <a:t>模板</a:t>
            </a:r>
          </a:p>
        </p:txBody>
      </p:sp>
      <p:sp>
        <p:nvSpPr>
          <p:cNvPr id="11" name="文本框 10">
            <a:extLst>
              <a:ext uri="{FF2B5EF4-FFF2-40B4-BE49-F238E27FC236}">
                <a16:creationId xmlns:a16="http://schemas.microsoft.com/office/drawing/2014/main" id="{DEE5CCD3-8C9A-4B56-8E07-91ED813C844B}"/>
              </a:ext>
            </a:extLst>
          </p:cNvPr>
          <p:cNvSpPr txBox="1"/>
          <p:nvPr/>
        </p:nvSpPr>
        <p:spPr>
          <a:xfrm>
            <a:off x="8438701" y="885801"/>
            <a:ext cx="3214580" cy="523220"/>
          </a:xfrm>
          <a:prstGeom prst="rect">
            <a:avLst/>
          </a:prstGeom>
          <a:noFill/>
        </p:spPr>
        <p:txBody>
          <a:bodyPr wrap="square" rtlCol="0">
            <a:spAutoFit/>
          </a:bodyPr>
          <a:lstStyle/>
          <a:p>
            <a:r>
              <a:rPr lang="zh-CN" altLang="zh-CN" sz="2800" b="1" dirty="0"/>
              <a:t>范围管理计划</a:t>
            </a:r>
          </a:p>
        </p:txBody>
      </p:sp>
      <p:sp>
        <p:nvSpPr>
          <p:cNvPr id="14" name="文本框 13">
            <a:extLst>
              <a:ext uri="{FF2B5EF4-FFF2-40B4-BE49-F238E27FC236}">
                <a16:creationId xmlns:a16="http://schemas.microsoft.com/office/drawing/2014/main" id="{7EB343B3-6B1D-4239-8E45-9245721BC108}"/>
              </a:ext>
            </a:extLst>
          </p:cNvPr>
          <p:cNvSpPr txBox="1"/>
          <p:nvPr/>
        </p:nvSpPr>
        <p:spPr>
          <a:xfrm>
            <a:off x="8438701" y="1475200"/>
            <a:ext cx="2649282" cy="523220"/>
          </a:xfrm>
          <a:prstGeom prst="rect">
            <a:avLst/>
          </a:prstGeom>
          <a:noFill/>
        </p:spPr>
        <p:txBody>
          <a:bodyPr wrap="square" rtlCol="0">
            <a:spAutoFit/>
          </a:bodyPr>
          <a:lstStyle/>
          <a:p>
            <a:r>
              <a:rPr lang="zh-CN" altLang="en-US" sz="2800" b="1" dirty="0"/>
              <a:t>时间管理计划</a:t>
            </a:r>
          </a:p>
        </p:txBody>
      </p:sp>
      <p:sp>
        <p:nvSpPr>
          <p:cNvPr id="15" name="文本框 14">
            <a:extLst>
              <a:ext uri="{FF2B5EF4-FFF2-40B4-BE49-F238E27FC236}">
                <a16:creationId xmlns:a16="http://schemas.microsoft.com/office/drawing/2014/main" id="{4AC65A1B-6F0B-441B-AB9F-690F03A23893}"/>
              </a:ext>
            </a:extLst>
          </p:cNvPr>
          <p:cNvSpPr txBox="1"/>
          <p:nvPr/>
        </p:nvSpPr>
        <p:spPr>
          <a:xfrm>
            <a:off x="8438701" y="2652574"/>
            <a:ext cx="2457896" cy="523220"/>
          </a:xfrm>
          <a:prstGeom prst="rect">
            <a:avLst/>
          </a:prstGeom>
          <a:noFill/>
        </p:spPr>
        <p:txBody>
          <a:bodyPr wrap="square" rtlCol="0">
            <a:spAutoFit/>
          </a:bodyPr>
          <a:lstStyle/>
          <a:p>
            <a:r>
              <a:rPr lang="zh-CN" altLang="en-US" sz="2800" b="1" dirty="0"/>
              <a:t>质量管理计划</a:t>
            </a:r>
          </a:p>
        </p:txBody>
      </p:sp>
      <p:sp>
        <p:nvSpPr>
          <p:cNvPr id="16" name="文本框 15">
            <a:extLst>
              <a:ext uri="{FF2B5EF4-FFF2-40B4-BE49-F238E27FC236}">
                <a16:creationId xmlns:a16="http://schemas.microsoft.com/office/drawing/2014/main" id="{6849AF19-97B3-4737-979A-715393DB039D}"/>
              </a:ext>
            </a:extLst>
          </p:cNvPr>
          <p:cNvSpPr txBox="1"/>
          <p:nvPr/>
        </p:nvSpPr>
        <p:spPr>
          <a:xfrm>
            <a:off x="8438701" y="4423211"/>
            <a:ext cx="2392326" cy="523220"/>
          </a:xfrm>
          <a:prstGeom prst="rect">
            <a:avLst/>
          </a:prstGeom>
          <a:noFill/>
        </p:spPr>
        <p:txBody>
          <a:bodyPr wrap="square" rtlCol="0">
            <a:spAutoFit/>
          </a:bodyPr>
          <a:lstStyle/>
          <a:p>
            <a:r>
              <a:rPr lang="zh-CN" altLang="en-US" sz="2800" b="1" dirty="0"/>
              <a:t>风险管理计划</a:t>
            </a:r>
          </a:p>
        </p:txBody>
      </p:sp>
      <p:sp>
        <p:nvSpPr>
          <p:cNvPr id="17" name="文本框 16">
            <a:extLst>
              <a:ext uri="{FF2B5EF4-FFF2-40B4-BE49-F238E27FC236}">
                <a16:creationId xmlns:a16="http://schemas.microsoft.com/office/drawing/2014/main" id="{BF4FD254-C411-4982-A186-F95A06C803F5}"/>
              </a:ext>
            </a:extLst>
          </p:cNvPr>
          <p:cNvSpPr txBox="1"/>
          <p:nvPr/>
        </p:nvSpPr>
        <p:spPr>
          <a:xfrm>
            <a:off x="8438701" y="5012610"/>
            <a:ext cx="2821170" cy="523220"/>
          </a:xfrm>
          <a:prstGeom prst="rect">
            <a:avLst/>
          </a:prstGeom>
          <a:noFill/>
        </p:spPr>
        <p:txBody>
          <a:bodyPr wrap="square" rtlCol="0">
            <a:spAutoFit/>
          </a:bodyPr>
          <a:lstStyle/>
          <a:p>
            <a:r>
              <a:rPr lang="zh-CN" altLang="en-US" sz="2800" b="1" dirty="0"/>
              <a:t>采购管理计划</a:t>
            </a:r>
          </a:p>
        </p:txBody>
      </p:sp>
      <p:sp>
        <p:nvSpPr>
          <p:cNvPr id="18" name="文本框 17">
            <a:extLst>
              <a:ext uri="{FF2B5EF4-FFF2-40B4-BE49-F238E27FC236}">
                <a16:creationId xmlns:a16="http://schemas.microsoft.com/office/drawing/2014/main" id="{6CC3935F-D69A-4BF5-80EE-43EA05FCC7F8}"/>
              </a:ext>
            </a:extLst>
          </p:cNvPr>
          <p:cNvSpPr txBox="1"/>
          <p:nvPr/>
        </p:nvSpPr>
        <p:spPr>
          <a:xfrm>
            <a:off x="8438701" y="3245837"/>
            <a:ext cx="3118890" cy="523220"/>
          </a:xfrm>
          <a:prstGeom prst="rect">
            <a:avLst/>
          </a:prstGeom>
          <a:noFill/>
        </p:spPr>
        <p:txBody>
          <a:bodyPr wrap="square" rtlCol="0">
            <a:spAutoFit/>
          </a:bodyPr>
          <a:lstStyle/>
          <a:p>
            <a:r>
              <a:rPr lang="zh-CN" altLang="en-US" sz="2800" b="1" dirty="0"/>
              <a:t>人力资源管理计划</a:t>
            </a:r>
          </a:p>
        </p:txBody>
      </p:sp>
      <p:sp>
        <p:nvSpPr>
          <p:cNvPr id="19" name="文本框 18">
            <a:extLst>
              <a:ext uri="{FF2B5EF4-FFF2-40B4-BE49-F238E27FC236}">
                <a16:creationId xmlns:a16="http://schemas.microsoft.com/office/drawing/2014/main" id="{E4FA07C1-576C-438D-AEB8-1EB55ED8D8DE}"/>
              </a:ext>
            </a:extLst>
          </p:cNvPr>
          <p:cNvSpPr txBox="1"/>
          <p:nvPr/>
        </p:nvSpPr>
        <p:spPr>
          <a:xfrm>
            <a:off x="8438701" y="5605873"/>
            <a:ext cx="2910521" cy="523220"/>
          </a:xfrm>
          <a:prstGeom prst="rect">
            <a:avLst/>
          </a:prstGeom>
          <a:noFill/>
        </p:spPr>
        <p:txBody>
          <a:bodyPr wrap="square" rtlCol="0">
            <a:spAutoFit/>
          </a:bodyPr>
          <a:lstStyle/>
          <a:p>
            <a:r>
              <a:rPr lang="zh-CN" altLang="en-US" sz="2800" b="1" dirty="0"/>
              <a:t>干系人管理计划</a:t>
            </a:r>
          </a:p>
        </p:txBody>
      </p:sp>
      <p:sp>
        <p:nvSpPr>
          <p:cNvPr id="20" name="文本框 19">
            <a:extLst>
              <a:ext uri="{FF2B5EF4-FFF2-40B4-BE49-F238E27FC236}">
                <a16:creationId xmlns:a16="http://schemas.microsoft.com/office/drawing/2014/main" id="{4A098D64-71F8-45A7-B958-5EDA6852B13A}"/>
              </a:ext>
            </a:extLst>
          </p:cNvPr>
          <p:cNvSpPr txBox="1"/>
          <p:nvPr/>
        </p:nvSpPr>
        <p:spPr>
          <a:xfrm>
            <a:off x="8438701" y="6199136"/>
            <a:ext cx="2821170" cy="523220"/>
          </a:xfrm>
          <a:prstGeom prst="rect">
            <a:avLst/>
          </a:prstGeom>
          <a:noFill/>
        </p:spPr>
        <p:txBody>
          <a:bodyPr wrap="square" rtlCol="0">
            <a:spAutoFit/>
          </a:bodyPr>
          <a:lstStyle/>
          <a:p>
            <a:r>
              <a:rPr lang="zh-CN" altLang="en-US" sz="2800" b="1" dirty="0"/>
              <a:t>配置管理计划</a:t>
            </a:r>
          </a:p>
        </p:txBody>
      </p:sp>
      <p:sp>
        <p:nvSpPr>
          <p:cNvPr id="21" name="文本框 20">
            <a:extLst>
              <a:ext uri="{FF2B5EF4-FFF2-40B4-BE49-F238E27FC236}">
                <a16:creationId xmlns:a16="http://schemas.microsoft.com/office/drawing/2014/main" id="{1AA0B620-8DBF-4E72-8D3F-0AD18AC94851}"/>
              </a:ext>
            </a:extLst>
          </p:cNvPr>
          <p:cNvSpPr txBox="1"/>
          <p:nvPr/>
        </p:nvSpPr>
        <p:spPr>
          <a:xfrm>
            <a:off x="8438701" y="2063887"/>
            <a:ext cx="2457896" cy="523220"/>
          </a:xfrm>
          <a:prstGeom prst="rect">
            <a:avLst/>
          </a:prstGeom>
          <a:noFill/>
        </p:spPr>
        <p:txBody>
          <a:bodyPr wrap="square" rtlCol="0">
            <a:spAutoFit/>
          </a:bodyPr>
          <a:lstStyle/>
          <a:p>
            <a:r>
              <a:rPr lang="zh-CN" altLang="en-US" sz="2800" b="1" dirty="0"/>
              <a:t>成本管理计划</a:t>
            </a:r>
          </a:p>
        </p:txBody>
      </p:sp>
      <p:sp>
        <p:nvSpPr>
          <p:cNvPr id="22" name="文本框 21">
            <a:extLst>
              <a:ext uri="{FF2B5EF4-FFF2-40B4-BE49-F238E27FC236}">
                <a16:creationId xmlns:a16="http://schemas.microsoft.com/office/drawing/2014/main" id="{6910B84E-8F05-47BB-96FB-BAA294982937}"/>
              </a:ext>
            </a:extLst>
          </p:cNvPr>
          <p:cNvSpPr txBox="1"/>
          <p:nvPr/>
        </p:nvSpPr>
        <p:spPr>
          <a:xfrm>
            <a:off x="8438701" y="3829494"/>
            <a:ext cx="2564222" cy="523220"/>
          </a:xfrm>
          <a:prstGeom prst="rect">
            <a:avLst/>
          </a:prstGeom>
          <a:noFill/>
        </p:spPr>
        <p:txBody>
          <a:bodyPr wrap="square" rtlCol="0">
            <a:spAutoFit/>
          </a:bodyPr>
          <a:lstStyle/>
          <a:p>
            <a:r>
              <a:rPr lang="zh-CN" altLang="en-US" sz="2800" b="1" dirty="0"/>
              <a:t>沟通管理计划</a:t>
            </a:r>
          </a:p>
        </p:txBody>
      </p:sp>
      <p:sp>
        <p:nvSpPr>
          <p:cNvPr id="55" name="文本框 54">
            <a:extLst>
              <a:ext uri="{FF2B5EF4-FFF2-40B4-BE49-F238E27FC236}">
                <a16:creationId xmlns:a16="http://schemas.microsoft.com/office/drawing/2014/main" id="{F3EE5C07-9F4D-4686-ACB9-AABE8661E2FE}"/>
              </a:ext>
            </a:extLst>
          </p:cNvPr>
          <p:cNvSpPr txBox="1"/>
          <p:nvPr/>
        </p:nvSpPr>
        <p:spPr>
          <a:xfrm>
            <a:off x="5105985" y="1442393"/>
            <a:ext cx="1980029" cy="523220"/>
          </a:xfrm>
          <a:prstGeom prst="rect">
            <a:avLst/>
          </a:prstGeom>
          <a:noFill/>
        </p:spPr>
        <p:txBody>
          <a:bodyPr wrap="none" rtlCol="0">
            <a:spAutoFit/>
          </a:bodyPr>
          <a:lstStyle/>
          <a:p>
            <a:r>
              <a:rPr lang="zh-CN" altLang="en-US" sz="2800" dirty="0"/>
              <a:t>十大子计划</a:t>
            </a:r>
          </a:p>
        </p:txBody>
      </p:sp>
      <p:cxnSp>
        <p:nvCxnSpPr>
          <p:cNvPr id="23" name="直接箭头连接符 22">
            <a:extLst>
              <a:ext uri="{FF2B5EF4-FFF2-40B4-BE49-F238E27FC236}">
                <a16:creationId xmlns:a16="http://schemas.microsoft.com/office/drawing/2014/main" id="{3A63F1C7-79B7-4DC7-9F3E-7ABD065E82EC}"/>
              </a:ext>
            </a:extLst>
          </p:cNvPr>
          <p:cNvCxnSpPr>
            <a:endCxn id="11" idx="1"/>
          </p:cNvCxnSpPr>
          <p:nvPr/>
        </p:nvCxnSpPr>
        <p:spPr>
          <a:xfrm flipV="1">
            <a:off x="5390707" y="1147411"/>
            <a:ext cx="3047994" cy="2360036"/>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6F45EC4-F102-4E04-AB57-747BB563F3E7}"/>
              </a:ext>
            </a:extLst>
          </p:cNvPr>
          <p:cNvCxnSpPr>
            <a:cxnSpLocks/>
            <a:endCxn id="14" idx="1"/>
          </p:cNvCxnSpPr>
          <p:nvPr/>
        </p:nvCxnSpPr>
        <p:spPr>
          <a:xfrm flipV="1">
            <a:off x="5390707" y="1736810"/>
            <a:ext cx="3047994" cy="1815774"/>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C2D8125-458D-49E0-8909-A2F8F0892459}"/>
              </a:ext>
            </a:extLst>
          </p:cNvPr>
          <p:cNvCxnSpPr>
            <a:cxnSpLocks/>
            <a:endCxn id="21" idx="1"/>
          </p:cNvCxnSpPr>
          <p:nvPr/>
        </p:nvCxnSpPr>
        <p:spPr>
          <a:xfrm flipV="1">
            <a:off x="5390707" y="2325497"/>
            <a:ext cx="3047994" cy="1196868"/>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BDC9942-2A0B-4DFE-9CAF-012E245F0D51}"/>
              </a:ext>
            </a:extLst>
          </p:cNvPr>
          <p:cNvCxnSpPr>
            <a:cxnSpLocks/>
            <a:endCxn id="15" idx="1"/>
          </p:cNvCxnSpPr>
          <p:nvPr/>
        </p:nvCxnSpPr>
        <p:spPr>
          <a:xfrm flipV="1">
            <a:off x="5390707" y="2914184"/>
            <a:ext cx="3047994" cy="638400"/>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9A0F40E4-0F93-4601-AF62-1A32C1A0B75E}"/>
              </a:ext>
            </a:extLst>
          </p:cNvPr>
          <p:cNvCxnSpPr>
            <a:cxnSpLocks/>
            <a:endCxn id="18" idx="1"/>
          </p:cNvCxnSpPr>
          <p:nvPr/>
        </p:nvCxnSpPr>
        <p:spPr>
          <a:xfrm flipV="1">
            <a:off x="5390707" y="3507447"/>
            <a:ext cx="3047994" cy="60438"/>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9D1D805-E43A-43A9-966E-459B8C115B1A}"/>
              </a:ext>
            </a:extLst>
          </p:cNvPr>
          <p:cNvCxnSpPr>
            <a:cxnSpLocks/>
            <a:endCxn id="22" idx="1"/>
          </p:cNvCxnSpPr>
          <p:nvPr/>
        </p:nvCxnSpPr>
        <p:spPr>
          <a:xfrm>
            <a:off x="5390707" y="3552584"/>
            <a:ext cx="3047994" cy="538520"/>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A1096CC-41FA-4C05-A728-F1C85D0BF9BE}"/>
              </a:ext>
            </a:extLst>
          </p:cNvPr>
          <p:cNvCxnSpPr>
            <a:cxnSpLocks/>
            <a:endCxn id="16" idx="1"/>
          </p:cNvCxnSpPr>
          <p:nvPr/>
        </p:nvCxnSpPr>
        <p:spPr>
          <a:xfrm>
            <a:off x="5390707" y="3567885"/>
            <a:ext cx="3047994" cy="1116936"/>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2C75CB4-A0F8-47CE-994E-FD7645AFFC35}"/>
              </a:ext>
            </a:extLst>
          </p:cNvPr>
          <p:cNvCxnSpPr>
            <a:cxnSpLocks/>
            <a:endCxn id="17" idx="1"/>
          </p:cNvCxnSpPr>
          <p:nvPr/>
        </p:nvCxnSpPr>
        <p:spPr>
          <a:xfrm>
            <a:off x="5390707" y="3537667"/>
            <a:ext cx="3047994" cy="1736553"/>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905918B-93B0-4646-ABA1-8ACE5942FD19}"/>
              </a:ext>
            </a:extLst>
          </p:cNvPr>
          <p:cNvCxnSpPr>
            <a:cxnSpLocks/>
            <a:endCxn id="19" idx="1"/>
          </p:cNvCxnSpPr>
          <p:nvPr/>
        </p:nvCxnSpPr>
        <p:spPr>
          <a:xfrm>
            <a:off x="5390707" y="3522365"/>
            <a:ext cx="3047994" cy="2345118"/>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F317D3FD-DAEE-4209-AD1C-31D15F051EB8}"/>
              </a:ext>
            </a:extLst>
          </p:cNvPr>
          <p:cNvCxnSpPr>
            <a:cxnSpLocks/>
            <a:endCxn id="20" idx="1"/>
          </p:cNvCxnSpPr>
          <p:nvPr/>
        </p:nvCxnSpPr>
        <p:spPr>
          <a:xfrm>
            <a:off x="5390707" y="3482541"/>
            <a:ext cx="3047994" cy="2978205"/>
          </a:xfrm>
          <a:prstGeom prst="straightConnector1">
            <a:avLst/>
          </a:prstGeom>
          <a:ln w="76200">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3C3717D-3AE1-4BA6-972C-788F97A762F5}"/>
              </a:ext>
            </a:extLst>
          </p:cNvPr>
          <p:cNvPicPr>
            <a:picLocks noChangeAspect="1"/>
          </p:cNvPicPr>
          <p:nvPr/>
        </p:nvPicPr>
        <p:blipFill>
          <a:blip r:embed="rId5"/>
          <a:stretch>
            <a:fillRect/>
          </a:stretch>
        </p:blipFill>
        <p:spPr>
          <a:xfrm>
            <a:off x="2258913" y="1808754"/>
            <a:ext cx="1228571" cy="122857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P spid="18" grpId="0"/>
      <p:bldP spid="19" grpId="0"/>
      <p:bldP spid="20" grpId="0"/>
      <p:bldP spid="21" grpId="0"/>
      <p:bldP spid="22" grpId="0"/>
      <p:bldP spid="5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081252" y="435926"/>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文档分配</a:t>
            </a:r>
          </a:p>
        </p:txBody>
      </p:sp>
      <p:graphicFrame>
        <p:nvGraphicFramePr>
          <p:cNvPr id="5" name="表格 4">
            <a:extLst>
              <a:ext uri="{FF2B5EF4-FFF2-40B4-BE49-F238E27FC236}">
                <a16:creationId xmlns:a16="http://schemas.microsoft.com/office/drawing/2014/main" id="{EC25E3CA-9477-488B-B3EA-1B9FE2D76A53}"/>
              </a:ext>
            </a:extLst>
          </p:cNvPr>
          <p:cNvGraphicFramePr>
            <a:graphicFrameLocks noGrp="1"/>
          </p:cNvGraphicFramePr>
          <p:nvPr>
            <p:extLst>
              <p:ext uri="{D42A27DB-BD31-4B8C-83A1-F6EECF244321}">
                <p14:modId xmlns:p14="http://schemas.microsoft.com/office/powerpoint/2010/main" val="3202479069"/>
              </p:ext>
            </p:extLst>
          </p:nvPr>
        </p:nvGraphicFramePr>
        <p:xfrm>
          <a:off x="1083338" y="1153805"/>
          <a:ext cx="9788655" cy="5268269"/>
        </p:xfrm>
        <a:graphic>
          <a:graphicData uri="http://schemas.openxmlformats.org/drawingml/2006/table">
            <a:tbl>
              <a:tblPr firstCol="1" bandRow="1">
                <a:tableStyleId>{5C22544A-7EE6-4342-B048-85BDC9FD1C3A}</a:tableStyleId>
              </a:tblPr>
              <a:tblGrid>
                <a:gridCol w="2047137">
                  <a:extLst>
                    <a:ext uri="{9D8B030D-6E8A-4147-A177-3AD203B41FA5}">
                      <a16:colId xmlns:a16="http://schemas.microsoft.com/office/drawing/2014/main" val="3952870402"/>
                    </a:ext>
                  </a:extLst>
                </a:gridCol>
                <a:gridCol w="3283701">
                  <a:extLst>
                    <a:ext uri="{9D8B030D-6E8A-4147-A177-3AD203B41FA5}">
                      <a16:colId xmlns:a16="http://schemas.microsoft.com/office/drawing/2014/main" val="2776792227"/>
                    </a:ext>
                  </a:extLst>
                </a:gridCol>
                <a:gridCol w="2010653">
                  <a:extLst>
                    <a:ext uri="{9D8B030D-6E8A-4147-A177-3AD203B41FA5}">
                      <a16:colId xmlns:a16="http://schemas.microsoft.com/office/drawing/2014/main" val="4002733560"/>
                    </a:ext>
                  </a:extLst>
                </a:gridCol>
                <a:gridCol w="2447164">
                  <a:extLst>
                    <a:ext uri="{9D8B030D-6E8A-4147-A177-3AD203B41FA5}">
                      <a16:colId xmlns:a16="http://schemas.microsoft.com/office/drawing/2014/main" val="997477995"/>
                    </a:ext>
                  </a:extLst>
                </a:gridCol>
              </a:tblGrid>
              <a:tr h="387951">
                <a:tc rowSpan="12">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项目计划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《需求项目计划》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extLst>
                  <a:ext uri="{0D108BD9-81ED-4DB2-BD59-A6C34878D82A}">
                    <a16:rowId xmlns:a16="http://schemas.microsoft.com/office/drawing/2014/main" val="4262923238"/>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《范围管理计划》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陈栩</a:t>
                      </a:r>
                    </a:p>
                  </a:txBody>
                  <a:tcPr marL="68580" marR="68580" marT="0" marB="0" anchor="ctr"/>
                </a:tc>
                <a:extLst>
                  <a:ext uri="{0D108BD9-81ED-4DB2-BD59-A6C34878D82A}">
                    <a16:rowId xmlns:a16="http://schemas.microsoft.com/office/drawing/2014/main" val="2532986760"/>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《成本管理计划》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7598560"/>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《质量管理计划》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石梦韬</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73131264"/>
                  </a:ext>
                </a:extLst>
              </a:tr>
              <a:tr h="77590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《人力资源管理计划》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57830305"/>
                  </a:ext>
                </a:extLst>
              </a:tr>
              <a:tr h="387951">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《沟通管理计划》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石梦韬</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51875989"/>
                  </a:ext>
                </a:extLst>
              </a:tr>
              <a:tr h="387951">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《风险管理计划》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extLst>
                  <a:ext uri="{0D108BD9-81ED-4DB2-BD59-A6C34878D82A}">
                    <a16:rowId xmlns:a16="http://schemas.microsoft.com/office/drawing/2014/main" val="2904381220"/>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《采购管理计划》</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05945621"/>
                  </a:ext>
                </a:extLst>
              </a:tr>
              <a:tr h="612858">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《时间管理计划》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extLst>
                  <a:ext uri="{0D108BD9-81ED-4DB2-BD59-A6C34878D82A}">
                    <a16:rowId xmlns:a16="http://schemas.microsoft.com/office/drawing/2014/main" val="390412255"/>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《干系人管理计划》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石梦韬</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64445172"/>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《配置管理计划》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extLst>
                  <a:ext uri="{0D108BD9-81ED-4DB2-BD59-A6C34878D82A}">
                    <a16:rowId xmlns:a16="http://schemas.microsoft.com/office/drawing/2014/main" val="2989078634"/>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《质量保证计划》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石梦韬</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80906708"/>
                  </a:ext>
                </a:extLst>
              </a:tr>
            </a:tbl>
          </a:graphicData>
        </a:graphic>
      </p:graphicFrame>
      <p:sp>
        <p:nvSpPr>
          <p:cNvPr id="6" name="文本框 2">
            <a:extLst>
              <a:ext uri="{FF2B5EF4-FFF2-40B4-BE49-F238E27FC236}">
                <a16:creationId xmlns:a16="http://schemas.microsoft.com/office/drawing/2014/main" id="{205B6E4A-E1A4-4C32-9A90-641FA24C73FF}"/>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199189564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274890" y="434029"/>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文档分配</a:t>
            </a:r>
          </a:p>
        </p:txBody>
      </p:sp>
      <p:graphicFrame>
        <p:nvGraphicFramePr>
          <p:cNvPr id="5" name="表格 4">
            <a:extLst>
              <a:ext uri="{FF2B5EF4-FFF2-40B4-BE49-F238E27FC236}">
                <a16:creationId xmlns:a16="http://schemas.microsoft.com/office/drawing/2014/main" id="{EC25E3CA-9477-488B-B3EA-1B9FE2D76A53}"/>
              </a:ext>
            </a:extLst>
          </p:cNvPr>
          <p:cNvGraphicFramePr>
            <a:graphicFrameLocks noGrp="1"/>
          </p:cNvGraphicFramePr>
          <p:nvPr>
            <p:extLst>
              <p:ext uri="{D42A27DB-BD31-4B8C-83A1-F6EECF244321}">
                <p14:modId xmlns:p14="http://schemas.microsoft.com/office/powerpoint/2010/main" val="1768804043"/>
              </p:ext>
            </p:extLst>
          </p:nvPr>
        </p:nvGraphicFramePr>
        <p:xfrm>
          <a:off x="1201672" y="1154328"/>
          <a:ext cx="9788655" cy="4880319"/>
        </p:xfrm>
        <a:graphic>
          <a:graphicData uri="http://schemas.openxmlformats.org/drawingml/2006/table">
            <a:tbl>
              <a:tblPr firstCol="1" bandRow="1">
                <a:tableStyleId>{5C22544A-7EE6-4342-B048-85BDC9FD1C3A}</a:tableStyleId>
              </a:tblPr>
              <a:tblGrid>
                <a:gridCol w="1616832">
                  <a:extLst>
                    <a:ext uri="{9D8B030D-6E8A-4147-A177-3AD203B41FA5}">
                      <a16:colId xmlns:a16="http://schemas.microsoft.com/office/drawing/2014/main" val="3952870402"/>
                    </a:ext>
                  </a:extLst>
                </a:gridCol>
                <a:gridCol w="3714006">
                  <a:extLst>
                    <a:ext uri="{9D8B030D-6E8A-4147-A177-3AD203B41FA5}">
                      <a16:colId xmlns:a16="http://schemas.microsoft.com/office/drawing/2014/main" val="2776792227"/>
                    </a:ext>
                  </a:extLst>
                </a:gridCol>
                <a:gridCol w="2010653">
                  <a:extLst>
                    <a:ext uri="{9D8B030D-6E8A-4147-A177-3AD203B41FA5}">
                      <a16:colId xmlns:a16="http://schemas.microsoft.com/office/drawing/2014/main" val="4002733560"/>
                    </a:ext>
                  </a:extLst>
                </a:gridCol>
                <a:gridCol w="2447164">
                  <a:extLst>
                    <a:ext uri="{9D8B030D-6E8A-4147-A177-3AD203B41FA5}">
                      <a16:colId xmlns:a16="http://schemas.microsoft.com/office/drawing/2014/main" val="997477995"/>
                    </a:ext>
                  </a:extLst>
                </a:gridCol>
              </a:tblGrid>
              <a:tr h="387951">
                <a:tc rowSpan="12">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项目执行</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《愿景与范围文档》</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陈栩</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62923238"/>
                  </a:ext>
                </a:extLst>
              </a:tr>
              <a:tr h="387951">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《用户群分类》</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石梦韬</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32986760"/>
                  </a:ext>
                </a:extLst>
              </a:tr>
              <a:tr h="387951">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a:t>
                      </a:r>
                      <a:r>
                        <a:rPr lang="en-US" sz="2400" kern="100" dirty="0">
                          <a:effectLst/>
                          <a:latin typeface="Times New Roman" panose="02020603050405020304" pitchFamily="18" charset="0"/>
                          <a:ea typeface="宋体" panose="02010600030101010101" pitchFamily="2" charset="-122"/>
                        </a:rPr>
                        <a:t>JAD</a:t>
                      </a:r>
                      <a:r>
                        <a:rPr lang="zh-CN" sz="2400" kern="100" dirty="0">
                          <a:effectLst/>
                          <a:latin typeface="Times New Roman" panose="02020603050405020304" pitchFamily="18" charset="0"/>
                          <a:ea typeface="宋体" panose="02010600030101010101" pitchFamily="2" charset="-122"/>
                        </a:rPr>
                        <a:t>总结报告》</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7598560"/>
                  </a:ext>
                </a:extLst>
              </a:tr>
              <a:tr h="387951">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《优先级排序文档》</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陈栩</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extLst>
                  <a:ext uri="{0D108BD9-81ED-4DB2-BD59-A6C34878D82A}">
                    <a16:rowId xmlns:a16="http://schemas.microsoft.com/office/drawing/2014/main" val="773131264"/>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a:t>
                      </a:r>
                      <a:r>
                        <a:rPr lang="en-US" sz="2400" kern="100">
                          <a:effectLst/>
                          <a:latin typeface="Times New Roman" panose="02020603050405020304" pitchFamily="18" charset="0"/>
                          <a:ea typeface="宋体" panose="02010600030101010101" pitchFamily="2" charset="-122"/>
                        </a:rPr>
                        <a:t>CCB</a:t>
                      </a:r>
                      <a:r>
                        <a:rPr lang="zh-CN" sz="2400" kern="100">
                          <a:effectLst/>
                          <a:latin typeface="Times New Roman" panose="02020603050405020304" pitchFamily="18" charset="0"/>
                          <a:ea typeface="宋体" panose="02010600030101010101" pitchFamily="2" charset="-122"/>
                        </a:rPr>
                        <a:t>章程》</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05945621"/>
                  </a:ext>
                </a:extLst>
              </a:tr>
              <a:tr h="612858">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《需求变更分析报告》</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陈栩</a:t>
                      </a:r>
                    </a:p>
                  </a:txBody>
                  <a:tcPr marL="68580" marR="68580" marT="0" marB="0" anchor="ctr"/>
                </a:tc>
                <a:extLst>
                  <a:ext uri="{0D108BD9-81ED-4DB2-BD59-A6C34878D82A}">
                    <a16:rowId xmlns:a16="http://schemas.microsoft.com/office/drawing/2014/main" val="390412255"/>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《系统开发与实现计划》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64445172"/>
                  </a:ext>
                </a:extLst>
              </a:tr>
              <a:tr h="387951">
                <a:tc vMerge="1">
                  <a:txBody>
                    <a:bodyPr/>
                    <a:lstStyle/>
                    <a:p>
                      <a:endParaRPr lang="zh-CN" altLang="en-US"/>
                    </a:p>
                  </a:txBody>
                  <a:tcPr/>
                </a:tc>
                <a:tc>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《系统概要设计》</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郑友璐</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89078634"/>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《安装部署计划》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吴浩伟</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80906708"/>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《测试计划》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石梦韬</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13583080"/>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《培训计划》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陈栩</a:t>
                      </a:r>
                    </a:p>
                  </a:txBody>
                  <a:tcPr marL="68580" marR="68580" marT="0" marB="0" anchor="ctr"/>
                </a:tc>
                <a:tc>
                  <a:txBody>
                    <a:bodyPr/>
                    <a:lstStyle/>
                    <a:p>
                      <a:pPr algn="ctr">
                        <a:spcAft>
                          <a:spcPts val="0"/>
                        </a:spcAft>
                      </a:pPr>
                      <a:r>
                        <a:rPr lang="en-US" sz="2400" kern="100">
                          <a:effectLst/>
                          <a:latin typeface="Times New Roman" panose="02020603050405020304" pitchFamily="18" charset="0"/>
                          <a:ea typeface="宋体" panose="02010600030101010101" pitchFamily="2" charset="-122"/>
                        </a:rPr>
                        <a:t> </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70205891"/>
                  </a:ext>
                </a:extLst>
              </a:tr>
              <a:tr h="387951">
                <a:tc vMerge="1">
                  <a:txBody>
                    <a:bodyPr/>
                    <a:lstStyle/>
                    <a:p>
                      <a:endParaRPr lang="zh-CN" altLang="en-US"/>
                    </a:p>
                  </a:txBody>
                  <a:tcP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《系统维护计划》</a:t>
                      </a:r>
                    </a:p>
                  </a:txBody>
                  <a:tcPr marL="68580" marR="68580" marT="0" marB="0" anchor="ctr"/>
                </a:tc>
                <a:tc>
                  <a:txBody>
                    <a:bodyPr/>
                    <a:lstStyle/>
                    <a:p>
                      <a:pPr algn="ctr">
                        <a:spcAft>
                          <a:spcPts val="0"/>
                        </a:spcAft>
                      </a:pPr>
                      <a:r>
                        <a:rPr lang="zh-CN" sz="2400" kern="100">
                          <a:effectLst/>
                          <a:latin typeface="Times New Roman" panose="02020603050405020304" pitchFamily="18" charset="0"/>
                          <a:ea typeface="宋体" panose="02010600030101010101" pitchFamily="2" charset="-122"/>
                        </a:rPr>
                        <a:t>吴子乔</a:t>
                      </a:r>
                    </a:p>
                  </a:txBody>
                  <a:tcPr marL="68580" marR="68580" marT="0" marB="0" anchor="ctr"/>
                </a:tc>
                <a:tc>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7470976"/>
                  </a:ext>
                </a:extLst>
              </a:tr>
            </a:tbl>
          </a:graphicData>
        </a:graphic>
      </p:graphicFrame>
      <p:sp>
        <p:nvSpPr>
          <p:cNvPr id="6" name="文本框 2">
            <a:extLst>
              <a:ext uri="{FF2B5EF4-FFF2-40B4-BE49-F238E27FC236}">
                <a16:creationId xmlns:a16="http://schemas.microsoft.com/office/drawing/2014/main" id="{0D3F2D41-D0E3-45A2-8FF0-3526EDFC95F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365646767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5339435"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文档分配</a:t>
            </a:r>
          </a:p>
        </p:txBody>
      </p:sp>
      <p:graphicFrame>
        <p:nvGraphicFramePr>
          <p:cNvPr id="5" name="表格 4">
            <a:extLst>
              <a:ext uri="{FF2B5EF4-FFF2-40B4-BE49-F238E27FC236}">
                <a16:creationId xmlns:a16="http://schemas.microsoft.com/office/drawing/2014/main" id="{EC25E3CA-9477-488B-B3EA-1B9FE2D76A53}"/>
              </a:ext>
            </a:extLst>
          </p:cNvPr>
          <p:cNvGraphicFramePr>
            <a:graphicFrameLocks noGrp="1"/>
          </p:cNvGraphicFramePr>
          <p:nvPr>
            <p:extLst>
              <p:ext uri="{D42A27DB-BD31-4B8C-83A1-F6EECF244321}">
                <p14:modId xmlns:p14="http://schemas.microsoft.com/office/powerpoint/2010/main" val="528916545"/>
              </p:ext>
            </p:extLst>
          </p:nvPr>
        </p:nvGraphicFramePr>
        <p:xfrm>
          <a:off x="250164" y="986341"/>
          <a:ext cx="11691672" cy="5177790"/>
        </p:xfrm>
        <a:graphic>
          <a:graphicData uri="http://schemas.openxmlformats.org/drawingml/2006/table">
            <a:tbl>
              <a:tblPr firstCol="1" bandRow="1">
                <a:tableStyleId>{5C22544A-7EE6-4342-B048-85BDC9FD1C3A}</a:tableStyleId>
              </a:tblPr>
              <a:tblGrid>
                <a:gridCol w="1562188">
                  <a:extLst>
                    <a:ext uri="{9D8B030D-6E8A-4147-A177-3AD203B41FA5}">
                      <a16:colId xmlns:a16="http://schemas.microsoft.com/office/drawing/2014/main" val="3952870402"/>
                    </a:ext>
                  </a:extLst>
                </a:gridCol>
                <a:gridCol w="1780702">
                  <a:extLst>
                    <a:ext uri="{9D8B030D-6E8A-4147-A177-3AD203B41FA5}">
                      <a16:colId xmlns:a16="http://schemas.microsoft.com/office/drawing/2014/main" val="293835295"/>
                    </a:ext>
                  </a:extLst>
                </a:gridCol>
                <a:gridCol w="2452744">
                  <a:extLst>
                    <a:ext uri="{9D8B030D-6E8A-4147-A177-3AD203B41FA5}">
                      <a16:colId xmlns:a16="http://schemas.microsoft.com/office/drawing/2014/main" val="2776792227"/>
                    </a:ext>
                  </a:extLst>
                </a:gridCol>
                <a:gridCol w="2108498">
                  <a:extLst>
                    <a:ext uri="{9D8B030D-6E8A-4147-A177-3AD203B41FA5}">
                      <a16:colId xmlns:a16="http://schemas.microsoft.com/office/drawing/2014/main" val="1914100762"/>
                    </a:ext>
                  </a:extLst>
                </a:gridCol>
                <a:gridCol w="2398956">
                  <a:extLst>
                    <a:ext uri="{9D8B030D-6E8A-4147-A177-3AD203B41FA5}">
                      <a16:colId xmlns:a16="http://schemas.microsoft.com/office/drawing/2014/main" val="4002733560"/>
                    </a:ext>
                  </a:extLst>
                </a:gridCol>
                <a:gridCol w="1388584">
                  <a:extLst>
                    <a:ext uri="{9D8B030D-6E8A-4147-A177-3AD203B41FA5}">
                      <a16:colId xmlns:a16="http://schemas.microsoft.com/office/drawing/2014/main" val="997477995"/>
                    </a:ext>
                  </a:extLst>
                </a:gridCol>
              </a:tblGrid>
              <a:tr h="243840">
                <a:tc rowSpan="13">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项目执行</a:t>
                      </a:r>
                    </a:p>
                  </a:txBody>
                  <a:tcPr marL="68580" marR="68580" marT="0" marB="0" anchor="ctr">
                    <a:lnR w="12700" cap="flat" cmpd="sng" algn="ctr">
                      <a:solidFill>
                        <a:schemeClr val="tx1"/>
                      </a:solidFill>
                      <a:prstDash val="solid"/>
                      <a:round/>
                      <a:headEnd type="none" w="med" len="med"/>
                      <a:tailEnd type="none" w="med" len="med"/>
                    </a:lnR>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00" dirty="0">
                          <a:effectLst/>
                          <a:latin typeface="Times New Roman" panose="02020603050405020304" pitchFamily="18" charset="0"/>
                          <a:ea typeface="+mn-ea"/>
                        </a:rPr>
                        <a:t>《软件需求规格说明书》</a:t>
                      </a:r>
                    </a:p>
                    <a:p>
                      <a:pPr algn="ctr">
                        <a:spcAft>
                          <a:spcPts val="0"/>
                        </a:spcAft>
                      </a:pP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用户端用例</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65</a:t>
                      </a:r>
                      <a:r>
                        <a:rPr lang="zh-CN" altLang="en-US" sz="2400" kern="100" dirty="0">
                          <a:effectLst/>
                          <a:latin typeface="Times New Roman" panose="02020603050405020304" pitchFamily="18" charset="0"/>
                          <a:ea typeface="宋体" panose="02010600030101010101" pitchFamily="2" charset="-122"/>
                        </a:rPr>
                        <a:t>个</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rowSpan="4">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吴浩伟</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吴子乔、石梦韬、陈栩</a:t>
                      </a: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23238"/>
                  </a:ext>
                </a:extLst>
              </a:tr>
              <a:tr h="121920">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管理端用例</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25</a:t>
                      </a:r>
                      <a:r>
                        <a:rPr lang="zh-CN" altLang="en-US" sz="2400" kern="100" dirty="0">
                          <a:effectLst/>
                          <a:latin typeface="Times New Roman" panose="02020603050405020304" pitchFamily="18" charset="0"/>
                          <a:ea typeface="宋体" panose="02010600030101010101" pitchFamily="2" charset="-122"/>
                        </a:rPr>
                        <a:t>个</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810627194"/>
                  </a:ext>
                </a:extLst>
              </a:tr>
              <a:tr h="231032">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非功能需求</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21</a:t>
                      </a:r>
                      <a:r>
                        <a:rPr lang="zh-CN" altLang="en-US" sz="2400" kern="100" dirty="0">
                          <a:effectLst/>
                          <a:latin typeface="Times New Roman" panose="02020603050405020304" pitchFamily="18" charset="0"/>
                          <a:ea typeface="宋体" panose="02010600030101010101" pitchFamily="2" charset="-122"/>
                        </a:rPr>
                        <a:t>个</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11405607"/>
                  </a:ext>
                </a:extLst>
              </a:tr>
              <a:tr h="46206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421</a:t>
                      </a:r>
                      <a:r>
                        <a:rPr lang="zh-CN" altLang="en-US" sz="2400" kern="100" dirty="0">
                          <a:effectLst/>
                          <a:latin typeface="Times New Roman" panose="02020603050405020304" pitchFamily="18" charset="0"/>
                          <a:ea typeface="宋体" panose="02010600030101010101" pitchFamily="2" charset="-122"/>
                        </a:rPr>
                        <a:t>页</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79360</a:t>
                      </a:r>
                      <a:r>
                        <a:rPr lang="zh-CN" altLang="en-US" sz="2400" kern="100" dirty="0">
                          <a:effectLst/>
                          <a:latin typeface="Times New Roman" panose="02020603050405020304" pitchFamily="18" charset="0"/>
                          <a:ea typeface="宋体" panose="02010600030101010101" pitchFamily="2" charset="-122"/>
                        </a:rPr>
                        <a:t>字</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824780585"/>
                  </a:ext>
                </a:extLst>
              </a:tr>
              <a:tr h="584791">
                <a:tc vMerge="1">
                  <a:txBody>
                    <a:bodyPr/>
                    <a:lstStyle/>
                    <a:p>
                      <a:endParaRPr lang="zh-CN" altLang="en-US"/>
                    </a:p>
                  </a:txBody>
                  <a:tcPr/>
                </a:tc>
                <a:tc rowSpan="6">
                  <a:txBody>
                    <a:bodyPr/>
                    <a:lstStyle/>
                    <a:p>
                      <a:r>
                        <a:rPr lang="zh-CN" altLang="zh-CN" sz="2400" kern="100" dirty="0">
                          <a:effectLst/>
                          <a:latin typeface="Times New Roman" panose="02020603050405020304" pitchFamily="18" charset="0"/>
                          <a:ea typeface="+mn-ea"/>
                        </a:rPr>
                        <a:t>《测试用例》</a:t>
                      </a:r>
                      <a:endParaRPr lang="zh-CN" altLang="en-US" dirty="0"/>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用户端测试用例</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260</a:t>
                      </a:r>
                      <a:r>
                        <a:rPr lang="zh-CN" altLang="en-US" sz="2400" kern="100" dirty="0">
                          <a:effectLst/>
                          <a:latin typeface="Times New Roman" panose="02020603050405020304" pitchFamily="18" charset="0"/>
                          <a:ea typeface="宋体" panose="02010600030101010101" pitchFamily="2" charset="-122"/>
                        </a:rPr>
                        <a:t>条</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T w="12700" cap="flat" cmpd="sng" algn="ctr">
                      <a:solidFill>
                        <a:schemeClr val="tx1"/>
                      </a:solidFill>
                      <a:prstDash val="solid"/>
                      <a:round/>
                      <a:headEnd type="none" w="med" len="med"/>
                      <a:tailEnd type="none" w="med" len="med"/>
                    </a:lnT>
                  </a:tcPr>
                </a:tc>
                <a:tc rowSpan="6">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吴子乔、石梦韬</a:t>
                      </a: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986760"/>
                  </a:ext>
                </a:extLst>
              </a:tr>
              <a:tr h="365761">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用户端页数</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2400" kern="100">
                          <a:effectLst/>
                          <a:latin typeface="Times New Roman" panose="02020603050405020304" pitchFamily="18" charset="0"/>
                          <a:ea typeface="宋体" panose="02010600030101010101" pitchFamily="2" charset="-122"/>
                        </a:rPr>
                        <a:t>72</a:t>
                      </a:r>
                      <a:r>
                        <a:rPr lang="zh-CN" altLang="en-US" sz="2400" kern="100">
                          <a:effectLst/>
                          <a:latin typeface="Times New Roman" panose="02020603050405020304" pitchFamily="18" charset="0"/>
                          <a:ea typeface="宋体" panose="02010600030101010101" pitchFamily="2" charset="-122"/>
                        </a:rPr>
                        <a:t>页</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074248583"/>
                  </a:ext>
                </a:extLst>
              </a:tr>
              <a:tr h="121920">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管理端测试用例</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330</a:t>
                      </a:r>
                      <a:r>
                        <a:rPr lang="zh-CN" altLang="en-US" sz="2400" kern="100" dirty="0">
                          <a:effectLst/>
                          <a:latin typeface="Times New Roman" panose="02020603050405020304" pitchFamily="18" charset="0"/>
                          <a:ea typeface="宋体" panose="02010600030101010101" pitchFamily="2" charset="-122"/>
                        </a:rPr>
                        <a:t>条</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19216098"/>
                  </a:ext>
                </a:extLst>
              </a:tr>
              <a:tr h="243840">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管理端页数</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2400" kern="100">
                          <a:effectLst/>
                          <a:latin typeface="Times New Roman" panose="02020603050405020304" pitchFamily="18" charset="0"/>
                          <a:ea typeface="宋体" panose="02010600030101010101" pitchFamily="2" charset="-122"/>
                        </a:rPr>
                        <a:t>90</a:t>
                      </a:r>
                      <a:r>
                        <a:rPr lang="zh-CN" altLang="en-US" sz="2400" kern="100">
                          <a:effectLst/>
                          <a:latin typeface="Times New Roman" panose="02020603050405020304" pitchFamily="18" charset="0"/>
                          <a:ea typeface="宋体" panose="02010600030101010101" pitchFamily="2" charset="-122"/>
                        </a:rPr>
                        <a:t>页</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107741401"/>
                  </a:ext>
                </a:extLst>
              </a:tr>
              <a:tr h="47333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非功能测试用例</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31</a:t>
                      </a:r>
                      <a:r>
                        <a:rPr lang="zh-CN" altLang="en-US" sz="2400" kern="100" dirty="0">
                          <a:effectLst/>
                          <a:latin typeface="Times New Roman" panose="02020603050405020304" pitchFamily="18" charset="0"/>
                          <a:ea typeface="宋体" panose="02010600030101010101" pitchFamily="2" charset="-122"/>
                        </a:rPr>
                        <a:t>条</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071024330"/>
                  </a:ext>
                </a:extLst>
              </a:tr>
              <a:tr h="121920">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162</a:t>
                      </a:r>
                      <a:r>
                        <a:rPr lang="zh-CN" altLang="en-US" sz="2400" kern="100" dirty="0">
                          <a:effectLst/>
                          <a:latin typeface="Times New Roman" panose="02020603050405020304" pitchFamily="18" charset="0"/>
                          <a:ea typeface="宋体" panose="02010600030101010101" pitchFamily="2" charset="-122"/>
                        </a:rPr>
                        <a:t>页</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r>
                        <a:rPr lang="en-US" altLang="zh-CN" sz="2400" kern="100" dirty="0">
                          <a:effectLst/>
                          <a:latin typeface="Times New Roman" panose="02020603050405020304" pitchFamily="18" charset="0"/>
                          <a:ea typeface="宋体" panose="02010600030101010101" pitchFamily="2" charset="-122"/>
                        </a:rPr>
                        <a:t>621</a:t>
                      </a:r>
                      <a:r>
                        <a:rPr lang="zh-CN" altLang="en-US" sz="2400" kern="100" dirty="0">
                          <a:effectLst/>
                          <a:latin typeface="Times New Roman" panose="02020603050405020304" pitchFamily="18" charset="0"/>
                          <a:ea typeface="宋体" panose="02010600030101010101" pitchFamily="2" charset="-122"/>
                        </a:rPr>
                        <a:t>条</a:t>
                      </a:r>
                      <a:endParaRPr lang="zh-CN" altLang="en-US" dirty="0"/>
                    </a:p>
                  </a:txBody>
                  <a:tcPr marL="68580" marR="68580" marT="0" marB="0" anchor="ctr">
                    <a:lnB w="12700" cap="flat" cmpd="sng" algn="ctr">
                      <a:solidFill>
                        <a:schemeClr val="tx1"/>
                      </a:solidFill>
                      <a:prstDash val="solid"/>
                      <a:round/>
                      <a:headEnd type="none" w="med" len="med"/>
                      <a:tailEnd type="none" w="med" len="med"/>
                    </a:lnB>
                  </a:tcPr>
                </a:tc>
                <a:tc vMerge="1">
                  <a:txBody>
                    <a:bodyPr/>
                    <a:lstStyle/>
                    <a:p>
                      <a:pPr algn="ctr">
                        <a:spcAft>
                          <a:spcPts val="0"/>
                        </a:spcAft>
                      </a:pP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pPr algn="ctr">
                        <a:spcAft>
                          <a:spcPts val="0"/>
                        </a:spcAft>
                      </a:pP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29574400"/>
                  </a:ext>
                </a:extLst>
              </a:tr>
              <a:tr h="243840">
                <a:tc vMerge="1">
                  <a:txBody>
                    <a:bodyPr/>
                    <a:lstStyle/>
                    <a:p>
                      <a:endParaRPr lang="zh-CN" altLang="en-US"/>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400" kern="100" dirty="0">
                          <a:effectLst/>
                          <a:latin typeface="Times New Roman" panose="02020603050405020304" pitchFamily="18" charset="0"/>
                          <a:ea typeface="+mn-ea"/>
                        </a:rPr>
                        <a:t>《用户手册》</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用户端页数</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kern="100">
                          <a:effectLst/>
                          <a:latin typeface="Times New Roman" panose="02020603050405020304" pitchFamily="18" charset="0"/>
                          <a:ea typeface="宋体" panose="02010600030101010101" pitchFamily="2" charset="-122"/>
                        </a:rPr>
                        <a:t>115</a:t>
                      </a:r>
                      <a:r>
                        <a:rPr lang="zh-CN" altLang="en-US" sz="2400" kern="100">
                          <a:effectLst/>
                          <a:latin typeface="Times New Roman" panose="02020603050405020304" pitchFamily="18" charset="0"/>
                          <a:ea typeface="宋体" panose="02010600030101010101" pitchFamily="2" charset="-122"/>
                        </a:rPr>
                        <a:t>页</a:t>
                      </a:r>
                      <a:endParaRPr lang="zh-CN" alt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spcAft>
                          <a:spcPts val="0"/>
                        </a:spcAft>
                      </a:pPr>
                      <a:r>
                        <a:rPr lang="zh-CN" sz="2400" kern="100" dirty="0">
                          <a:effectLst/>
                          <a:latin typeface="Times New Roman" panose="02020603050405020304" pitchFamily="18" charset="0"/>
                          <a:ea typeface="宋体" panose="02010600030101010101" pitchFamily="2" charset="-122"/>
                        </a:rPr>
                        <a:t>石梦韬、陈栩</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spcAft>
                          <a:spcPts val="0"/>
                        </a:spcAft>
                      </a:pPr>
                      <a:r>
                        <a:rPr lang="en-US" sz="2400" kern="100" dirty="0">
                          <a:effectLst/>
                          <a:latin typeface="Times New Roman" panose="02020603050405020304" pitchFamily="18" charset="0"/>
                          <a:ea typeface="宋体" panose="02010600030101010101" pitchFamily="2" charset="-122"/>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7598560"/>
                  </a:ext>
                </a:extLst>
              </a:tr>
              <a:tr h="243840">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2400" kern="100" dirty="0">
                          <a:effectLst/>
                          <a:latin typeface="Times New Roman" panose="02020603050405020304" pitchFamily="18" charset="0"/>
                          <a:ea typeface="宋体" panose="02010600030101010101" pitchFamily="2" charset="-122"/>
                        </a:rPr>
                        <a:t>管理端页数</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kern="100" dirty="0">
                          <a:effectLst/>
                          <a:latin typeface="Times New Roman" panose="02020603050405020304" pitchFamily="18" charset="0"/>
                          <a:ea typeface="宋体" panose="02010600030101010101" pitchFamily="2" charset="-122"/>
                        </a:rPr>
                        <a:t>39</a:t>
                      </a:r>
                      <a:r>
                        <a:rPr lang="zh-CN" altLang="en-US" sz="2400" kern="100" dirty="0">
                          <a:effectLst/>
                          <a:latin typeface="Times New Roman" panose="02020603050405020304" pitchFamily="18" charset="0"/>
                          <a:ea typeface="宋体" panose="02010600030101010101" pitchFamily="2" charset="-122"/>
                        </a:rPr>
                        <a:t>页</a:t>
                      </a:r>
                      <a:endParaRPr lang="zh-CN" altLang="en-US" dirty="0"/>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90875507"/>
                  </a:ext>
                </a:extLst>
              </a:tr>
              <a:tr h="147021">
                <a:tc vMerge="1">
                  <a:txBody>
                    <a:bodyPr/>
                    <a:lstStyle/>
                    <a:p>
                      <a:endParaRPr lang="zh-CN" altLang="en-US"/>
                    </a:p>
                  </a:txBody>
                  <a:tcPr/>
                </a:tc>
                <a:tc vMerge="1">
                  <a:txBody>
                    <a:bodyPr/>
                    <a:lstStyle/>
                    <a:p>
                      <a:endParaRPr lang="zh-CN" altLang="en-US"/>
                    </a:p>
                  </a:txBody>
                  <a:tcPr/>
                </a:tc>
                <a:tc gridSpan="2">
                  <a:txBody>
                    <a:bodyPr/>
                    <a:lstStyle/>
                    <a:p>
                      <a:pPr algn="ctr">
                        <a:spcAft>
                          <a:spcPts val="0"/>
                        </a:spcAft>
                      </a:pPr>
                      <a:r>
                        <a:rPr lang="en-US" altLang="zh-CN" sz="2400" kern="100" dirty="0">
                          <a:effectLst/>
                          <a:latin typeface="Times New Roman" panose="02020603050405020304" pitchFamily="18" charset="0"/>
                          <a:ea typeface="宋体" panose="02010600030101010101" pitchFamily="2" charset="-122"/>
                        </a:rPr>
                        <a:t>154</a:t>
                      </a:r>
                      <a:r>
                        <a:rPr lang="zh-CN" altLang="en-US" sz="2400" kern="100" dirty="0">
                          <a:effectLst/>
                          <a:latin typeface="Times New Roman" panose="02020603050405020304" pitchFamily="18" charset="0"/>
                          <a:ea typeface="宋体" panose="02010600030101010101" pitchFamily="2" charset="-122"/>
                        </a:rPr>
                        <a:t>页</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635940717"/>
                  </a:ext>
                </a:extLst>
              </a:tr>
            </a:tbl>
          </a:graphicData>
        </a:graphic>
      </p:graphicFrame>
      <p:graphicFrame>
        <p:nvGraphicFramePr>
          <p:cNvPr id="3" name="表格 2">
            <a:extLst>
              <a:ext uri="{FF2B5EF4-FFF2-40B4-BE49-F238E27FC236}">
                <a16:creationId xmlns:a16="http://schemas.microsoft.com/office/drawing/2014/main" id="{3D423925-7958-43CB-9BE3-B36BDCEC7834}"/>
              </a:ext>
            </a:extLst>
          </p:cNvPr>
          <p:cNvGraphicFramePr>
            <a:graphicFrameLocks noGrp="1"/>
          </p:cNvGraphicFramePr>
          <p:nvPr>
            <p:extLst>
              <p:ext uri="{D42A27DB-BD31-4B8C-83A1-F6EECF244321}">
                <p14:modId xmlns:p14="http://schemas.microsoft.com/office/powerpoint/2010/main" val="203040774"/>
              </p:ext>
            </p:extLst>
          </p:nvPr>
        </p:nvGraphicFramePr>
        <p:xfrm>
          <a:off x="250164" y="6267822"/>
          <a:ext cx="11691672" cy="474608"/>
        </p:xfrm>
        <a:graphic>
          <a:graphicData uri="http://schemas.openxmlformats.org/drawingml/2006/table">
            <a:tbl>
              <a:tblPr firstRow="1" firstCol="1" bandRow="1">
                <a:tableStyleId>{5C22544A-7EE6-4342-B048-85BDC9FD1C3A}</a:tableStyleId>
              </a:tblPr>
              <a:tblGrid>
                <a:gridCol w="1643182">
                  <a:extLst>
                    <a:ext uri="{9D8B030D-6E8A-4147-A177-3AD203B41FA5}">
                      <a16:colId xmlns:a16="http://schemas.microsoft.com/office/drawing/2014/main" val="130474948"/>
                    </a:ext>
                  </a:extLst>
                </a:gridCol>
                <a:gridCol w="4194421">
                  <a:extLst>
                    <a:ext uri="{9D8B030D-6E8A-4147-A177-3AD203B41FA5}">
                      <a16:colId xmlns:a16="http://schemas.microsoft.com/office/drawing/2014/main" val="3146867051"/>
                    </a:ext>
                  </a:extLst>
                </a:gridCol>
                <a:gridCol w="2962019">
                  <a:extLst>
                    <a:ext uri="{9D8B030D-6E8A-4147-A177-3AD203B41FA5}">
                      <a16:colId xmlns:a16="http://schemas.microsoft.com/office/drawing/2014/main" val="3648049528"/>
                    </a:ext>
                  </a:extLst>
                </a:gridCol>
                <a:gridCol w="2892050">
                  <a:extLst>
                    <a:ext uri="{9D8B030D-6E8A-4147-A177-3AD203B41FA5}">
                      <a16:colId xmlns:a16="http://schemas.microsoft.com/office/drawing/2014/main" val="2861337495"/>
                    </a:ext>
                  </a:extLst>
                </a:gridCol>
              </a:tblGrid>
              <a:tr h="474608">
                <a:tc>
                  <a:txBody>
                    <a:bodyPr/>
                    <a:lstStyle/>
                    <a:p>
                      <a:pPr algn="ctr">
                        <a:spcAft>
                          <a:spcPts val="0"/>
                        </a:spcAft>
                      </a:pPr>
                      <a:r>
                        <a:rPr lang="zh-CN" sz="2400" kern="100" dirty="0">
                          <a:effectLst/>
                        </a:rPr>
                        <a:t>项目收尾</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b="0" kern="100">
                          <a:solidFill>
                            <a:schemeClr val="tx1"/>
                          </a:solidFill>
                          <a:effectLst/>
                        </a:rPr>
                        <a:t>《项目总结报告》</a:t>
                      </a:r>
                      <a:endParaRPr lang="zh-CN" sz="2400" b="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D2DEEF"/>
                    </a:solidFill>
                  </a:tcPr>
                </a:tc>
                <a:tc>
                  <a:txBody>
                    <a:bodyPr/>
                    <a:lstStyle/>
                    <a:p>
                      <a:pPr algn="ctr">
                        <a:spcAft>
                          <a:spcPts val="0"/>
                        </a:spcAft>
                      </a:pPr>
                      <a:r>
                        <a:rPr lang="zh-CN" sz="2400" b="0" kern="100" dirty="0">
                          <a:solidFill>
                            <a:schemeClr val="tx1"/>
                          </a:solidFill>
                          <a:effectLst/>
                        </a:rPr>
                        <a:t>郑友璐</a:t>
                      </a:r>
                      <a:endParaRPr lang="zh-CN" sz="24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D2DEEF"/>
                    </a:solidFill>
                  </a:tcPr>
                </a:tc>
                <a:tc>
                  <a:txBody>
                    <a:bodyPr/>
                    <a:lstStyle/>
                    <a:p>
                      <a:pPr algn="ctr">
                        <a:spcAft>
                          <a:spcPts val="0"/>
                        </a:spcAft>
                      </a:pPr>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D2DEEF"/>
                    </a:solidFill>
                  </a:tcPr>
                </a:tc>
                <a:extLst>
                  <a:ext uri="{0D108BD9-81ED-4DB2-BD59-A6C34878D82A}">
                    <a16:rowId xmlns:a16="http://schemas.microsoft.com/office/drawing/2014/main" val="2934434856"/>
                  </a:ext>
                </a:extLst>
              </a:tr>
            </a:tbl>
          </a:graphicData>
        </a:graphic>
      </p:graphicFrame>
      <p:sp>
        <p:nvSpPr>
          <p:cNvPr id="6" name="文本框 2">
            <a:extLst>
              <a:ext uri="{FF2B5EF4-FFF2-40B4-BE49-F238E27FC236}">
                <a16:creationId xmlns:a16="http://schemas.microsoft.com/office/drawing/2014/main" id="{F56A779A-B8D7-40EE-88FB-70CBDCA1C209}"/>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13274491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7107" name="文本框 2">
            <a:extLst>
              <a:ext uri="{FF2B5EF4-FFF2-40B4-BE49-F238E27FC236}">
                <a16:creationId xmlns:a16="http://schemas.microsoft.com/office/drawing/2014/main" id="{57104F20-9FE1-439E-ABED-78E0C9229271}"/>
              </a:ext>
            </a:extLst>
          </p:cNvPr>
          <p:cNvSpPr txBox="1">
            <a:spLocks noChangeArrowheads="1"/>
          </p:cNvSpPr>
          <p:nvPr/>
        </p:nvSpPr>
        <p:spPr bwMode="auto">
          <a:xfrm>
            <a:off x="4769280" y="147376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文档分配统计</a:t>
            </a:r>
          </a:p>
        </p:txBody>
      </p:sp>
      <p:graphicFrame>
        <p:nvGraphicFramePr>
          <p:cNvPr id="4" name="表格 3">
            <a:extLst>
              <a:ext uri="{FF2B5EF4-FFF2-40B4-BE49-F238E27FC236}">
                <a16:creationId xmlns:a16="http://schemas.microsoft.com/office/drawing/2014/main" id="{79AAD003-53B5-484E-B11D-915876B96FC5}"/>
              </a:ext>
            </a:extLst>
          </p:cNvPr>
          <p:cNvGraphicFramePr>
            <a:graphicFrameLocks noGrp="1"/>
          </p:cNvGraphicFramePr>
          <p:nvPr>
            <p:extLst>
              <p:ext uri="{D42A27DB-BD31-4B8C-83A1-F6EECF244321}">
                <p14:modId xmlns:p14="http://schemas.microsoft.com/office/powerpoint/2010/main" val="1763670119"/>
              </p:ext>
            </p:extLst>
          </p:nvPr>
        </p:nvGraphicFramePr>
        <p:xfrm>
          <a:off x="2032000" y="2649070"/>
          <a:ext cx="8127999" cy="2743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81313872"/>
                    </a:ext>
                  </a:extLst>
                </a:gridCol>
                <a:gridCol w="2709333">
                  <a:extLst>
                    <a:ext uri="{9D8B030D-6E8A-4147-A177-3AD203B41FA5}">
                      <a16:colId xmlns:a16="http://schemas.microsoft.com/office/drawing/2014/main" val="2796876204"/>
                    </a:ext>
                  </a:extLst>
                </a:gridCol>
                <a:gridCol w="2709333">
                  <a:extLst>
                    <a:ext uri="{9D8B030D-6E8A-4147-A177-3AD203B41FA5}">
                      <a16:colId xmlns:a16="http://schemas.microsoft.com/office/drawing/2014/main" val="2050115132"/>
                    </a:ext>
                  </a:extLst>
                </a:gridCol>
              </a:tblGrid>
              <a:tr h="370840">
                <a:tc>
                  <a:txBody>
                    <a:bodyPr/>
                    <a:lstStyle/>
                    <a:p>
                      <a:pPr algn="ctr"/>
                      <a:r>
                        <a:rPr lang="zh-CN" altLang="en-US" sz="2400" dirty="0"/>
                        <a:t>成员</a:t>
                      </a:r>
                    </a:p>
                  </a:txBody>
                  <a:tcPr/>
                </a:tc>
                <a:tc>
                  <a:txBody>
                    <a:bodyPr/>
                    <a:lstStyle/>
                    <a:p>
                      <a:pPr algn="ctr"/>
                      <a:r>
                        <a:rPr lang="zh-CN" altLang="en-US" sz="2400" dirty="0"/>
                        <a:t>主要负责文档数</a:t>
                      </a:r>
                    </a:p>
                  </a:txBody>
                  <a:tcPr/>
                </a:tc>
                <a:tc>
                  <a:txBody>
                    <a:bodyPr/>
                    <a:lstStyle/>
                    <a:p>
                      <a:pPr algn="ctr"/>
                      <a:r>
                        <a:rPr lang="zh-CN" altLang="en-US" sz="2400" dirty="0"/>
                        <a:t>次要负责文档数</a:t>
                      </a:r>
                    </a:p>
                  </a:txBody>
                  <a:tcPr/>
                </a:tc>
                <a:extLst>
                  <a:ext uri="{0D108BD9-81ED-4DB2-BD59-A6C34878D82A}">
                    <a16:rowId xmlns:a16="http://schemas.microsoft.com/office/drawing/2014/main" val="849118966"/>
                  </a:ext>
                </a:extLst>
              </a:tr>
              <a:tr h="370840">
                <a:tc>
                  <a:txBody>
                    <a:bodyPr/>
                    <a:lstStyle/>
                    <a:p>
                      <a:pPr algn="ctr"/>
                      <a:r>
                        <a:rPr lang="zh-CN" altLang="en-US" sz="2400" dirty="0"/>
                        <a:t>郑友璐</a:t>
                      </a:r>
                    </a:p>
                  </a:txBody>
                  <a:tcPr/>
                </a:tc>
                <a:tc>
                  <a:txBody>
                    <a:bodyPr/>
                    <a:lstStyle/>
                    <a:p>
                      <a:pPr algn="ctr"/>
                      <a:r>
                        <a:rPr lang="en-US" altLang="zh-CN" sz="2400" dirty="0"/>
                        <a:t>7</a:t>
                      </a:r>
                      <a:endParaRPr lang="zh-CN" altLang="en-US" sz="2400" dirty="0"/>
                    </a:p>
                  </a:txBody>
                  <a:tcPr/>
                </a:tc>
                <a:tc>
                  <a:txBody>
                    <a:bodyPr/>
                    <a:lstStyle/>
                    <a:p>
                      <a:pPr algn="ctr"/>
                      <a:r>
                        <a:rPr lang="en-US" altLang="zh-CN" sz="2400" dirty="0"/>
                        <a:t>2</a:t>
                      </a:r>
                      <a:endParaRPr lang="zh-CN" altLang="en-US" sz="2400" dirty="0"/>
                    </a:p>
                  </a:txBody>
                  <a:tcPr/>
                </a:tc>
                <a:extLst>
                  <a:ext uri="{0D108BD9-81ED-4DB2-BD59-A6C34878D82A}">
                    <a16:rowId xmlns:a16="http://schemas.microsoft.com/office/drawing/2014/main" val="2722892024"/>
                  </a:ext>
                </a:extLst>
              </a:tr>
              <a:tr h="370840">
                <a:tc>
                  <a:txBody>
                    <a:bodyPr/>
                    <a:lstStyle/>
                    <a:p>
                      <a:pPr algn="ctr"/>
                      <a:r>
                        <a:rPr lang="zh-CN" altLang="en-US" sz="2400" dirty="0"/>
                        <a:t>石梦韬</a:t>
                      </a:r>
                    </a:p>
                  </a:txBody>
                  <a:tcPr/>
                </a:tc>
                <a:tc>
                  <a:txBody>
                    <a:bodyPr/>
                    <a:lstStyle/>
                    <a:p>
                      <a:pPr algn="ctr"/>
                      <a:r>
                        <a:rPr lang="en-US" altLang="zh-CN" sz="2400" dirty="0"/>
                        <a:t>8</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3377205873"/>
                  </a:ext>
                </a:extLst>
              </a:tr>
              <a:tr h="370840">
                <a:tc>
                  <a:txBody>
                    <a:bodyPr/>
                    <a:lstStyle/>
                    <a:p>
                      <a:pPr algn="ctr"/>
                      <a:r>
                        <a:rPr lang="zh-CN" altLang="en-US" sz="2400" dirty="0"/>
                        <a:t>陈栩</a:t>
                      </a:r>
                    </a:p>
                  </a:txBody>
                  <a:tcPr/>
                </a:tc>
                <a:tc>
                  <a:txBody>
                    <a:bodyPr/>
                    <a:lstStyle/>
                    <a:p>
                      <a:pPr algn="ctr"/>
                      <a:r>
                        <a:rPr lang="en-US" altLang="zh-CN" sz="2400" dirty="0"/>
                        <a:t>3</a:t>
                      </a:r>
                      <a:endParaRPr lang="zh-CN" altLang="en-US" sz="2400" dirty="0"/>
                    </a:p>
                  </a:txBody>
                  <a:tcPr/>
                </a:tc>
                <a:tc>
                  <a:txBody>
                    <a:bodyPr/>
                    <a:lstStyle/>
                    <a:p>
                      <a:pPr algn="ctr"/>
                      <a:r>
                        <a:rPr lang="en-US" altLang="zh-CN" sz="2400" dirty="0"/>
                        <a:t>3</a:t>
                      </a:r>
                      <a:endParaRPr lang="zh-CN" altLang="en-US" sz="2400" dirty="0"/>
                    </a:p>
                  </a:txBody>
                  <a:tcPr/>
                </a:tc>
                <a:extLst>
                  <a:ext uri="{0D108BD9-81ED-4DB2-BD59-A6C34878D82A}">
                    <a16:rowId xmlns:a16="http://schemas.microsoft.com/office/drawing/2014/main" val="3515164239"/>
                  </a:ext>
                </a:extLst>
              </a:tr>
              <a:tr h="370840">
                <a:tc>
                  <a:txBody>
                    <a:bodyPr/>
                    <a:lstStyle/>
                    <a:p>
                      <a:pPr algn="ctr"/>
                      <a:r>
                        <a:rPr lang="zh-CN" altLang="en-US" sz="2400" dirty="0"/>
                        <a:t>吴子乔</a:t>
                      </a:r>
                    </a:p>
                  </a:txBody>
                  <a:tcPr/>
                </a:tc>
                <a:tc>
                  <a:txBody>
                    <a:bodyPr/>
                    <a:lstStyle/>
                    <a:p>
                      <a:pPr algn="ctr"/>
                      <a:r>
                        <a:rPr lang="en-US" altLang="zh-CN" sz="2400" dirty="0"/>
                        <a:t>7</a:t>
                      </a:r>
                      <a:endParaRPr lang="zh-CN" altLang="en-US" sz="2400" dirty="0"/>
                    </a:p>
                  </a:txBody>
                  <a:tcPr/>
                </a:tc>
                <a:tc>
                  <a:txBody>
                    <a:bodyPr/>
                    <a:lstStyle/>
                    <a:p>
                      <a:pPr algn="ctr"/>
                      <a:r>
                        <a:rPr lang="en-US" altLang="zh-CN" sz="2400" dirty="0"/>
                        <a:t>2</a:t>
                      </a:r>
                      <a:endParaRPr lang="zh-CN" altLang="en-US" sz="2400" dirty="0"/>
                    </a:p>
                  </a:txBody>
                  <a:tcPr/>
                </a:tc>
                <a:extLst>
                  <a:ext uri="{0D108BD9-81ED-4DB2-BD59-A6C34878D82A}">
                    <a16:rowId xmlns:a16="http://schemas.microsoft.com/office/drawing/2014/main" val="3607942265"/>
                  </a:ext>
                </a:extLst>
              </a:tr>
              <a:tr h="370840">
                <a:tc>
                  <a:txBody>
                    <a:bodyPr/>
                    <a:lstStyle/>
                    <a:p>
                      <a:pPr algn="ctr"/>
                      <a:r>
                        <a:rPr lang="zh-CN" altLang="en-US" sz="2400" dirty="0"/>
                        <a:t>吴浩伟</a:t>
                      </a:r>
                    </a:p>
                  </a:txBody>
                  <a:tcPr/>
                </a:tc>
                <a:tc>
                  <a:txBody>
                    <a:bodyPr/>
                    <a:lstStyle/>
                    <a:p>
                      <a:pPr algn="ctr"/>
                      <a:r>
                        <a:rPr lang="en-US" altLang="zh-CN" sz="2400" dirty="0"/>
                        <a:t>6</a:t>
                      </a:r>
                      <a:endParaRPr lang="zh-CN" altLang="en-US" sz="2400" dirty="0"/>
                    </a:p>
                  </a:txBody>
                  <a:tcPr/>
                </a:tc>
                <a:tc>
                  <a:txBody>
                    <a:bodyPr/>
                    <a:lstStyle/>
                    <a:p>
                      <a:pPr algn="ctr"/>
                      <a:r>
                        <a:rPr lang="en-US" altLang="zh-CN" sz="2400" dirty="0"/>
                        <a:t>2</a:t>
                      </a:r>
                      <a:endParaRPr lang="zh-CN" altLang="en-US" sz="2400" dirty="0"/>
                    </a:p>
                  </a:txBody>
                  <a:tcPr/>
                </a:tc>
                <a:extLst>
                  <a:ext uri="{0D108BD9-81ED-4DB2-BD59-A6C34878D82A}">
                    <a16:rowId xmlns:a16="http://schemas.microsoft.com/office/drawing/2014/main" val="959535833"/>
                  </a:ext>
                </a:extLst>
              </a:tr>
            </a:tbl>
          </a:graphicData>
        </a:graphic>
      </p:graphicFrame>
      <p:sp>
        <p:nvSpPr>
          <p:cNvPr id="7" name="文本框 2">
            <a:extLst>
              <a:ext uri="{FF2B5EF4-FFF2-40B4-BE49-F238E27FC236}">
                <a16:creationId xmlns:a16="http://schemas.microsoft.com/office/drawing/2014/main" id="{1B0B9AED-2A72-4443-87A7-83590876FA0D}"/>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1290058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文本框 2">
            <a:extLst>
              <a:ext uri="{FF2B5EF4-FFF2-40B4-BE49-F238E27FC236}">
                <a16:creationId xmlns:a16="http://schemas.microsoft.com/office/drawing/2014/main" id="{C3CCD25F-FC53-4BB0-BFA6-945CE05E8EA7}"/>
              </a:ext>
            </a:extLst>
          </p:cNvPr>
          <p:cNvSpPr txBox="1"/>
          <p:nvPr/>
        </p:nvSpPr>
        <p:spPr>
          <a:xfrm>
            <a:off x="4450311" y="659217"/>
            <a:ext cx="2339103" cy="523220"/>
          </a:xfrm>
          <a:prstGeom prst="rect">
            <a:avLst/>
          </a:prstGeom>
          <a:noFill/>
        </p:spPr>
        <p:txBody>
          <a:bodyPr wrap="none" rtlCol="0">
            <a:spAutoFit/>
          </a:bodyPr>
          <a:lstStyle/>
          <a:p>
            <a:pPr algn="ctr"/>
            <a:r>
              <a:rPr lang="zh-CN" altLang="en-US" sz="2800" dirty="0"/>
              <a:t>绩效打分流程</a:t>
            </a:r>
          </a:p>
        </p:txBody>
      </p:sp>
      <p:sp>
        <p:nvSpPr>
          <p:cNvPr id="4" name="椭圆 3">
            <a:extLst>
              <a:ext uri="{FF2B5EF4-FFF2-40B4-BE49-F238E27FC236}">
                <a16:creationId xmlns:a16="http://schemas.microsoft.com/office/drawing/2014/main" id="{F4955160-8F8A-47EF-AFD3-BC40C2C05B1E}"/>
              </a:ext>
            </a:extLst>
          </p:cNvPr>
          <p:cNvSpPr/>
          <p:nvPr/>
        </p:nvSpPr>
        <p:spPr>
          <a:xfrm>
            <a:off x="4556288" y="1241334"/>
            <a:ext cx="2339103" cy="1108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组长给出本周绩效，并发到群中</a:t>
            </a:r>
          </a:p>
        </p:txBody>
      </p:sp>
      <p:cxnSp>
        <p:nvCxnSpPr>
          <p:cNvPr id="6" name="直接箭头连接符 5">
            <a:extLst>
              <a:ext uri="{FF2B5EF4-FFF2-40B4-BE49-F238E27FC236}">
                <a16:creationId xmlns:a16="http://schemas.microsoft.com/office/drawing/2014/main" id="{948EC81C-0D9C-47D8-BB2F-9BFFC71B9C43}"/>
              </a:ext>
            </a:extLst>
          </p:cNvPr>
          <p:cNvCxnSpPr>
            <a:cxnSpLocks/>
            <a:stCxn id="4" idx="4"/>
            <a:endCxn id="8" idx="0"/>
          </p:cNvCxnSpPr>
          <p:nvPr/>
        </p:nvCxnSpPr>
        <p:spPr>
          <a:xfrm>
            <a:off x="5725840" y="2349997"/>
            <a:ext cx="14600" cy="5593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559D5B6A-EB8F-4AE1-AFE7-AEF959A94DB4}"/>
              </a:ext>
            </a:extLst>
          </p:cNvPr>
          <p:cNvSpPr/>
          <p:nvPr/>
        </p:nvSpPr>
        <p:spPr>
          <a:xfrm>
            <a:off x="4693326" y="2909340"/>
            <a:ext cx="2094227" cy="90506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组员有无异议</a:t>
            </a:r>
          </a:p>
        </p:txBody>
      </p:sp>
      <p:cxnSp>
        <p:nvCxnSpPr>
          <p:cNvPr id="11" name="直接箭头连接符 10">
            <a:extLst>
              <a:ext uri="{FF2B5EF4-FFF2-40B4-BE49-F238E27FC236}">
                <a16:creationId xmlns:a16="http://schemas.microsoft.com/office/drawing/2014/main" id="{6DCD0357-148A-43DF-85F3-BD880A127048}"/>
              </a:ext>
            </a:extLst>
          </p:cNvPr>
          <p:cNvCxnSpPr>
            <a:cxnSpLocks/>
            <a:stCxn id="8" idx="1"/>
          </p:cNvCxnSpPr>
          <p:nvPr/>
        </p:nvCxnSpPr>
        <p:spPr>
          <a:xfrm flipH="1">
            <a:off x="4077478" y="3361874"/>
            <a:ext cx="6158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C0CCD34-690D-4532-9726-04D995C53ACC}"/>
              </a:ext>
            </a:extLst>
          </p:cNvPr>
          <p:cNvSpPr/>
          <p:nvPr/>
        </p:nvSpPr>
        <p:spPr>
          <a:xfrm>
            <a:off x="2911150" y="3069774"/>
            <a:ext cx="1166327"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通过</a:t>
            </a:r>
          </a:p>
        </p:txBody>
      </p:sp>
      <p:sp>
        <p:nvSpPr>
          <p:cNvPr id="16" name="文本框 15">
            <a:extLst>
              <a:ext uri="{FF2B5EF4-FFF2-40B4-BE49-F238E27FC236}">
                <a16:creationId xmlns:a16="http://schemas.microsoft.com/office/drawing/2014/main" id="{0EEFAFEB-74A7-486E-B9EB-02BF5F70BA7E}"/>
              </a:ext>
            </a:extLst>
          </p:cNvPr>
          <p:cNvSpPr txBox="1"/>
          <p:nvPr/>
        </p:nvSpPr>
        <p:spPr>
          <a:xfrm>
            <a:off x="4207296" y="2992542"/>
            <a:ext cx="519694" cy="400110"/>
          </a:xfrm>
          <a:prstGeom prst="rect">
            <a:avLst/>
          </a:prstGeom>
          <a:noFill/>
        </p:spPr>
        <p:txBody>
          <a:bodyPr wrap="none" rtlCol="0">
            <a:spAutoFit/>
          </a:bodyPr>
          <a:lstStyle/>
          <a:p>
            <a:r>
              <a:rPr lang="en-US" altLang="zh-CN" sz="2000" dirty="0"/>
              <a:t>NO</a:t>
            </a:r>
            <a:endParaRPr lang="zh-CN" altLang="en-US" sz="2000" dirty="0"/>
          </a:p>
        </p:txBody>
      </p:sp>
      <p:cxnSp>
        <p:nvCxnSpPr>
          <p:cNvPr id="18" name="直接箭头连接符 17">
            <a:extLst>
              <a:ext uri="{FF2B5EF4-FFF2-40B4-BE49-F238E27FC236}">
                <a16:creationId xmlns:a16="http://schemas.microsoft.com/office/drawing/2014/main" id="{BCC15F6D-A273-415E-B958-EBB1FE0374FA}"/>
              </a:ext>
            </a:extLst>
          </p:cNvPr>
          <p:cNvCxnSpPr>
            <a:cxnSpLocks/>
          </p:cNvCxnSpPr>
          <p:nvPr/>
        </p:nvCxnSpPr>
        <p:spPr>
          <a:xfrm>
            <a:off x="6721179" y="3361874"/>
            <a:ext cx="6126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5AF596C-4BF1-48F0-B1F4-3B263CD3D590}"/>
              </a:ext>
            </a:extLst>
          </p:cNvPr>
          <p:cNvSpPr/>
          <p:nvPr/>
        </p:nvSpPr>
        <p:spPr>
          <a:xfrm>
            <a:off x="7333861" y="3069774"/>
            <a:ext cx="1455728"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开会决定</a:t>
            </a:r>
          </a:p>
        </p:txBody>
      </p:sp>
      <p:sp>
        <p:nvSpPr>
          <p:cNvPr id="21" name="文本框 20">
            <a:extLst>
              <a:ext uri="{FF2B5EF4-FFF2-40B4-BE49-F238E27FC236}">
                <a16:creationId xmlns:a16="http://schemas.microsoft.com/office/drawing/2014/main" id="{3087286F-6EF4-40F4-9F14-6DE7C2195157}"/>
              </a:ext>
            </a:extLst>
          </p:cNvPr>
          <p:cNvSpPr txBox="1"/>
          <p:nvPr/>
        </p:nvSpPr>
        <p:spPr>
          <a:xfrm>
            <a:off x="6695362" y="2997342"/>
            <a:ext cx="550856" cy="400110"/>
          </a:xfrm>
          <a:prstGeom prst="rect">
            <a:avLst/>
          </a:prstGeom>
          <a:noFill/>
        </p:spPr>
        <p:txBody>
          <a:bodyPr wrap="none" rtlCol="0">
            <a:spAutoFit/>
          </a:bodyPr>
          <a:lstStyle/>
          <a:p>
            <a:r>
              <a:rPr lang="en-US" altLang="zh-CN" sz="2000" dirty="0"/>
              <a:t>YES</a:t>
            </a:r>
            <a:endParaRPr lang="zh-CN" altLang="en-US" sz="2000" dirty="0"/>
          </a:p>
        </p:txBody>
      </p:sp>
      <p:cxnSp>
        <p:nvCxnSpPr>
          <p:cNvPr id="22" name="直接箭头连接符 21">
            <a:extLst>
              <a:ext uri="{FF2B5EF4-FFF2-40B4-BE49-F238E27FC236}">
                <a16:creationId xmlns:a16="http://schemas.microsoft.com/office/drawing/2014/main" id="{747720DA-6C6A-4FEF-960F-F28838CB7809}"/>
              </a:ext>
            </a:extLst>
          </p:cNvPr>
          <p:cNvCxnSpPr>
            <a:cxnSpLocks/>
          </p:cNvCxnSpPr>
          <p:nvPr/>
        </p:nvCxnSpPr>
        <p:spPr>
          <a:xfrm flipH="1">
            <a:off x="7911924" y="3653974"/>
            <a:ext cx="5100" cy="5486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83DE5B3A-F209-4E0B-A3DE-32ED05986F77}"/>
              </a:ext>
            </a:extLst>
          </p:cNvPr>
          <p:cNvSpPr/>
          <p:nvPr/>
        </p:nvSpPr>
        <p:spPr>
          <a:xfrm>
            <a:off x="7328760" y="4202669"/>
            <a:ext cx="1364534" cy="54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确定分数</a:t>
            </a:r>
          </a:p>
        </p:txBody>
      </p:sp>
      <p:sp>
        <p:nvSpPr>
          <p:cNvPr id="23" name="椭圆 22">
            <a:extLst>
              <a:ext uri="{FF2B5EF4-FFF2-40B4-BE49-F238E27FC236}">
                <a16:creationId xmlns:a16="http://schemas.microsoft.com/office/drawing/2014/main" id="{9C8F0CC3-737E-4EDA-9692-B9A6EF39F5FC}"/>
              </a:ext>
            </a:extLst>
          </p:cNvPr>
          <p:cNvSpPr/>
          <p:nvPr/>
        </p:nvSpPr>
        <p:spPr>
          <a:xfrm>
            <a:off x="5070892" y="5850292"/>
            <a:ext cx="1386244" cy="578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上传</a:t>
            </a:r>
          </a:p>
        </p:txBody>
      </p:sp>
      <p:cxnSp>
        <p:nvCxnSpPr>
          <p:cNvPr id="25" name="连接符: 肘形 24">
            <a:extLst>
              <a:ext uri="{FF2B5EF4-FFF2-40B4-BE49-F238E27FC236}">
                <a16:creationId xmlns:a16="http://schemas.microsoft.com/office/drawing/2014/main" id="{745DE0BF-C0B4-464D-899C-6DAEA4DF225D}"/>
              </a:ext>
            </a:extLst>
          </p:cNvPr>
          <p:cNvCxnSpPr>
            <a:stCxn id="15" idx="2"/>
            <a:endCxn id="23" idx="0"/>
          </p:cNvCxnSpPr>
          <p:nvPr/>
        </p:nvCxnSpPr>
        <p:spPr>
          <a:xfrm rot="16200000" flipH="1">
            <a:off x="3531005" y="3617283"/>
            <a:ext cx="2196318" cy="2269700"/>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D0D6A0CB-8539-4C65-99C6-B2D0FA0595D1}"/>
              </a:ext>
            </a:extLst>
          </p:cNvPr>
          <p:cNvCxnSpPr>
            <a:cxnSpLocks/>
          </p:cNvCxnSpPr>
          <p:nvPr/>
        </p:nvCxnSpPr>
        <p:spPr>
          <a:xfrm rot="10800000" flipV="1">
            <a:off x="5763382" y="4484669"/>
            <a:ext cx="1588321" cy="1373276"/>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文本框 2">
            <a:extLst>
              <a:ext uri="{FF2B5EF4-FFF2-40B4-BE49-F238E27FC236}">
                <a16:creationId xmlns:a16="http://schemas.microsoft.com/office/drawing/2014/main" id="{0569767F-85A3-457C-83FC-D4E38E34B3EE}"/>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1099744636"/>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矩形 2">
            <a:extLst>
              <a:ext uri="{FF2B5EF4-FFF2-40B4-BE49-F238E27FC236}">
                <a16:creationId xmlns:a16="http://schemas.microsoft.com/office/drawing/2014/main" id="{2E5710BA-A352-4851-848D-0EE2BD200A44}"/>
              </a:ext>
            </a:extLst>
          </p:cNvPr>
          <p:cNvSpPr/>
          <p:nvPr/>
        </p:nvSpPr>
        <p:spPr>
          <a:xfrm>
            <a:off x="4926451" y="323185"/>
            <a:ext cx="2339102" cy="523220"/>
          </a:xfrm>
          <a:prstGeom prst="rect">
            <a:avLst/>
          </a:prstGeom>
        </p:spPr>
        <p:txBody>
          <a:bodyPr wrap="none">
            <a:spAutoFit/>
          </a:bodyPr>
          <a:lstStyle/>
          <a:p>
            <a:pPr algn="ctr">
              <a:defRPr sz="1400" b="0" i="0" u="none" strike="noStrike" kern="1200" spc="0" baseline="0">
                <a:solidFill>
                  <a:prstClr val="black">
                    <a:lumMod val="65000"/>
                    <a:lumOff val="35000"/>
                  </a:prstClr>
                </a:solidFill>
                <a:latin typeface="+mn-lt"/>
                <a:ea typeface="+mn-ea"/>
                <a:cs typeface="+mn-cs"/>
              </a:defRPr>
            </a:pPr>
            <a:r>
              <a:rPr lang="zh-CN" altLang="en-US" sz="2800" dirty="0">
                <a:solidFill>
                  <a:prstClr val="black">
                    <a:lumMod val="65000"/>
                    <a:lumOff val="35000"/>
                  </a:prstClr>
                </a:solidFill>
                <a:ea typeface="+mn-ea"/>
              </a:rPr>
              <a:t>第十七周绩效</a:t>
            </a:r>
          </a:p>
        </p:txBody>
      </p:sp>
      <p:graphicFrame>
        <p:nvGraphicFramePr>
          <p:cNvPr id="9" name="图表 8">
            <a:extLst>
              <a:ext uri="{FF2B5EF4-FFF2-40B4-BE49-F238E27FC236}">
                <a16:creationId xmlns:a16="http://schemas.microsoft.com/office/drawing/2014/main" id="{C891F2B6-5387-4E75-A7ED-DC16A9DC452F}"/>
              </a:ext>
            </a:extLst>
          </p:cNvPr>
          <p:cNvGraphicFramePr>
            <a:graphicFrameLocks/>
          </p:cNvGraphicFramePr>
          <p:nvPr>
            <p:extLst>
              <p:ext uri="{D42A27DB-BD31-4B8C-83A1-F6EECF244321}">
                <p14:modId xmlns:p14="http://schemas.microsoft.com/office/powerpoint/2010/main" val="8223831"/>
              </p:ext>
            </p:extLst>
          </p:nvPr>
        </p:nvGraphicFramePr>
        <p:xfrm>
          <a:off x="-153745" y="1333949"/>
          <a:ext cx="8781378" cy="54110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a:extLst>
              <a:ext uri="{FF2B5EF4-FFF2-40B4-BE49-F238E27FC236}">
                <a16:creationId xmlns:a16="http://schemas.microsoft.com/office/drawing/2014/main" id="{D3A4F40E-BF2A-4B3A-94EE-0B4884710B2F}"/>
              </a:ext>
            </a:extLst>
          </p:cNvPr>
          <p:cNvGraphicFramePr>
            <a:graphicFrameLocks noGrp="1"/>
          </p:cNvGraphicFramePr>
          <p:nvPr>
            <p:extLst>
              <p:ext uri="{D42A27DB-BD31-4B8C-83A1-F6EECF244321}">
                <p14:modId xmlns:p14="http://schemas.microsoft.com/office/powerpoint/2010/main" val="1764510648"/>
              </p:ext>
            </p:extLst>
          </p:nvPr>
        </p:nvGraphicFramePr>
        <p:xfrm>
          <a:off x="7519593" y="1333949"/>
          <a:ext cx="4554070" cy="3307525"/>
        </p:xfrm>
        <a:graphic>
          <a:graphicData uri="http://schemas.openxmlformats.org/drawingml/2006/table">
            <a:tbl>
              <a:tblPr firstRow="1" bandRow="1">
                <a:tableStyleId>{5C22544A-7EE6-4342-B048-85BDC9FD1C3A}</a:tableStyleId>
              </a:tblPr>
              <a:tblGrid>
                <a:gridCol w="753036">
                  <a:extLst>
                    <a:ext uri="{9D8B030D-6E8A-4147-A177-3AD203B41FA5}">
                      <a16:colId xmlns:a16="http://schemas.microsoft.com/office/drawing/2014/main" val="2773445439"/>
                    </a:ext>
                  </a:extLst>
                </a:gridCol>
                <a:gridCol w="688489">
                  <a:extLst>
                    <a:ext uri="{9D8B030D-6E8A-4147-A177-3AD203B41FA5}">
                      <a16:colId xmlns:a16="http://schemas.microsoft.com/office/drawing/2014/main" val="2210241804"/>
                    </a:ext>
                  </a:extLst>
                </a:gridCol>
                <a:gridCol w="570155">
                  <a:extLst>
                    <a:ext uri="{9D8B030D-6E8A-4147-A177-3AD203B41FA5}">
                      <a16:colId xmlns:a16="http://schemas.microsoft.com/office/drawing/2014/main" val="2723753773"/>
                    </a:ext>
                  </a:extLst>
                </a:gridCol>
                <a:gridCol w="570156">
                  <a:extLst>
                    <a:ext uri="{9D8B030D-6E8A-4147-A177-3AD203B41FA5}">
                      <a16:colId xmlns:a16="http://schemas.microsoft.com/office/drawing/2014/main" val="3721395884"/>
                    </a:ext>
                  </a:extLst>
                </a:gridCol>
                <a:gridCol w="564678">
                  <a:extLst>
                    <a:ext uri="{9D8B030D-6E8A-4147-A177-3AD203B41FA5}">
                      <a16:colId xmlns:a16="http://schemas.microsoft.com/office/drawing/2014/main" val="3967104719"/>
                    </a:ext>
                  </a:extLst>
                </a:gridCol>
                <a:gridCol w="703778">
                  <a:extLst>
                    <a:ext uri="{9D8B030D-6E8A-4147-A177-3AD203B41FA5}">
                      <a16:colId xmlns:a16="http://schemas.microsoft.com/office/drawing/2014/main" val="2616674044"/>
                    </a:ext>
                  </a:extLst>
                </a:gridCol>
                <a:gridCol w="703778">
                  <a:extLst>
                    <a:ext uri="{9D8B030D-6E8A-4147-A177-3AD203B41FA5}">
                      <a16:colId xmlns:a16="http://schemas.microsoft.com/office/drawing/2014/main" val="289684611"/>
                    </a:ext>
                  </a:extLst>
                </a:gridCol>
              </a:tblGrid>
              <a:tr h="818473">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工作任务</a:t>
                      </a:r>
                    </a:p>
                  </a:txBody>
                  <a:tcPr marL="7620" marR="7620" marT="7620" marB="0" anchor="ctr"/>
                </a:tc>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工作质量</a:t>
                      </a:r>
                    </a:p>
                  </a:txBody>
                  <a:tcPr marL="7620" marR="7620" marT="7620" marB="0" anchor="ctr"/>
                </a:tc>
                <a:tc>
                  <a:txBody>
                    <a:bodyPr/>
                    <a:lstStyle/>
                    <a:p>
                      <a:pPr algn="ctr" fontAlgn="b"/>
                      <a:r>
                        <a:rPr lang="zh-CN" altLang="en-US" sz="1800" b="0" i="0" u="none" strike="noStrike" dirty="0">
                          <a:solidFill>
                            <a:srgbClr val="000000"/>
                          </a:solidFill>
                          <a:effectLst/>
                          <a:latin typeface="等线" panose="02010600030101010101" pitchFamily="2" charset="-122"/>
                          <a:ea typeface="等线" panose="02010600030101010101" pitchFamily="2" charset="-122"/>
                        </a:rPr>
                        <a:t>工作技能</a:t>
                      </a:r>
                    </a:p>
                  </a:txBody>
                  <a:tcPr marL="7620" marR="7620" marT="7620" marB="0" anchor="ctr"/>
                </a:tc>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工作态度</a:t>
                      </a:r>
                    </a:p>
                  </a:txBody>
                  <a:tcPr marL="7620" marR="7620" marT="7620" marB="0" anchor="ctr"/>
                </a:tc>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协调性</a:t>
                      </a:r>
                    </a:p>
                  </a:txBody>
                  <a:tcPr marL="7620" marR="7620" marT="7620" marB="0" anchor="ctr"/>
                </a:tc>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纪律性</a:t>
                      </a:r>
                    </a:p>
                  </a:txBody>
                  <a:tcPr marL="7620" marR="7620" marT="7620" marB="0" anchor="ctr"/>
                </a:tc>
                <a:extLst>
                  <a:ext uri="{0D108BD9-81ED-4DB2-BD59-A6C34878D82A}">
                    <a16:rowId xmlns:a16="http://schemas.microsoft.com/office/drawing/2014/main" val="3355442323"/>
                  </a:ext>
                </a:extLst>
              </a:tr>
              <a:tr h="414842">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郑友璐</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39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19.5</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1191662440"/>
                  </a:ext>
                </a:extLst>
              </a:tr>
              <a:tr h="414842">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石梦韬</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38.8</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18</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8.8</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2140351975"/>
                  </a:ext>
                </a:extLst>
              </a:tr>
              <a:tr h="414842">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陈栩</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38.5</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18.9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3328609167"/>
                  </a:ext>
                </a:extLst>
              </a:tr>
              <a:tr h="414842">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吴子乔</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38.8</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9.5</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9.8</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1572194435"/>
                  </a:ext>
                </a:extLst>
              </a:tr>
              <a:tr h="414842">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吴浩伟</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38.8</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8.8</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203005207"/>
                  </a:ext>
                </a:extLst>
              </a:tr>
              <a:tr h="414842">
                <a:tc>
                  <a:txBody>
                    <a:bodyPr/>
                    <a:lstStyle/>
                    <a:p>
                      <a:pPr algn="ctr" fontAlgn="b"/>
                      <a:r>
                        <a:rPr lang="zh-CN" altLang="en-US" sz="1800" b="0" i="0" u="none" strike="noStrike">
                          <a:solidFill>
                            <a:srgbClr val="000000"/>
                          </a:solidFill>
                          <a:effectLst/>
                          <a:latin typeface="等线" panose="02010600030101010101" pitchFamily="2" charset="-122"/>
                          <a:ea typeface="等线" panose="02010600030101010101" pitchFamily="2" charset="-122"/>
                        </a:rPr>
                        <a:t>平均</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38.78</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18.88</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8.92</a:t>
                      </a:r>
                    </a:p>
                  </a:txBody>
                  <a:tcPr marL="7620" marR="7620" marT="7620" marB="0" anchor="ctr"/>
                </a:tc>
                <a:tc>
                  <a:txBody>
                    <a:bodyPr/>
                    <a:lstStyle/>
                    <a:p>
                      <a:pPr algn="ctr" fontAlgn="b"/>
                      <a:r>
                        <a:rPr lang="en-US" altLang="zh-CN" sz="1800" b="0" i="0" u="none" strike="noStrike">
                          <a:solidFill>
                            <a:srgbClr val="000000"/>
                          </a:solidFill>
                          <a:effectLst/>
                          <a:latin typeface="等线" panose="02010600030101010101" pitchFamily="2" charset="-122"/>
                          <a:ea typeface="等线" panose="02010600030101010101" pitchFamily="2" charset="-122"/>
                        </a:rPr>
                        <a:t>9.7</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9.76</a:t>
                      </a:r>
                    </a:p>
                  </a:txBody>
                  <a:tcPr marL="7620" marR="7620" marT="7620" marB="0" anchor="ctr"/>
                </a:tc>
                <a:tc>
                  <a:txBody>
                    <a:bodyPr/>
                    <a:lstStyle/>
                    <a:p>
                      <a:pPr algn="ct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927864789"/>
                  </a:ext>
                </a:extLst>
              </a:tr>
            </a:tbl>
          </a:graphicData>
        </a:graphic>
      </p:graphicFrame>
      <p:sp>
        <p:nvSpPr>
          <p:cNvPr id="12" name="文本框 2">
            <a:extLst>
              <a:ext uri="{FF2B5EF4-FFF2-40B4-BE49-F238E27FC236}">
                <a16:creationId xmlns:a16="http://schemas.microsoft.com/office/drawing/2014/main" id="{7E70B97D-8419-4A0F-A95E-E88D9CD59E78}"/>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1139622440"/>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矩形 2">
            <a:extLst>
              <a:ext uri="{FF2B5EF4-FFF2-40B4-BE49-F238E27FC236}">
                <a16:creationId xmlns:a16="http://schemas.microsoft.com/office/drawing/2014/main" id="{2E5710BA-A352-4851-848D-0EE2BD200A44}"/>
              </a:ext>
            </a:extLst>
          </p:cNvPr>
          <p:cNvSpPr/>
          <p:nvPr/>
        </p:nvSpPr>
        <p:spPr>
          <a:xfrm>
            <a:off x="4746915" y="323185"/>
            <a:ext cx="2698175" cy="523220"/>
          </a:xfrm>
          <a:prstGeom prst="rect">
            <a:avLst/>
          </a:prstGeom>
        </p:spPr>
        <p:txBody>
          <a:bodyPr wrap="none">
            <a:spAutoFit/>
          </a:bodyPr>
          <a:lstStyle/>
          <a:p>
            <a:pPr algn="ctr">
              <a:defRPr sz="1400" b="0" i="0" u="none" strike="noStrike" kern="1200" spc="0" baseline="0">
                <a:solidFill>
                  <a:prstClr val="black">
                    <a:lumMod val="65000"/>
                    <a:lumOff val="35000"/>
                  </a:prstClr>
                </a:solidFill>
                <a:latin typeface="+mn-lt"/>
                <a:ea typeface="+mn-ea"/>
                <a:cs typeface="+mn-cs"/>
              </a:defRPr>
            </a:pPr>
            <a:r>
              <a:rPr lang="zh-CN" altLang="en-US" sz="2800" dirty="0">
                <a:solidFill>
                  <a:prstClr val="black">
                    <a:lumMod val="65000"/>
                    <a:lumOff val="35000"/>
                  </a:prstClr>
                </a:solidFill>
                <a:ea typeface="+mn-ea"/>
              </a:rPr>
              <a:t>前十七周总绩效</a:t>
            </a:r>
          </a:p>
        </p:txBody>
      </p:sp>
      <p:graphicFrame>
        <p:nvGraphicFramePr>
          <p:cNvPr id="8" name="图表 7">
            <a:extLst>
              <a:ext uri="{FF2B5EF4-FFF2-40B4-BE49-F238E27FC236}">
                <a16:creationId xmlns:a16="http://schemas.microsoft.com/office/drawing/2014/main" id="{92B8F6DC-A2F9-478D-821D-40EC9B35BED7}"/>
              </a:ext>
            </a:extLst>
          </p:cNvPr>
          <p:cNvGraphicFramePr>
            <a:graphicFrameLocks/>
          </p:cNvGraphicFramePr>
          <p:nvPr>
            <p:extLst>
              <p:ext uri="{D42A27DB-BD31-4B8C-83A1-F6EECF244321}">
                <p14:modId xmlns:p14="http://schemas.microsoft.com/office/powerpoint/2010/main" val="1450902575"/>
              </p:ext>
            </p:extLst>
          </p:nvPr>
        </p:nvGraphicFramePr>
        <p:xfrm>
          <a:off x="204395" y="1384934"/>
          <a:ext cx="11715077" cy="5252533"/>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2">
            <a:extLst>
              <a:ext uri="{FF2B5EF4-FFF2-40B4-BE49-F238E27FC236}">
                <a16:creationId xmlns:a16="http://schemas.microsoft.com/office/drawing/2014/main" id="{7A49CF76-9297-4D75-8B36-F5857B88FE9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8323746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矩形 2">
            <a:extLst>
              <a:ext uri="{FF2B5EF4-FFF2-40B4-BE49-F238E27FC236}">
                <a16:creationId xmlns:a16="http://schemas.microsoft.com/office/drawing/2014/main" id="{2E5710BA-A352-4851-848D-0EE2BD200A44}"/>
              </a:ext>
            </a:extLst>
          </p:cNvPr>
          <p:cNvSpPr/>
          <p:nvPr/>
        </p:nvSpPr>
        <p:spPr>
          <a:xfrm>
            <a:off x="4746915" y="323185"/>
            <a:ext cx="2698175" cy="523220"/>
          </a:xfrm>
          <a:prstGeom prst="rect">
            <a:avLst/>
          </a:prstGeom>
        </p:spPr>
        <p:txBody>
          <a:bodyPr wrap="none">
            <a:spAutoFit/>
          </a:bodyPr>
          <a:lstStyle/>
          <a:p>
            <a:pPr algn="ctr">
              <a:defRPr sz="1400" b="0" i="0" u="none" strike="noStrike" kern="1200" spc="0" baseline="0">
                <a:solidFill>
                  <a:prstClr val="black">
                    <a:lumMod val="65000"/>
                    <a:lumOff val="35000"/>
                  </a:prstClr>
                </a:solidFill>
                <a:latin typeface="+mn-lt"/>
                <a:ea typeface="+mn-ea"/>
                <a:cs typeface="+mn-cs"/>
              </a:defRPr>
            </a:pPr>
            <a:r>
              <a:rPr lang="zh-CN" altLang="en-US" sz="2800" dirty="0">
                <a:solidFill>
                  <a:prstClr val="black">
                    <a:lumMod val="65000"/>
                    <a:lumOff val="35000"/>
                  </a:prstClr>
                </a:solidFill>
                <a:ea typeface="+mn-ea"/>
              </a:rPr>
              <a:t>前十七周总绩效</a:t>
            </a:r>
          </a:p>
        </p:txBody>
      </p:sp>
      <p:graphicFrame>
        <p:nvGraphicFramePr>
          <p:cNvPr id="7" name="图表 6">
            <a:extLst>
              <a:ext uri="{FF2B5EF4-FFF2-40B4-BE49-F238E27FC236}">
                <a16:creationId xmlns:a16="http://schemas.microsoft.com/office/drawing/2014/main" id="{FA7B5C4C-CB55-4535-A238-BCD8CDDD1040}"/>
              </a:ext>
            </a:extLst>
          </p:cNvPr>
          <p:cNvGraphicFramePr>
            <a:graphicFrameLocks/>
          </p:cNvGraphicFramePr>
          <p:nvPr>
            <p:extLst>
              <p:ext uri="{D42A27DB-BD31-4B8C-83A1-F6EECF244321}">
                <p14:modId xmlns:p14="http://schemas.microsoft.com/office/powerpoint/2010/main" val="504953372"/>
              </p:ext>
            </p:extLst>
          </p:nvPr>
        </p:nvGraphicFramePr>
        <p:xfrm>
          <a:off x="150607" y="1075765"/>
          <a:ext cx="11951746" cy="5754939"/>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2">
            <a:extLst>
              <a:ext uri="{FF2B5EF4-FFF2-40B4-BE49-F238E27FC236}">
                <a16:creationId xmlns:a16="http://schemas.microsoft.com/office/drawing/2014/main" id="{A94D7804-D983-4CA9-B91D-3D62E2A7ABA0}"/>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spTree>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3" name="矩形 2">
            <a:extLst>
              <a:ext uri="{FF2B5EF4-FFF2-40B4-BE49-F238E27FC236}">
                <a16:creationId xmlns:a16="http://schemas.microsoft.com/office/drawing/2014/main" id="{2E5710BA-A352-4851-848D-0EE2BD200A44}"/>
              </a:ext>
            </a:extLst>
          </p:cNvPr>
          <p:cNvSpPr/>
          <p:nvPr/>
        </p:nvSpPr>
        <p:spPr>
          <a:xfrm>
            <a:off x="5200840" y="1293132"/>
            <a:ext cx="1620957" cy="523220"/>
          </a:xfrm>
          <a:prstGeom prst="rect">
            <a:avLst/>
          </a:prstGeom>
        </p:spPr>
        <p:txBody>
          <a:bodyPr wrap="none">
            <a:spAutoFit/>
          </a:bodyPr>
          <a:lstStyle/>
          <a:p>
            <a:pPr algn="ctr">
              <a:defRPr sz="1400" b="0" i="0" u="none" strike="noStrike" kern="1200" spc="0" baseline="0">
                <a:solidFill>
                  <a:prstClr val="black">
                    <a:lumMod val="65000"/>
                    <a:lumOff val="35000"/>
                  </a:prstClr>
                </a:solidFill>
                <a:latin typeface="+mn-lt"/>
                <a:ea typeface="+mn-ea"/>
                <a:cs typeface="+mn-cs"/>
              </a:defRPr>
            </a:pPr>
            <a:r>
              <a:rPr lang="zh-CN" altLang="en-US" sz="2800" b="1" dirty="0">
                <a:solidFill>
                  <a:prstClr val="black">
                    <a:lumMod val="65000"/>
                    <a:lumOff val="35000"/>
                  </a:prstClr>
                </a:solidFill>
                <a:ea typeface="+mn-ea"/>
              </a:rPr>
              <a:t>绩效排名</a:t>
            </a:r>
          </a:p>
        </p:txBody>
      </p:sp>
      <p:sp>
        <p:nvSpPr>
          <p:cNvPr id="8" name="文本框 2">
            <a:extLst>
              <a:ext uri="{FF2B5EF4-FFF2-40B4-BE49-F238E27FC236}">
                <a16:creationId xmlns:a16="http://schemas.microsoft.com/office/drawing/2014/main" id="{A94D7804-D983-4CA9-B91D-3D62E2A7ABA0}"/>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项目总结报告</a:t>
            </a:r>
          </a:p>
        </p:txBody>
      </p:sp>
      <p:graphicFrame>
        <p:nvGraphicFramePr>
          <p:cNvPr id="4" name="表格 3">
            <a:extLst>
              <a:ext uri="{FF2B5EF4-FFF2-40B4-BE49-F238E27FC236}">
                <a16:creationId xmlns:a16="http://schemas.microsoft.com/office/drawing/2014/main" id="{9F5D2879-4894-4728-8A32-3955AB586005}"/>
              </a:ext>
            </a:extLst>
          </p:cNvPr>
          <p:cNvGraphicFramePr>
            <a:graphicFrameLocks noGrp="1"/>
          </p:cNvGraphicFramePr>
          <p:nvPr>
            <p:extLst>
              <p:ext uri="{D42A27DB-BD31-4B8C-83A1-F6EECF244321}">
                <p14:modId xmlns:p14="http://schemas.microsoft.com/office/powerpoint/2010/main" val="2392739941"/>
              </p:ext>
            </p:extLst>
          </p:nvPr>
        </p:nvGraphicFramePr>
        <p:xfrm>
          <a:off x="2362274" y="2226834"/>
          <a:ext cx="7298090" cy="3195019"/>
        </p:xfrm>
        <a:graphic>
          <a:graphicData uri="http://schemas.openxmlformats.org/drawingml/2006/table">
            <a:tbl>
              <a:tblPr firstRow="1" firstCol="1" bandRow="1">
                <a:tableStyleId>{5C22544A-7EE6-4342-B048-85BDC9FD1C3A}</a:tableStyleId>
              </a:tblPr>
              <a:tblGrid>
                <a:gridCol w="2432126">
                  <a:extLst>
                    <a:ext uri="{9D8B030D-6E8A-4147-A177-3AD203B41FA5}">
                      <a16:colId xmlns:a16="http://schemas.microsoft.com/office/drawing/2014/main" val="926319798"/>
                    </a:ext>
                  </a:extLst>
                </a:gridCol>
                <a:gridCol w="2432982">
                  <a:extLst>
                    <a:ext uri="{9D8B030D-6E8A-4147-A177-3AD203B41FA5}">
                      <a16:colId xmlns:a16="http://schemas.microsoft.com/office/drawing/2014/main" val="2141357932"/>
                    </a:ext>
                  </a:extLst>
                </a:gridCol>
                <a:gridCol w="2432982">
                  <a:extLst>
                    <a:ext uri="{9D8B030D-6E8A-4147-A177-3AD203B41FA5}">
                      <a16:colId xmlns:a16="http://schemas.microsoft.com/office/drawing/2014/main" val="1733070510"/>
                    </a:ext>
                  </a:extLst>
                </a:gridCol>
              </a:tblGrid>
              <a:tr h="487349">
                <a:tc>
                  <a:txBody>
                    <a:bodyPr/>
                    <a:lstStyle/>
                    <a:p>
                      <a:pPr algn="ctr">
                        <a:spcAft>
                          <a:spcPts val="0"/>
                        </a:spcAft>
                      </a:pPr>
                      <a:r>
                        <a:rPr lang="zh-CN" sz="2400" kern="100">
                          <a:effectLst/>
                        </a:rPr>
                        <a:t>成员</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a:effectLst/>
                        </a:rPr>
                        <a:t>总分</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a:effectLst/>
                        </a:rPr>
                        <a:t>平均分</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6757843"/>
                  </a:ext>
                </a:extLst>
              </a:tr>
              <a:tr h="541534">
                <a:tc>
                  <a:txBody>
                    <a:bodyPr/>
                    <a:lstStyle/>
                    <a:p>
                      <a:pPr algn="ctr">
                        <a:spcAft>
                          <a:spcPts val="0"/>
                        </a:spcAft>
                      </a:pPr>
                      <a:r>
                        <a:rPr lang="zh-CN" sz="2400" kern="100" dirty="0">
                          <a:effectLst/>
                        </a:rPr>
                        <a:t>石梦韬</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effectLst/>
                        </a:rPr>
                        <a:t>1432.8</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95.52</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86864257"/>
                  </a:ext>
                </a:extLst>
              </a:tr>
              <a:tr h="541534">
                <a:tc>
                  <a:txBody>
                    <a:bodyPr/>
                    <a:lstStyle/>
                    <a:p>
                      <a:pPr algn="ctr">
                        <a:spcAft>
                          <a:spcPts val="0"/>
                        </a:spcAft>
                      </a:pPr>
                      <a:r>
                        <a:rPr lang="zh-CN" sz="2400" kern="100" dirty="0">
                          <a:effectLst/>
                        </a:rPr>
                        <a:t>陈栩</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effectLst/>
                        </a:rPr>
                        <a:t>1428.9</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95.26</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68050703"/>
                  </a:ext>
                </a:extLst>
              </a:tr>
              <a:tr h="541534">
                <a:tc>
                  <a:txBody>
                    <a:bodyPr/>
                    <a:lstStyle/>
                    <a:p>
                      <a:pPr algn="ctr">
                        <a:spcAft>
                          <a:spcPts val="0"/>
                        </a:spcAft>
                      </a:pPr>
                      <a:r>
                        <a:rPr lang="zh-CN" sz="2400" kern="100">
                          <a:effectLst/>
                        </a:rPr>
                        <a:t>吴浩伟</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1428.6</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95.24</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82870485"/>
                  </a:ext>
                </a:extLst>
              </a:tr>
              <a:tr h="541534">
                <a:tc>
                  <a:txBody>
                    <a:bodyPr/>
                    <a:lstStyle/>
                    <a:p>
                      <a:pPr algn="ctr">
                        <a:spcAft>
                          <a:spcPts val="0"/>
                        </a:spcAft>
                      </a:pPr>
                      <a:r>
                        <a:rPr lang="zh-CN" sz="2400" kern="100">
                          <a:effectLst/>
                        </a:rPr>
                        <a:t>吴子乔</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1427.3</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effectLst/>
                        </a:rPr>
                        <a:t>95.15</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70092705"/>
                  </a:ext>
                </a:extLst>
              </a:tr>
              <a:tr h="541534">
                <a:tc>
                  <a:txBody>
                    <a:bodyPr/>
                    <a:lstStyle/>
                    <a:p>
                      <a:pPr algn="ctr">
                        <a:spcAft>
                          <a:spcPts val="0"/>
                        </a:spcAft>
                      </a:pPr>
                      <a:r>
                        <a:rPr lang="zh-CN" sz="2400" kern="100">
                          <a:effectLst/>
                        </a:rPr>
                        <a:t>郑友璐</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1417.8</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effectLst/>
                        </a:rPr>
                        <a:t>94.52</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6333672"/>
                  </a:ext>
                </a:extLst>
              </a:tr>
            </a:tbl>
          </a:graphicData>
        </a:graphic>
      </p:graphicFrame>
    </p:spTree>
    <p:extLst>
      <p:ext uri="{BB962C8B-B14F-4D97-AF65-F5344CB8AC3E}">
        <p14:creationId xmlns:p14="http://schemas.microsoft.com/office/powerpoint/2010/main" val="932418740"/>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8" name="文本框 2">
            <a:extLst>
              <a:ext uri="{FF2B5EF4-FFF2-40B4-BE49-F238E27FC236}">
                <a16:creationId xmlns:a16="http://schemas.microsoft.com/office/drawing/2014/main" id="{A94D7804-D983-4CA9-B91D-3D62E2A7ABA0}"/>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未来开发</a:t>
            </a:r>
          </a:p>
        </p:txBody>
      </p:sp>
      <p:sp>
        <p:nvSpPr>
          <p:cNvPr id="6" name="文本框 2">
            <a:extLst>
              <a:ext uri="{FF2B5EF4-FFF2-40B4-BE49-F238E27FC236}">
                <a16:creationId xmlns:a16="http://schemas.microsoft.com/office/drawing/2014/main" id="{F2C7DB4E-F46B-49F5-9A6C-458CBC312952}"/>
              </a:ext>
            </a:extLst>
          </p:cNvPr>
          <p:cNvSpPr txBox="1">
            <a:spLocks noChangeArrowheads="1"/>
          </p:cNvSpPr>
          <p:nvPr/>
        </p:nvSpPr>
        <p:spPr bwMode="auto">
          <a:xfrm>
            <a:off x="2574722" y="2705725"/>
            <a:ext cx="819368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8800" b="1" dirty="0">
                <a:latin typeface="方正舒体" panose="02010601030101010101" pitchFamily="2" charset="-122"/>
                <a:ea typeface="方正舒体" panose="02010601030101010101" pitchFamily="2" charset="-122"/>
              </a:rPr>
              <a:t>未来开发</a:t>
            </a:r>
            <a:r>
              <a:rPr lang="en-US" altLang="zh-CN" sz="8800" b="1" dirty="0">
                <a:latin typeface="方正舒体" panose="02010601030101010101" pitchFamily="2" charset="-122"/>
                <a:ea typeface="方正舒体" panose="02010601030101010101" pitchFamily="2" charset="-122"/>
              </a:rPr>
              <a:t>......</a:t>
            </a:r>
          </a:p>
        </p:txBody>
      </p:sp>
    </p:spTree>
    <p:extLst>
      <p:ext uri="{BB962C8B-B14F-4D97-AF65-F5344CB8AC3E}">
        <p14:creationId xmlns:p14="http://schemas.microsoft.com/office/powerpoint/2010/main" val="354795540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a:extLst>
              <a:ext uri="{FF2B5EF4-FFF2-40B4-BE49-F238E27FC236}">
                <a16:creationId xmlns:a16="http://schemas.microsoft.com/office/drawing/2014/main" id="{652F6687-B855-47F9-9FF4-48167D1D0876}"/>
              </a:ext>
            </a:extLst>
          </p:cNvPr>
          <p:cNvPicPr>
            <a:picLocks noChangeAspect="1"/>
          </p:cNvPicPr>
          <p:nvPr/>
        </p:nvPicPr>
        <p:blipFill>
          <a:blip r:embed="rId3"/>
          <a:stretch>
            <a:fillRect/>
          </a:stretch>
        </p:blipFill>
        <p:spPr>
          <a:xfrm>
            <a:off x="3498630" y="841637"/>
            <a:ext cx="3146400" cy="3975144"/>
          </a:xfrm>
          <a:prstGeom prst="rect">
            <a:avLst/>
          </a:prstGeom>
        </p:spPr>
      </p:pic>
      <p:sp>
        <p:nvSpPr>
          <p:cNvPr id="11" name="矩形 10">
            <a:extLst>
              <a:ext uri="{FF2B5EF4-FFF2-40B4-BE49-F238E27FC236}">
                <a16:creationId xmlns:a16="http://schemas.microsoft.com/office/drawing/2014/main" id="{B0E94D66-9457-41ED-BB87-06B24E0FA068}"/>
              </a:ext>
            </a:extLst>
          </p:cNvPr>
          <p:cNvSpPr/>
          <p:nvPr/>
        </p:nvSpPr>
        <p:spPr>
          <a:xfrm>
            <a:off x="3272060" y="290278"/>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项目启动</a:t>
            </a:r>
          </a:p>
        </p:txBody>
      </p:sp>
      <p:pic>
        <p:nvPicPr>
          <p:cNvPr id="47" name="图片 46">
            <a:extLst>
              <a:ext uri="{FF2B5EF4-FFF2-40B4-BE49-F238E27FC236}">
                <a16:creationId xmlns:a16="http://schemas.microsoft.com/office/drawing/2014/main" id="{2CE99713-4F15-40B3-A025-0578BC3370FF}"/>
              </a:ext>
            </a:extLst>
          </p:cNvPr>
          <p:cNvPicPr>
            <a:picLocks noChangeAspect="1"/>
          </p:cNvPicPr>
          <p:nvPr/>
        </p:nvPicPr>
        <p:blipFill>
          <a:blip r:embed="rId4"/>
          <a:stretch>
            <a:fillRect/>
          </a:stretch>
        </p:blipFill>
        <p:spPr>
          <a:xfrm>
            <a:off x="3534080" y="866053"/>
            <a:ext cx="3658724" cy="5913737"/>
          </a:xfrm>
          <a:prstGeom prst="rect">
            <a:avLst/>
          </a:prstGeom>
        </p:spPr>
      </p:pic>
      <p:pic>
        <p:nvPicPr>
          <p:cNvPr id="14365" name="图片 14364">
            <a:extLst>
              <a:ext uri="{FF2B5EF4-FFF2-40B4-BE49-F238E27FC236}">
                <a16:creationId xmlns:a16="http://schemas.microsoft.com/office/drawing/2014/main" id="{54AE7C78-639F-4498-84B5-BDEE04D9593B}"/>
              </a:ext>
            </a:extLst>
          </p:cNvPr>
          <p:cNvPicPr>
            <a:picLocks noChangeAspect="1"/>
          </p:cNvPicPr>
          <p:nvPr/>
        </p:nvPicPr>
        <p:blipFill>
          <a:blip r:embed="rId5"/>
          <a:stretch>
            <a:fillRect/>
          </a:stretch>
        </p:blipFill>
        <p:spPr>
          <a:xfrm>
            <a:off x="3525792" y="812435"/>
            <a:ext cx="2284581" cy="6024450"/>
          </a:xfrm>
          <a:prstGeom prst="rect">
            <a:avLst/>
          </a:prstGeom>
        </p:spPr>
      </p:pic>
      <p:sp>
        <p:nvSpPr>
          <p:cNvPr id="49" name="矩形 48">
            <a:extLst>
              <a:ext uri="{FF2B5EF4-FFF2-40B4-BE49-F238E27FC236}">
                <a16:creationId xmlns:a16="http://schemas.microsoft.com/office/drawing/2014/main" id="{46A7635E-ECE5-4EA1-8462-93C3A592819C}"/>
              </a:ext>
            </a:extLst>
          </p:cNvPr>
          <p:cNvSpPr/>
          <p:nvPr/>
        </p:nvSpPr>
        <p:spPr>
          <a:xfrm>
            <a:off x="3262167" y="288829"/>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项目知识</a:t>
            </a:r>
          </a:p>
        </p:txBody>
      </p:sp>
      <p:sp>
        <p:nvSpPr>
          <p:cNvPr id="14339" name="文本框 2">
            <a:extLst>
              <a:ext uri="{FF2B5EF4-FFF2-40B4-BE49-F238E27FC236}">
                <a16:creationId xmlns:a16="http://schemas.microsoft.com/office/drawing/2014/main" id="{6B9050E7-91D2-4826-A0A2-CBC1C9D276FF}"/>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时间管理计划</a:t>
            </a:r>
          </a:p>
        </p:txBody>
      </p:sp>
      <p:sp>
        <p:nvSpPr>
          <p:cNvPr id="12" name="矩形 11">
            <a:extLst>
              <a:ext uri="{FF2B5EF4-FFF2-40B4-BE49-F238E27FC236}">
                <a16:creationId xmlns:a16="http://schemas.microsoft.com/office/drawing/2014/main" id="{27C680CE-9C1D-4E27-8B66-514C2C03C02C}"/>
              </a:ext>
            </a:extLst>
          </p:cNvPr>
          <p:cNvSpPr/>
          <p:nvPr/>
        </p:nvSpPr>
        <p:spPr>
          <a:xfrm>
            <a:off x="3272059" y="288829"/>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项目计划</a:t>
            </a:r>
          </a:p>
        </p:txBody>
      </p:sp>
      <p:cxnSp>
        <p:nvCxnSpPr>
          <p:cNvPr id="118" name="连接符: 肘形 117">
            <a:extLst>
              <a:ext uri="{FF2B5EF4-FFF2-40B4-BE49-F238E27FC236}">
                <a16:creationId xmlns:a16="http://schemas.microsoft.com/office/drawing/2014/main" id="{26F2ECA7-4F73-4C29-A57D-C4C4CDDFC3A8}"/>
              </a:ext>
            </a:extLst>
          </p:cNvPr>
          <p:cNvCxnSpPr>
            <a:cxnSpLocks/>
          </p:cNvCxnSpPr>
          <p:nvPr/>
        </p:nvCxnSpPr>
        <p:spPr>
          <a:xfrm rot="5400000">
            <a:off x="3071898" y="-1350410"/>
            <a:ext cx="924365" cy="5276238"/>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6" name="矩形 5">
            <a:extLst>
              <a:ext uri="{FF2B5EF4-FFF2-40B4-BE49-F238E27FC236}">
                <a16:creationId xmlns:a16="http://schemas.microsoft.com/office/drawing/2014/main" id="{5AD0AA3E-9582-4DA4-8628-9505D532F329}"/>
              </a:ext>
            </a:extLst>
          </p:cNvPr>
          <p:cNvSpPr/>
          <p:nvPr/>
        </p:nvSpPr>
        <p:spPr>
          <a:xfrm>
            <a:off x="5348176" y="239739"/>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渔乐生活</a:t>
            </a:r>
          </a:p>
        </p:txBody>
      </p:sp>
      <p:sp>
        <p:nvSpPr>
          <p:cNvPr id="13" name="矩形 12">
            <a:extLst>
              <a:ext uri="{FF2B5EF4-FFF2-40B4-BE49-F238E27FC236}">
                <a16:creationId xmlns:a16="http://schemas.microsoft.com/office/drawing/2014/main" id="{7AE5D42B-D657-4A1D-8B6C-1451F31CFB82}"/>
              </a:ext>
            </a:extLst>
          </p:cNvPr>
          <p:cNvSpPr/>
          <p:nvPr/>
        </p:nvSpPr>
        <p:spPr>
          <a:xfrm>
            <a:off x="8639782" y="226647"/>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项目控制</a:t>
            </a:r>
          </a:p>
        </p:txBody>
      </p:sp>
      <p:sp>
        <p:nvSpPr>
          <p:cNvPr id="14" name="矩形 13">
            <a:extLst>
              <a:ext uri="{FF2B5EF4-FFF2-40B4-BE49-F238E27FC236}">
                <a16:creationId xmlns:a16="http://schemas.microsoft.com/office/drawing/2014/main" id="{E5589E06-5CC4-4514-BAAB-32CC56473224}"/>
              </a:ext>
            </a:extLst>
          </p:cNvPr>
          <p:cNvSpPr/>
          <p:nvPr/>
        </p:nvSpPr>
        <p:spPr>
          <a:xfrm>
            <a:off x="8639782" y="239739"/>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项目收尾</a:t>
            </a:r>
          </a:p>
        </p:txBody>
      </p:sp>
      <p:sp>
        <p:nvSpPr>
          <p:cNvPr id="31" name="矩形 30">
            <a:extLst>
              <a:ext uri="{FF2B5EF4-FFF2-40B4-BE49-F238E27FC236}">
                <a16:creationId xmlns:a16="http://schemas.microsoft.com/office/drawing/2014/main" id="{422BCD9F-ADD7-4615-A7F6-E613B49C7AC1}"/>
              </a:ext>
            </a:extLst>
          </p:cNvPr>
          <p:cNvSpPr/>
          <p:nvPr/>
        </p:nvSpPr>
        <p:spPr>
          <a:xfrm>
            <a:off x="6076441" y="1757449"/>
            <a:ext cx="1648046" cy="585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项目执行</a:t>
            </a:r>
          </a:p>
        </p:txBody>
      </p:sp>
      <p:pic>
        <p:nvPicPr>
          <p:cNvPr id="52" name="图片 51">
            <a:extLst>
              <a:ext uri="{FF2B5EF4-FFF2-40B4-BE49-F238E27FC236}">
                <a16:creationId xmlns:a16="http://schemas.microsoft.com/office/drawing/2014/main" id="{585C2394-1455-4CC8-8691-FF400E476396}"/>
              </a:ext>
            </a:extLst>
          </p:cNvPr>
          <p:cNvPicPr>
            <a:picLocks noChangeAspect="1"/>
          </p:cNvPicPr>
          <p:nvPr/>
        </p:nvPicPr>
        <p:blipFill>
          <a:blip r:embed="rId6"/>
          <a:stretch>
            <a:fillRect/>
          </a:stretch>
        </p:blipFill>
        <p:spPr>
          <a:xfrm>
            <a:off x="8770448" y="776568"/>
            <a:ext cx="1983334" cy="3714190"/>
          </a:xfrm>
          <a:prstGeom prst="rect">
            <a:avLst/>
          </a:prstGeom>
        </p:spPr>
      </p:pic>
      <p:pic>
        <p:nvPicPr>
          <p:cNvPr id="53" name="图片 52">
            <a:extLst>
              <a:ext uri="{FF2B5EF4-FFF2-40B4-BE49-F238E27FC236}">
                <a16:creationId xmlns:a16="http://schemas.microsoft.com/office/drawing/2014/main" id="{5D4F465E-8695-4429-B5AD-7F685E54E243}"/>
              </a:ext>
            </a:extLst>
          </p:cNvPr>
          <p:cNvPicPr>
            <a:picLocks noChangeAspect="1"/>
          </p:cNvPicPr>
          <p:nvPr/>
        </p:nvPicPr>
        <p:blipFill>
          <a:blip r:embed="rId7"/>
          <a:stretch>
            <a:fillRect/>
          </a:stretch>
        </p:blipFill>
        <p:spPr>
          <a:xfrm>
            <a:off x="8770447" y="776568"/>
            <a:ext cx="2191656" cy="2185994"/>
          </a:xfrm>
          <a:prstGeom prst="rect">
            <a:avLst/>
          </a:prstGeom>
        </p:spPr>
      </p:pic>
      <p:cxnSp>
        <p:nvCxnSpPr>
          <p:cNvPr id="59" name="连接符: 肘形 58">
            <a:extLst>
              <a:ext uri="{FF2B5EF4-FFF2-40B4-BE49-F238E27FC236}">
                <a16:creationId xmlns:a16="http://schemas.microsoft.com/office/drawing/2014/main" id="{AF7C7442-B7F0-4674-A9D1-AEA5D0C146A1}"/>
              </a:ext>
            </a:extLst>
          </p:cNvPr>
          <p:cNvCxnSpPr>
            <a:cxnSpLocks/>
            <a:stCxn id="6" idx="2"/>
            <a:endCxn id="31" idx="0"/>
          </p:cNvCxnSpPr>
          <p:nvPr/>
        </p:nvCxnSpPr>
        <p:spPr>
          <a:xfrm rot="16200000" flipH="1">
            <a:off x="6070370" y="927355"/>
            <a:ext cx="931922" cy="728265"/>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1" name="矩形 60">
            <a:extLst>
              <a:ext uri="{FF2B5EF4-FFF2-40B4-BE49-F238E27FC236}">
                <a16:creationId xmlns:a16="http://schemas.microsoft.com/office/drawing/2014/main" id="{3641102B-A8B2-419F-88BE-7F218D6BB46A}"/>
              </a:ext>
            </a:extLst>
          </p:cNvPr>
          <p:cNvSpPr/>
          <p:nvPr/>
        </p:nvSpPr>
        <p:spPr>
          <a:xfrm>
            <a:off x="6165118" y="2584745"/>
            <a:ext cx="1479693" cy="42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需求工程</a:t>
            </a:r>
          </a:p>
        </p:txBody>
      </p:sp>
      <p:cxnSp>
        <p:nvCxnSpPr>
          <p:cNvPr id="62" name="连接符: 肘形 61">
            <a:extLst>
              <a:ext uri="{FF2B5EF4-FFF2-40B4-BE49-F238E27FC236}">
                <a16:creationId xmlns:a16="http://schemas.microsoft.com/office/drawing/2014/main" id="{FD0D5BC2-6B88-47F5-9D4F-431FD285F650}"/>
              </a:ext>
            </a:extLst>
          </p:cNvPr>
          <p:cNvCxnSpPr>
            <a:cxnSpLocks/>
            <a:stCxn id="31" idx="2"/>
            <a:endCxn id="61" idx="0"/>
          </p:cNvCxnSpPr>
          <p:nvPr/>
        </p:nvCxnSpPr>
        <p:spPr>
          <a:xfrm rot="16200000" flipH="1">
            <a:off x="6781960" y="2461740"/>
            <a:ext cx="241508" cy="4501"/>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98" name="矩形 97">
            <a:extLst>
              <a:ext uri="{FF2B5EF4-FFF2-40B4-BE49-F238E27FC236}">
                <a16:creationId xmlns:a16="http://schemas.microsoft.com/office/drawing/2014/main" id="{E2E22B33-4CC2-4E4C-9710-CD92C7BBDC7B}"/>
              </a:ext>
            </a:extLst>
          </p:cNvPr>
          <p:cNvSpPr/>
          <p:nvPr/>
        </p:nvSpPr>
        <p:spPr>
          <a:xfrm>
            <a:off x="6546541" y="3355912"/>
            <a:ext cx="1320909" cy="42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需求获取</a:t>
            </a:r>
          </a:p>
        </p:txBody>
      </p:sp>
      <p:sp>
        <p:nvSpPr>
          <p:cNvPr id="99" name="矩形 98">
            <a:extLst>
              <a:ext uri="{FF2B5EF4-FFF2-40B4-BE49-F238E27FC236}">
                <a16:creationId xmlns:a16="http://schemas.microsoft.com/office/drawing/2014/main" id="{730C07D8-71BC-4BBF-BAB0-995BB853C37C}"/>
              </a:ext>
            </a:extLst>
          </p:cNvPr>
          <p:cNvSpPr/>
          <p:nvPr/>
        </p:nvSpPr>
        <p:spPr>
          <a:xfrm>
            <a:off x="6546541" y="4136246"/>
            <a:ext cx="1320909" cy="42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需求分析</a:t>
            </a:r>
          </a:p>
        </p:txBody>
      </p:sp>
      <p:sp>
        <p:nvSpPr>
          <p:cNvPr id="100" name="矩形 99">
            <a:extLst>
              <a:ext uri="{FF2B5EF4-FFF2-40B4-BE49-F238E27FC236}">
                <a16:creationId xmlns:a16="http://schemas.microsoft.com/office/drawing/2014/main" id="{17E9BA12-FE31-4E9C-8A9D-8B377D3E6EE5}"/>
              </a:ext>
            </a:extLst>
          </p:cNvPr>
          <p:cNvSpPr/>
          <p:nvPr/>
        </p:nvSpPr>
        <p:spPr>
          <a:xfrm>
            <a:off x="6546684" y="4812617"/>
            <a:ext cx="1779184" cy="42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需求规格说明</a:t>
            </a:r>
          </a:p>
        </p:txBody>
      </p:sp>
      <p:sp>
        <p:nvSpPr>
          <p:cNvPr id="101" name="矩形 100">
            <a:extLst>
              <a:ext uri="{FF2B5EF4-FFF2-40B4-BE49-F238E27FC236}">
                <a16:creationId xmlns:a16="http://schemas.microsoft.com/office/drawing/2014/main" id="{2D12037E-52B4-4B9C-9DCA-454C09D8705E}"/>
              </a:ext>
            </a:extLst>
          </p:cNvPr>
          <p:cNvSpPr/>
          <p:nvPr/>
        </p:nvSpPr>
        <p:spPr>
          <a:xfrm>
            <a:off x="6546684" y="5483833"/>
            <a:ext cx="1779184" cy="42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需求规格审核</a:t>
            </a:r>
          </a:p>
        </p:txBody>
      </p:sp>
      <p:sp>
        <p:nvSpPr>
          <p:cNvPr id="102" name="矩形 101">
            <a:extLst>
              <a:ext uri="{FF2B5EF4-FFF2-40B4-BE49-F238E27FC236}">
                <a16:creationId xmlns:a16="http://schemas.microsoft.com/office/drawing/2014/main" id="{A485B464-0A74-4FC4-9208-90BBC2B8D631}"/>
              </a:ext>
            </a:extLst>
          </p:cNvPr>
          <p:cNvSpPr/>
          <p:nvPr/>
        </p:nvSpPr>
        <p:spPr>
          <a:xfrm>
            <a:off x="6546541" y="6176954"/>
            <a:ext cx="1320909" cy="42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需求管理</a:t>
            </a:r>
          </a:p>
        </p:txBody>
      </p:sp>
      <p:cxnSp>
        <p:nvCxnSpPr>
          <p:cNvPr id="103" name="连接符: 肘形 102">
            <a:extLst>
              <a:ext uri="{FF2B5EF4-FFF2-40B4-BE49-F238E27FC236}">
                <a16:creationId xmlns:a16="http://schemas.microsoft.com/office/drawing/2014/main" id="{054EB1CF-BC1D-433F-BF23-7ECCF0C874F1}"/>
              </a:ext>
            </a:extLst>
          </p:cNvPr>
          <p:cNvCxnSpPr>
            <a:cxnSpLocks/>
            <a:endCxn id="98" idx="1"/>
          </p:cNvCxnSpPr>
          <p:nvPr/>
        </p:nvCxnSpPr>
        <p:spPr>
          <a:xfrm rot="16200000" flipH="1">
            <a:off x="6149843" y="3173455"/>
            <a:ext cx="540815" cy="252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连接符: 肘形 103">
            <a:extLst>
              <a:ext uri="{FF2B5EF4-FFF2-40B4-BE49-F238E27FC236}">
                <a16:creationId xmlns:a16="http://schemas.microsoft.com/office/drawing/2014/main" id="{1551486F-0803-44C8-9B0C-70E68C52D495}"/>
              </a:ext>
            </a:extLst>
          </p:cNvPr>
          <p:cNvCxnSpPr>
            <a:endCxn id="99" idx="1"/>
          </p:cNvCxnSpPr>
          <p:nvPr/>
        </p:nvCxnSpPr>
        <p:spPr>
          <a:xfrm rot="16200000" flipH="1">
            <a:off x="5759676" y="3563622"/>
            <a:ext cx="1321149" cy="252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连接符: 肘形 104">
            <a:extLst>
              <a:ext uri="{FF2B5EF4-FFF2-40B4-BE49-F238E27FC236}">
                <a16:creationId xmlns:a16="http://schemas.microsoft.com/office/drawing/2014/main" id="{B2960131-6D19-468B-8505-D3D0F8EBDF15}"/>
              </a:ext>
            </a:extLst>
          </p:cNvPr>
          <p:cNvCxnSpPr>
            <a:endCxn id="100" idx="1"/>
          </p:cNvCxnSpPr>
          <p:nvPr/>
        </p:nvCxnSpPr>
        <p:spPr>
          <a:xfrm rot="16200000" flipH="1">
            <a:off x="5421561" y="3901736"/>
            <a:ext cx="1997520" cy="2527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E8F293B4-D29E-4EC9-9F4B-714D392779C8}"/>
              </a:ext>
            </a:extLst>
          </p:cNvPr>
          <p:cNvCxnSpPr>
            <a:endCxn id="101" idx="1"/>
          </p:cNvCxnSpPr>
          <p:nvPr/>
        </p:nvCxnSpPr>
        <p:spPr>
          <a:xfrm rot="16200000" flipH="1">
            <a:off x="5085953" y="4237344"/>
            <a:ext cx="2668736" cy="2527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7F14EF04-5C20-4210-AC05-50B06BE941A0}"/>
              </a:ext>
            </a:extLst>
          </p:cNvPr>
          <p:cNvCxnSpPr>
            <a:endCxn id="102" idx="1"/>
          </p:cNvCxnSpPr>
          <p:nvPr/>
        </p:nvCxnSpPr>
        <p:spPr>
          <a:xfrm rot="16200000" flipH="1">
            <a:off x="4739322" y="4583976"/>
            <a:ext cx="3361857" cy="2525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9" name="连接符: 肘形 118">
            <a:extLst>
              <a:ext uri="{FF2B5EF4-FFF2-40B4-BE49-F238E27FC236}">
                <a16:creationId xmlns:a16="http://schemas.microsoft.com/office/drawing/2014/main" id="{4118E1EC-16ED-4745-B0D4-7E23A8DC155B}"/>
              </a:ext>
            </a:extLst>
          </p:cNvPr>
          <p:cNvCxnSpPr/>
          <p:nvPr/>
        </p:nvCxnSpPr>
        <p:spPr>
          <a:xfrm rot="5400000">
            <a:off x="3969156" y="-445594"/>
            <a:ext cx="931922" cy="347416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21" name="连接符: 肘形 120">
            <a:extLst>
              <a:ext uri="{FF2B5EF4-FFF2-40B4-BE49-F238E27FC236}">
                <a16:creationId xmlns:a16="http://schemas.microsoft.com/office/drawing/2014/main" id="{508A3940-0EAC-4A0F-9415-A9013475F3BC}"/>
              </a:ext>
            </a:extLst>
          </p:cNvPr>
          <p:cNvCxnSpPr/>
          <p:nvPr/>
        </p:nvCxnSpPr>
        <p:spPr>
          <a:xfrm rot="5400000">
            <a:off x="4853896" y="439146"/>
            <a:ext cx="931922" cy="1704684"/>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23" name="连接符: 肘形 122">
            <a:extLst>
              <a:ext uri="{FF2B5EF4-FFF2-40B4-BE49-F238E27FC236}">
                <a16:creationId xmlns:a16="http://schemas.microsoft.com/office/drawing/2014/main" id="{F2651103-7615-4507-BF44-0C03209A6027}"/>
              </a:ext>
            </a:extLst>
          </p:cNvPr>
          <p:cNvCxnSpPr/>
          <p:nvPr/>
        </p:nvCxnSpPr>
        <p:spPr>
          <a:xfrm rot="16200000" flipH="1">
            <a:off x="7350499" y="-352773"/>
            <a:ext cx="935006" cy="3291606"/>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124" name="连接符: 肘形 123">
            <a:extLst>
              <a:ext uri="{FF2B5EF4-FFF2-40B4-BE49-F238E27FC236}">
                <a16:creationId xmlns:a16="http://schemas.microsoft.com/office/drawing/2014/main" id="{7485D4A5-6E89-444A-8555-9E0367AACDFC}"/>
              </a:ext>
            </a:extLst>
          </p:cNvPr>
          <p:cNvCxnSpPr/>
          <p:nvPr/>
        </p:nvCxnSpPr>
        <p:spPr>
          <a:xfrm rot="16200000" flipH="1">
            <a:off x="8285146" y="-1287420"/>
            <a:ext cx="935696" cy="5161590"/>
          </a:xfrm>
          <a:prstGeom prst="bentConnector3">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4473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75E-6 -2.22222E-6 L -0.26472 0.20996 " pathEditMode="relative" rAng="0" ptsTypes="AA">
                                      <p:cBhvr>
                                        <p:cTn id="18" dur="2000" fill="hold"/>
                                        <p:tgtEl>
                                          <p:spTgt spid="49"/>
                                        </p:tgtEl>
                                        <p:attrNameLst>
                                          <p:attrName>ppt_x</p:attrName>
                                          <p:attrName>ppt_y</p:attrName>
                                        </p:attrNameLst>
                                      </p:cBhvr>
                                      <p:rCtr x="-13242" y="10486"/>
                                    </p:animMotion>
                                  </p:childTnLst>
                                </p:cTn>
                              </p:par>
                              <p:par>
                                <p:cTn id="19" presetID="42" presetClass="path" presetSubtype="0" accel="50000" decel="50000" fill="hold" nodeType="withEffect">
                                  <p:stCondLst>
                                    <p:cond delay="0"/>
                                  </p:stCondLst>
                                  <p:childTnLst>
                                    <p:animMotion origin="layout" path="M -0.00299 0.01597 L -0.33698 -0.00556 " pathEditMode="relative" rAng="0" ptsTypes="AA">
                                      <p:cBhvr>
                                        <p:cTn id="20" dur="2000" fill="hold"/>
                                        <p:tgtEl>
                                          <p:spTgt spid="47"/>
                                        </p:tgtEl>
                                        <p:attrNameLst>
                                          <p:attrName>ppt_x</p:attrName>
                                          <p:attrName>ppt_y</p:attrName>
                                        </p:attrNameLst>
                                      </p:cBhvr>
                                      <p:rCtr x="-16706" y="-1088"/>
                                    </p:animMotion>
                                  </p:childTnLst>
                                </p:cTn>
                              </p:par>
                              <p:par>
                                <p:cTn id="21" presetID="6" presetClass="emph" presetSubtype="0" fill="hold" nodeType="withEffect">
                                  <p:stCondLst>
                                    <p:cond delay="0"/>
                                  </p:stCondLst>
                                  <p:childTnLst>
                                    <p:animScale>
                                      <p:cBhvr>
                                        <p:cTn id="22" dur="1000" fill="hold"/>
                                        <p:tgtEl>
                                          <p:spTgt spid="47"/>
                                        </p:tgtEl>
                                      </p:cBhvr>
                                      <p:by x="50000" y="50000"/>
                                    </p:animScale>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1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0" nodeType="clickEffect">
                                  <p:stCondLst>
                                    <p:cond delay="0"/>
                                  </p:stCondLst>
                                  <p:childTnLst>
                                    <p:animMotion origin="layout" path="M 2.5E-6 -0.00162 L -0.11459 0.21574 " pathEditMode="relative" rAng="0" ptsTypes="AA">
                                      <p:cBhvr>
                                        <p:cTn id="37" dur="2000" fill="hold"/>
                                        <p:tgtEl>
                                          <p:spTgt spid="11"/>
                                        </p:tgtEl>
                                        <p:attrNameLst>
                                          <p:attrName>ppt_x</p:attrName>
                                          <p:attrName>ppt_y</p:attrName>
                                        </p:attrNameLst>
                                      </p:cBhvr>
                                      <p:rCtr x="-5729" y="10856"/>
                                    </p:animMotion>
                                  </p:childTnLst>
                                </p:cTn>
                              </p:par>
                              <p:par>
                                <p:cTn id="38" presetID="42" presetClass="path" presetSubtype="0" accel="50000" decel="50000" fill="hold" nodeType="withEffect">
                                  <p:stCondLst>
                                    <p:cond delay="0"/>
                                  </p:stCondLst>
                                  <p:childTnLst>
                                    <p:animMotion origin="layout" path="M 4.375E-6 0 L -0.17006 0.0625 " pathEditMode="relative" rAng="0" ptsTypes="AA">
                                      <p:cBhvr>
                                        <p:cTn id="39" dur="2000" fill="hold"/>
                                        <p:tgtEl>
                                          <p:spTgt spid="50"/>
                                        </p:tgtEl>
                                        <p:attrNameLst>
                                          <p:attrName>ppt_x</p:attrName>
                                          <p:attrName>ppt_y</p:attrName>
                                        </p:attrNameLst>
                                      </p:cBhvr>
                                      <p:rCtr x="-8503" y="3125"/>
                                    </p:animMotion>
                                  </p:childTnLst>
                                </p:cTn>
                              </p:par>
                              <p:par>
                                <p:cTn id="40" presetID="6" presetClass="emph" presetSubtype="0" fill="hold" nodeType="withEffect">
                                  <p:stCondLst>
                                    <p:cond delay="0"/>
                                  </p:stCondLst>
                                  <p:childTnLst>
                                    <p:animScale>
                                      <p:cBhvr>
                                        <p:cTn id="41" dur="1000" fill="hold"/>
                                        <p:tgtEl>
                                          <p:spTgt spid="50"/>
                                        </p:tgtEl>
                                      </p:cBhvr>
                                      <p:by x="50000" y="50000"/>
                                    </p:animScale>
                                  </p:childTnLst>
                                </p:cTn>
                              </p:par>
                            </p:childTnLst>
                          </p:cTn>
                        </p:par>
                        <p:par>
                          <p:cTn id="42" fill="hold">
                            <p:stCondLst>
                              <p:cond delay="2000"/>
                            </p:stCondLst>
                            <p:childTnLst>
                              <p:par>
                                <p:cTn id="43" presetID="1" presetClass="entr" presetSubtype="0" fill="hold" nodeType="after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3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2.5E-6 -2.22222E-6 L 0.03515 0.21297 " pathEditMode="relative" rAng="0" ptsTypes="AA">
                                      <p:cBhvr>
                                        <p:cTn id="56" dur="2000" fill="hold"/>
                                        <p:tgtEl>
                                          <p:spTgt spid="12"/>
                                        </p:tgtEl>
                                        <p:attrNameLst>
                                          <p:attrName>ppt_x</p:attrName>
                                          <p:attrName>ppt_y</p:attrName>
                                        </p:attrNameLst>
                                      </p:cBhvr>
                                      <p:rCtr x="1758" y="10648"/>
                                    </p:animMotion>
                                  </p:childTnLst>
                                </p:cTn>
                              </p:par>
                              <p:par>
                                <p:cTn id="57" presetID="42" presetClass="path" presetSubtype="0" accel="50000" decel="50000" fill="hold" nodeType="withEffect">
                                  <p:stCondLst>
                                    <p:cond delay="0"/>
                                  </p:stCondLst>
                                  <p:childTnLst>
                                    <p:animMotion origin="layout" path="M -2.5E-6 1.11111E-6 L -2.5E-6 0.00023 " pathEditMode="relative" rAng="0" ptsTypes="AA">
                                      <p:cBhvr>
                                        <p:cTn id="58" dur="2000" fill="hold"/>
                                        <p:tgtEl>
                                          <p:spTgt spid="14365"/>
                                        </p:tgtEl>
                                        <p:attrNameLst>
                                          <p:attrName>ppt_x</p:attrName>
                                          <p:attrName>ppt_y</p:attrName>
                                        </p:attrNameLst>
                                      </p:cBhvr>
                                      <p:rCtr x="0" y="0"/>
                                    </p:animMotion>
                                  </p:childTnLst>
                                </p:cTn>
                              </p:par>
                              <p:par>
                                <p:cTn id="59" presetID="6" presetClass="emph" presetSubtype="0" fill="hold" nodeType="withEffect">
                                  <p:stCondLst>
                                    <p:cond delay="0"/>
                                  </p:stCondLst>
                                  <p:childTnLst>
                                    <p:animScale>
                                      <p:cBhvr>
                                        <p:cTn id="60" dur="2000" fill="hold"/>
                                        <p:tgtEl>
                                          <p:spTgt spid="14365"/>
                                        </p:tgtEl>
                                      </p:cBhvr>
                                      <p:by x="50000" y="50000"/>
                                    </p:animScale>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2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grpId="1" nodeType="clickEffect">
                                  <p:stCondLst>
                                    <p:cond delay="0"/>
                                  </p:stCondLst>
                                  <p:childTnLst>
                                    <p:animMotion origin="layout" path="M -1.875E-6 -4.44444E-6 L -1.875E-6 0.22362 " pathEditMode="relative" rAng="0" ptsTypes="AA">
                                      <p:cBhvr>
                                        <p:cTn id="116" dur="2000" fill="hold"/>
                                        <p:tgtEl>
                                          <p:spTgt spid="13"/>
                                        </p:tgtEl>
                                        <p:attrNameLst>
                                          <p:attrName>ppt_x</p:attrName>
                                          <p:attrName>ppt_y</p:attrName>
                                        </p:attrNameLst>
                                      </p:cBhvr>
                                      <p:rCtr x="0" y="11181"/>
                                    </p:animMotion>
                                  </p:childTnLst>
                                </p:cTn>
                              </p:par>
                              <p:par>
                                <p:cTn id="117" presetID="42" presetClass="path" presetSubtype="0" accel="50000" decel="50000" fill="hold" nodeType="withEffect">
                                  <p:stCondLst>
                                    <p:cond delay="0"/>
                                  </p:stCondLst>
                                  <p:childTnLst>
                                    <p:animMotion origin="layout" path="M -1.04167E-6 -0.25 L -0.03763 0.08102 " pathEditMode="relative" rAng="0" ptsTypes="AA">
                                      <p:cBhvr>
                                        <p:cTn id="118" dur="2000" fill="hold"/>
                                        <p:tgtEl>
                                          <p:spTgt spid="52"/>
                                        </p:tgtEl>
                                        <p:attrNameLst>
                                          <p:attrName>ppt_x</p:attrName>
                                          <p:attrName>ppt_y</p:attrName>
                                        </p:attrNameLst>
                                      </p:cBhvr>
                                      <p:rCtr x="-1888" y="16551"/>
                                    </p:animMotion>
                                  </p:childTnLst>
                                </p:cTn>
                              </p:par>
                              <p:par>
                                <p:cTn id="119" presetID="6" presetClass="emph" presetSubtype="0" fill="hold" nodeType="withEffect">
                                  <p:stCondLst>
                                    <p:cond delay="0"/>
                                  </p:stCondLst>
                                  <p:childTnLst>
                                    <p:animScale>
                                      <p:cBhvr>
                                        <p:cTn id="120" dur="1000" fill="hold"/>
                                        <p:tgtEl>
                                          <p:spTgt spid="52"/>
                                        </p:tgtEl>
                                      </p:cBhvr>
                                      <p:by x="50000" y="50000"/>
                                    </p:animScale>
                                  </p:childTnLst>
                                </p:cTn>
                              </p:par>
                            </p:childTnLst>
                          </p:cTn>
                        </p:par>
                        <p:par>
                          <p:cTn id="121" fill="hold">
                            <p:stCondLst>
                              <p:cond delay="2000"/>
                            </p:stCondLst>
                            <p:childTnLst>
                              <p:par>
                                <p:cTn id="122" presetID="1" presetClass="entr" presetSubtype="0" fill="hold" nodeType="afterEffect">
                                  <p:stCondLst>
                                    <p:cond delay="0"/>
                                  </p:stCondLst>
                                  <p:childTnLst>
                                    <p:set>
                                      <p:cBhvr>
                                        <p:cTn id="123" dur="1" fill="hold">
                                          <p:stCondLst>
                                            <p:cond delay="0"/>
                                          </p:stCondLst>
                                        </p:cTn>
                                        <p:tgtEl>
                                          <p:spTgt spid="123"/>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42" presetClass="path" presetSubtype="0" accel="50000" decel="50000" fill="hold" grpId="1" nodeType="clickEffect">
                                  <p:stCondLst>
                                    <p:cond delay="0"/>
                                  </p:stCondLst>
                                  <p:childTnLst>
                                    <p:animMotion origin="layout" path="M -1.875E-6 3.7037E-6 L 0.15339 0.22314 " pathEditMode="relative" rAng="0" ptsTypes="AA">
                                      <p:cBhvr>
                                        <p:cTn id="135" dur="2000" fill="hold"/>
                                        <p:tgtEl>
                                          <p:spTgt spid="14"/>
                                        </p:tgtEl>
                                        <p:attrNameLst>
                                          <p:attrName>ppt_x</p:attrName>
                                          <p:attrName>ppt_y</p:attrName>
                                        </p:attrNameLst>
                                      </p:cBhvr>
                                      <p:rCtr x="7669" y="11157"/>
                                    </p:animMotion>
                                  </p:childTnLst>
                                </p:cTn>
                              </p:par>
                              <p:par>
                                <p:cTn id="136" presetID="42" presetClass="path" presetSubtype="0" accel="50000" decel="50000" fill="hold" nodeType="withEffect">
                                  <p:stCondLst>
                                    <p:cond delay="0"/>
                                  </p:stCondLst>
                                  <p:childTnLst>
                                    <p:animMotion origin="layout" path="M -0.00091 -0.00486 L 0.13868 0.15463 " pathEditMode="relative" rAng="0" ptsTypes="AA">
                                      <p:cBhvr>
                                        <p:cTn id="137" dur="2000" fill="hold"/>
                                        <p:tgtEl>
                                          <p:spTgt spid="53"/>
                                        </p:tgtEl>
                                        <p:attrNameLst>
                                          <p:attrName>ppt_x</p:attrName>
                                          <p:attrName>ppt_y</p:attrName>
                                        </p:attrNameLst>
                                      </p:cBhvr>
                                      <p:rCtr x="6979" y="7963"/>
                                    </p:animMotion>
                                  </p:childTnLst>
                                </p:cTn>
                              </p:par>
                              <p:par>
                                <p:cTn id="138" presetID="6" presetClass="emph" presetSubtype="0" fill="hold" nodeType="withEffect">
                                  <p:stCondLst>
                                    <p:cond delay="0"/>
                                  </p:stCondLst>
                                  <p:childTnLst>
                                    <p:animScale>
                                      <p:cBhvr>
                                        <p:cTn id="139" dur="1000" fill="hold"/>
                                        <p:tgtEl>
                                          <p:spTgt spid="53"/>
                                        </p:tgtEl>
                                      </p:cBhvr>
                                      <p:by x="50000" y="50000"/>
                                    </p:animScale>
                                  </p:childTnLst>
                                </p:cTn>
                              </p:par>
                            </p:childTnLst>
                          </p:cTn>
                        </p:par>
                        <p:par>
                          <p:cTn id="140" fill="hold">
                            <p:stCondLst>
                              <p:cond delay="2000"/>
                            </p:stCondLst>
                            <p:childTnLst>
                              <p:par>
                                <p:cTn id="141" presetID="1" presetClass="entr" presetSubtype="0" fill="hold" nodeType="afterEffect">
                                  <p:stCondLst>
                                    <p:cond delay="0"/>
                                  </p:stCondLst>
                                  <p:childTnLst>
                                    <p:set>
                                      <p:cBhvr>
                                        <p:cTn id="14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49" grpId="0" animBg="1"/>
      <p:bldP spid="49" grpId="1" animBg="1"/>
      <p:bldP spid="12" grpId="0" animBg="1"/>
      <p:bldP spid="12" grpId="1" animBg="1"/>
      <p:bldP spid="6" grpId="0" animBg="1"/>
      <p:bldP spid="13" grpId="0" animBg="1"/>
      <p:bldP spid="13" grpId="1" animBg="1"/>
      <p:bldP spid="14" grpId="0" animBg="1"/>
      <p:bldP spid="14" grpId="1" animBg="1"/>
      <p:bldP spid="31" grpId="0" animBg="1"/>
      <p:bldP spid="61" grpId="0" animBg="1"/>
      <p:bldP spid="98" grpId="0" animBg="1"/>
      <p:bldP spid="99" grpId="0" animBg="1"/>
      <p:bldP spid="100" grpId="0" animBg="1"/>
      <p:bldP spid="101" grpId="0" animBg="1"/>
      <p:bldP spid="10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048AAA05-F23A-4CF4-8AE0-6ED5232EC467}"/>
              </a:ext>
            </a:extLst>
          </p:cNvPr>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CAB42C7-FE71-441B-94C3-C774085789E0}"/>
              </a:ext>
            </a:extLst>
          </p:cNvPr>
          <p:cNvGrpSpPr>
            <a:grpSpLocks/>
          </p:cNvGrpSpPr>
          <p:nvPr/>
        </p:nvGrpSpPr>
        <p:grpSpPr bwMode="auto">
          <a:xfrm>
            <a:off x="2476500" y="2789238"/>
            <a:ext cx="7589838" cy="1636712"/>
            <a:chOff x="2476160" y="2789636"/>
            <a:chExt cx="7590213" cy="1635917"/>
          </a:xfrm>
        </p:grpSpPr>
        <p:sp>
          <p:nvSpPr>
            <p:cNvPr id="11" name="任意多边形 10">
              <a:extLst>
                <a:ext uri="{FF2B5EF4-FFF2-40B4-BE49-F238E27FC236}">
                  <a16:creationId xmlns:a16="http://schemas.microsoft.com/office/drawing/2014/main" id="{5C7D8453-8C2F-4E1C-8525-D8303453FED1}"/>
                </a:ext>
              </a:extLst>
            </p:cNvPr>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9642" name="文本框 11">
              <a:extLst>
                <a:ext uri="{FF2B5EF4-FFF2-40B4-BE49-F238E27FC236}">
                  <a16:creationId xmlns:a16="http://schemas.microsoft.com/office/drawing/2014/main" id="{BC42EB50-A88F-4C9A-9EDD-1ECF218D72BD}"/>
                </a:ext>
              </a:extLst>
            </p:cNvPr>
            <p:cNvSpPr txBox="1">
              <a:spLocks noChangeArrowheads="1"/>
            </p:cNvSpPr>
            <p:nvPr/>
          </p:nvSpPr>
          <p:spPr bwMode="auto">
            <a:xfrm>
              <a:off x="3785913" y="3205723"/>
              <a:ext cx="5523726" cy="58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b="1">
                  <a:solidFill>
                    <a:schemeClr val="bg1"/>
                  </a:solidFill>
                  <a:latin typeface="微软雅黑" panose="020B0503020204020204" pitchFamily="34" charset="-122"/>
                  <a:ea typeface="微软雅黑" panose="020B0503020204020204" pitchFamily="34" charset="-122"/>
                </a:rPr>
                <a:t>参考资料</a:t>
              </a:r>
            </a:p>
          </p:txBody>
        </p:sp>
        <p:sp>
          <p:nvSpPr>
            <p:cNvPr id="13" name="矩形 33">
              <a:extLst>
                <a:ext uri="{FF2B5EF4-FFF2-40B4-BE49-F238E27FC236}">
                  <a16:creationId xmlns:a16="http://schemas.microsoft.com/office/drawing/2014/main" id="{9D4E2EE7-9A7B-460B-94BE-28644C6B0DD8}"/>
                </a:ext>
              </a:extLst>
            </p:cNvPr>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ct val="20000"/>
                </a:spcBef>
                <a:spcAft>
                  <a:spcPts val="0"/>
                </a:spcAft>
                <a:defRPr/>
              </a:pPr>
              <a:endParaRPr lang="en-US" altLang="zh-CN" sz="16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a:extLst>
              <a:ext uri="{FF2B5EF4-FFF2-40B4-BE49-F238E27FC236}">
                <a16:creationId xmlns:a16="http://schemas.microsoft.com/office/drawing/2014/main" id="{B6D97983-5EAF-426F-831F-C1D297BA04FE}"/>
              </a:ext>
            </a:extLst>
          </p:cNvPr>
          <p:cNvGrpSpPr>
            <a:grpSpLocks/>
          </p:cNvGrpSpPr>
          <p:nvPr/>
        </p:nvGrpSpPr>
        <p:grpSpPr bwMode="auto">
          <a:xfrm>
            <a:off x="0" y="2628900"/>
            <a:ext cx="3317875" cy="2155825"/>
            <a:chOff x="0" y="2628900"/>
            <a:chExt cx="3318008" cy="2155448"/>
          </a:xfrm>
        </p:grpSpPr>
        <p:sp>
          <p:nvSpPr>
            <p:cNvPr id="8" name="任意多边形 7">
              <a:extLst>
                <a:ext uri="{FF2B5EF4-FFF2-40B4-BE49-F238E27FC236}">
                  <a16:creationId xmlns:a16="http://schemas.microsoft.com/office/drawing/2014/main" id="{41834CE7-8525-400F-8282-1928EFA5C3BA}"/>
                </a:ext>
              </a:extLst>
            </p:cNvPr>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9638" name="文本框 14">
              <a:extLst>
                <a:ext uri="{FF2B5EF4-FFF2-40B4-BE49-F238E27FC236}">
                  <a16:creationId xmlns:a16="http://schemas.microsoft.com/office/drawing/2014/main" id="{BA76B141-173F-4EBA-8923-7FADE61C0413}"/>
                </a:ext>
              </a:extLst>
            </p:cNvPr>
            <p:cNvSpPr txBox="1">
              <a:spLocks noChangeArrowheads="1"/>
            </p:cNvSpPr>
            <p:nvPr/>
          </p:nvSpPr>
          <p:spPr bwMode="auto">
            <a:xfrm>
              <a:off x="742950" y="3214688"/>
              <a:ext cx="25750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CA0810"/>
                  </a:solidFill>
                  <a:latin typeface="微软雅黑" panose="020B0503020204020204" pitchFamily="34" charset="-122"/>
                  <a:ea typeface="微软雅黑" panose="020B0503020204020204" pitchFamily="34" charset="-122"/>
                </a:rPr>
                <a:t>06</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787DF47D-3A7E-4D3E-9E8C-A90FA5511C6B}"/>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70659" name="文本框 2">
            <a:extLst>
              <a:ext uri="{FF2B5EF4-FFF2-40B4-BE49-F238E27FC236}">
                <a16:creationId xmlns:a16="http://schemas.microsoft.com/office/drawing/2014/main" id="{D3456334-F9C4-4CF1-B9B6-9D642F3A6DBC}"/>
              </a:ext>
            </a:extLst>
          </p:cNvPr>
          <p:cNvSpPr txBox="1">
            <a:spLocks noChangeArrowheads="1"/>
          </p:cNvSpPr>
          <p:nvPr/>
        </p:nvSpPr>
        <p:spPr bwMode="auto">
          <a:xfrm>
            <a:off x="595313" y="298450"/>
            <a:ext cx="5087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a:latin typeface="微软雅黑" panose="020B0503020204020204" pitchFamily="34" charset="-122"/>
                <a:ea typeface="微软雅黑" panose="020B0503020204020204" pitchFamily="34" charset="-122"/>
              </a:rPr>
              <a:t>参考资料</a:t>
            </a:r>
          </a:p>
        </p:txBody>
      </p:sp>
      <p:sp>
        <p:nvSpPr>
          <p:cNvPr id="70660" name="文本框 7">
            <a:extLst>
              <a:ext uri="{FF2B5EF4-FFF2-40B4-BE49-F238E27FC236}">
                <a16:creationId xmlns:a16="http://schemas.microsoft.com/office/drawing/2014/main" id="{73D079BF-C303-43F4-97FD-9C8559111874}"/>
              </a:ext>
            </a:extLst>
          </p:cNvPr>
          <p:cNvSpPr txBox="1">
            <a:spLocks noChangeArrowheads="1"/>
          </p:cNvSpPr>
          <p:nvPr/>
        </p:nvSpPr>
        <p:spPr bwMode="auto">
          <a:xfrm>
            <a:off x="1566148" y="1024086"/>
            <a:ext cx="9059703"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t>[1] [M]</a:t>
            </a:r>
            <a:r>
              <a:rPr lang="zh-CN" altLang="en-US" sz="2400" dirty="0"/>
              <a:t>（美）</a:t>
            </a:r>
            <a:r>
              <a:rPr lang="en-US" altLang="zh-CN" sz="2400" dirty="0"/>
              <a:t>Kathy Schwalbe</a:t>
            </a:r>
            <a:r>
              <a:rPr lang="zh-CN" altLang="en-US" sz="2400" dirty="0"/>
              <a:t>著，孙新波，朱珠，贾建锋译，</a:t>
            </a:r>
            <a:endParaRPr lang="en-US" altLang="zh-CN" sz="2400" dirty="0"/>
          </a:p>
          <a:p>
            <a:r>
              <a:rPr lang="en-US" altLang="zh-CN" sz="2400" dirty="0"/>
              <a:t>《IT</a:t>
            </a:r>
            <a:r>
              <a:rPr lang="zh-CN" altLang="en-US" sz="2400" dirty="0"/>
              <a:t>项目管理（原书第八版）</a:t>
            </a:r>
            <a:r>
              <a:rPr lang="en-US" altLang="zh-CN" sz="2400" dirty="0"/>
              <a:t>》</a:t>
            </a:r>
            <a:r>
              <a:rPr lang="zh-CN" altLang="en-US" sz="2400" dirty="0"/>
              <a:t>，机械工业出版社，</a:t>
            </a:r>
            <a:r>
              <a:rPr lang="en-US" altLang="zh-CN" sz="2400" dirty="0"/>
              <a:t>2017.10</a:t>
            </a:r>
          </a:p>
          <a:p>
            <a:r>
              <a:rPr lang="en-US" altLang="zh-CN" sz="2400" dirty="0"/>
              <a:t>[2] SPP</a:t>
            </a:r>
            <a:r>
              <a:rPr lang="zh-CN" altLang="en-US" sz="2400" dirty="0"/>
              <a:t>模板 </a:t>
            </a:r>
            <a:endParaRPr lang="en-US" altLang="zh-CN" sz="2400" dirty="0"/>
          </a:p>
          <a:p>
            <a:r>
              <a:rPr lang="en-US" altLang="zh-CN" sz="2400" dirty="0">
                <a:hlinkClick r:id="rId3"/>
              </a:rPr>
              <a:t>https://baike.baidu.com/item/SPP/5936374</a:t>
            </a:r>
            <a:r>
              <a:rPr lang="en-US" altLang="zh-CN" sz="2400" dirty="0"/>
              <a:t>  2019/01/15 01:20</a:t>
            </a:r>
          </a:p>
          <a:p>
            <a:r>
              <a:rPr lang="en-US" altLang="zh-CN" sz="2400" dirty="0"/>
              <a:t>[3] Microsoft Project </a:t>
            </a:r>
          </a:p>
          <a:p>
            <a:r>
              <a:rPr lang="en-US" altLang="zh-CN" sz="2400" dirty="0">
                <a:hlinkClick r:id="rId4"/>
              </a:rPr>
              <a:t>https://products.office.com/zh-cn/project/project-and-portfolio-management-software</a:t>
            </a:r>
            <a:r>
              <a:rPr lang="en-US" altLang="zh-CN" sz="2400" dirty="0"/>
              <a:t>  2019/01/15 13:09</a:t>
            </a:r>
          </a:p>
          <a:p>
            <a:r>
              <a:rPr lang="en-US" altLang="zh-CN" sz="2400" dirty="0"/>
              <a:t>[4] Axure </a:t>
            </a:r>
            <a:r>
              <a:rPr lang="en-US" altLang="zh-CN" sz="2400" dirty="0" err="1"/>
              <a:t>rp</a:t>
            </a:r>
            <a:r>
              <a:rPr lang="en-US" altLang="zh-CN" sz="2400" dirty="0"/>
              <a:t> 8  </a:t>
            </a:r>
          </a:p>
          <a:p>
            <a:r>
              <a:rPr lang="en-US" altLang="zh-CN" sz="2400" dirty="0">
                <a:hlinkClick r:id="rId5"/>
              </a:rPr>
              <a:t>https://www.axure.com.cn/buy</a:t>
            </a:r>
            <a:r>
              <a:rPr lang="en-US" altLang="zh-CN" sz="2400" dirty="0"/>
              <a:t>   2018/11/10</a:t>
            </a:r>
            <a:endParaRPr lang="zh-CN" altLang="en-US" sz="2400" dirty="0"/>
          </a:p>
          <a:p>
            <a:r>
              <a:rPr lang="en-US" altLang="zh-CN" sz="2400" dirty="0"/>
              <a:t>[5] </a:t>
            </a:r>
            <a:r>
              <a:rPr lang="zh-CN" altLang="en-US" sz="2400" dirty="0"/>
              <a:t>阿里云服务器通用型（</a:t>
            </a:r>
            <a:r>
              <a:rPr lang="en-US" altLang="zh-CN" sz="2400" dirty="0"/>
              <a:t>g5</a:t>
            </a:r>
            <a:r>
              <a:rPr lang="zh-CN" altLang="en-US" sz="2400" dirty="0"/>
              <a:t>）</a:t>
            </a:r>
            <a:r>
              <a:rPr lang="en-US" altLang="zh-CN" sz="2400" dirty="0"/>
              <a:t>ecs.g5.16xlarge </a:t>
            </a:r>
          </a:p>
          <a:p>
            <a:r>
              <a:rPr lang="en-US" altLang="zh-CN" sz="2400" dirty="0">
                <a:hlinkClick r:id="rId6"/>
              </a:rPr>
              <a:t>https://www.aliyun.com/price/product?spm=5176.8030368.1058477.1.22ea7e0ebYIj8N#/ecs/detail</a:t>
            </a:r>
            <a:r>
              <a:rPr lang="en-US" altLang="zh-CN" sz="2400" dirty="0"/>
              <a:t>   2019/01/13</a:t>
            </a:r>
          </a:p>
          <a:p>
            <a:r>
              <a:rPr lang="en-US" altLang="zh-CN" sz="2400" dirty="0"/>
              <a:t>[6] Microsoft Office</a:t>
            </a:r>
            <a:r>
              <a:rPr lang="zh-CN" altLang="en-US" sz="2400" dirty="0"/>
              <a:t>家庭和学生版</a:t>
            </a:r>
            <a:r>
              <a:rPr lang="en-US" altLang="zh-CN" sz="2400" dirty="0"/>
              <a:t>2016</a:t>
            </a:r>
            <a:r>
              <a:rPr lang="zh-CN" altLang="en-US" sz="2400" dirty="0"/>
              <a:t>（</a:t>
            </a:r>
            <a:r>
              <a:rPr lang="en-US" altLang="zh-CN" sz="2400" dirty="0"/>
              <a:t>Windows</a:t>
            </a:r>
            <a:r>
              <a:rPr lang="zh-CN" altLang="en-US" sz="2400" dirty="0"/>
              <a:t>版）</a:t>
            </a:r>
            <a:endParaRPr lang="en-US" altLang="zh-CN" sz="2400" dirty="0"/>
          </a:p>
          <a:p>
            <a:r>
              <a:rPr lang="en-US" altLang="zh-CN" sz="2400" dirty="0">
                <a:hlinkClick r:id="rId7"/>
              </a:rPr>
              <a:t>https://www.microsoftstore.com.cn/office-for-mac/office-home-student-2016-for-mac/p/gza-00618-00000</a:t>
            </a:r>
            <a:r>
              <a:rPr lang="en-US" altLang="zh-CN" sz="2400" dirty="0"/>
              <a:t> 2018/11/10</a:t>
            </a:r>
          </a:p>
          <a:p>
            <a:endParaRPr lang="en-US" altLang="zh-CN" dirty="0"/>
          </a:p>
        </p:txBody>
      </p:sp>
    </p:spTree>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6F27B2F6-545E-4329-8EAC-072286AFC3BD}"/>
              </a:ext>
            </a:extLst>
          </p:cNvPr>
          <p:cNvSpPr/>
          <p:nvPr/>
        </p:nvSpPr>
        <p:spPr>
          <a:xfrm rot="2734777" flipH="1">
            <a:off x="-350838" y="176213"/>
            <a:ext cx="765175" cy="82867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49156" name="文本框 2">
            <a:extLst>
              <a:ext uri="{FF2B5EF4-FFF2-40B4-BE49-F238E27FC236}">
                <a16:creationId xmlns:a16="http://schemas.microsoft.com/office/drawing/2014/main" id="{142CE32D-2A95-4320-B2A8-4755743F91E1}"/>
              </a:ext>
            </a:extLst>
          </p:cNvPr>
          <p:cNvSpPr txBox="1">
            <a:spLocks noChangeArrowheads="1"/>
          </p:cNvSpPr>
          <p:nvPr/>
        </p:nvSpPr>
        <p:spPr bwMode="auto">
          <a:xfrm>
            <a:off x="595313" y="298450"/>
            <a:ext cx="529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b="1" dirty="0">
                <a:latin typeface="微软雅黑" panose="020B0503020204020204" pitchFamily="34" charset="-122"/>
                <a:ea typeface="微软雅黑" panose="020B0503020204020204" pitchFamily="34" charset="-122"/>
              </a:rPr>
              <a:t>参考资料</a:t>
            </a:r>
          </a:p>
        </p:txBody>
      </p:sp>
      <p:sp>
        <p:nvSpPr>
          <p:cNvPr id="3" name="矩形 2">
            <a:extLst>
              <a:ext uri="{FF2B5EF4-FFF2-40B4-BE49-F238E27FC236}">
                <a16:creationId xmlns:a16="http://schemas.microsoft.com/office/drawing/2014/main" id="{4F91E548-2A3C-4A05-8066-C548670E8F84}"/>
              </a:ext>
            </a:extLst>
          </p:cNvPr>
          <p:cNvSpPr/>
          <p:nvPr/>
        </p:nvSpPr>
        <p:spPr>
          <a:xfrm>
            <a:off x="1561806" y="1293654"/>
            <a:ext cx="9068388" cy="4893647"/>
          </a:xfrm>
          <a:prstGeom prst="rect">
            <a:avLst/>
          </a:prstGeom>
        </p:spPr>
        <p:txBody>
          <a:bodyPr wrap="square">
            <a:spAutoFit/>
          </a:bodyPr>
          <a:lstStyle/>
          <a:p>
            <a:r>
              <a:rPr lang="en-US" altLang="zh-CN" sz="2400" dirty="0"/>
              <a:t>[7] Microsoft Project </a:t>
            </a:r>
            <a:r>
              <a:rPr lang="zh-CN" altLang="en-US" sz="2400" dirty="0"/>
              <a:t>专业版 </a:t>
            </a:r>
            <a:r>
              <a:rPr lang="en-US" altLang="zh-CN" sz="2400" dirty="0"/>
              <a:t>2016 </a:t>
            </a:r>
          </a:p>
          <a:p>
            <a:r>
              <a:rPr lang="en-US" altLang="zh-CN" sz="2400" dirty="0">
                <a:hlinkClick r:id="rId3"/>
              </a:rPr>
              <a:t>https://www.microsoftstore.com.cn/software/project-professional-2019/p/h30-05756-00000</a:t>
            </a:r>
            <a:r>
              <a:rPr lang="en-US" altLang="zh-CN" sz="2400" dirty="0"/>
              <a:t>  2018/11/10</a:t>
            </a:r>
          </a:p>
          <a:p>
            <a:r>
              <a:rPr lang="en-US" altLang="zh-CN" sz="2400" dirty="0"/>
              <a:t>[8] Microsoft Visio </a:t>
            </a:r>
            <a:r>
              <a:rPr lang="zh-CN" altLang="en-US" sz="2400" dirty="0"/>
              <a:t>专业版 </a:t>
            </a:r>
            <a:endParaRPr lang="en-US" altLang="zh-CN" sz="2400" dirty="0"/>
          </a:p>
          <a:p>
            <a:r>
              <a:rPr lang="en-US" altLang="zh-CN" sz="2400" dirty="0"/>
              <a:t>2016 </a:t>
            </a:r>
            <a:r>
              <a:rPr lang="en-US" altLang="zh-CN" sz="2400" dirty="0">
                <a:hlinkClick r:id="rId4"/>
              </a:rPr>
              <a:t>https://www.microsoftstore.com.cn/software/visio-professional-2019/p/d87-07425-00000</a:t>
            </a:r>
            <a:r>
              <a:rPr lang="en-US" altLang="zh-CN" sz="2400" dirty="0"/>
              <a:t>  2018/11/10</a:t>
            </a:r>
          </a:p>
          <a:p>
            <a:r>
              <a:rPr lang="en-US" altLang="zh-CN" sz="2400" dirty="0"/>
              <a:t>[9]《2017</a:t>
            </a:r>
            <a:r>
              <a:rPr lang="zh-CN" altLang="en-US" sz="2400" dirty="0"/>
              <a:t>年度杭州市人均收入（每小时）</a:t>
            </a:r>
            <a:r>
              <a:rPr lang="en-US" altLang="zh-CN" sz="2400" dirty="0"/>
              <a:t>》</a:t>
            </a:r>
          </a:p>
          <a:p>
            <a:r>
              <a:rPr lang="en-US" altLang="zh-CN" sz="2400" dirty="0"/>
              <a:t>[10] Karl </a:t>
            </a:r>
            <a:r>
              <a:rPr lang="en-US" altLang="zh-CN" sz="2400" dirty="0" err="1"/>
              <a:t>Wiegers,Joy</a:t>
            </a:r>
            <a:r>
              <a:rPr lang="en-US" altLang="zh-CN" sz="2400" dirty="0"/>
              <a:t> Beatty.</a:t>
            </a:r>
            <a:r>
              <a:rPr lang="zh-CN" altLang="zh-CN" sz="2400" dirty="0"/>
              <a:t>《软件需求（第三版）》</a:t>
            </a:r>
            <a:r>
              <a:rPr lang="en-US" altLang="zh-CN" sz="2400" dirty="0"/>
              <a:t>[M].</a:t>
            </a:r>
            <a:r>
              <a:rPr lang="zh-CN" altLang="zh-CN" sz="2400" dirty="0"/>
              <a:t>清华大学出版社</a:t>
            </a:r>
            <a:r>
              <a:rPr lang="en-US" altLang="zh-CN" sz="2400" dirty="0"/>
              <a:t>.2018/9/19</a:t>
            </a:r>
            <a:endParaRPr lang="zh-CN" altLang="zh-CN" sz="2400" dirty="0"/>
          </a:p>
          <a:p>
            <a:r>
              <a:rPr lang="en-US" altLang="zh-CN" sz="2400" dirty="0"/>
              <a:t>[11] Grady </a:t>
            </a:r>
            <a:r>
              <a:rPr lang="en-US" altLang="zh-CN" sz="2400" dirty="0" err="1"/>
              <a:t>Booch,James</a:t>
            </a:r>
            <a:r>
              <a:rPr lang="en-US" altLang="zh-CN" sz="2400" dirty="0"/>
              <a:t> </a:t>
            </a:r>
            <a:r>
              <a:rPr lang="en-US" altLang="zh-CN" sz="2400" dirty="0" err="1"/>
              <a:t>Rumbaugh,Ivar</a:t>
            </a:r>
            <a:r>
              <a:rPr lang="en-US" altLang="zh-CN" sz="2400" dirty="0"/>
              <a:t> Jacobson.</a:t>
            </a:r>
            <a:r>
              <a:rPr lang="zh-CN" altLang="zh-CN" sz="2400" dirty="0"/>
              <a:t>《</a:t>
            </a:r>
            <a:r>
              <a:rPr lang="en-US" altLang="zh-CN" sz="2400" dirty="0"/>
              <a:t>UML</a:t>
            </a:r>
            <a:r>
              <a:rPr lang="zh-CN" altLang="zh-CN" sz="2400" dirty="0"/>
              <a:t>用户指南（第二版修订版）》</a:t>
            </a:r>
            <a:r>
              <a:rPr lang="en-US" altLang="zh-CN" sz="2400" dirty="0"/>
              <a:t>[M].</a:t>
            </a:r>
            <a:r>
              <a:rPr lang="zh-CN" altLang="zh-CN" sz="2400" dirty="0"/>
              <a:t>人民邮电出版社</a:t>
            </a:r>
            <a:r>
              <a:rPr lang="en-US" altLang="zh-CN" sz="2400" dirty="0"/>
              <a:t>.2018/9/19</a:t>
            </a:r>
            <a:endParaRPr lang="zh-CN" altLang="zh-CN" sz="2400" dirty="0"/>
          </a:p>
          <a:p>
            <a:r>
              <a:rPr lang="en-US" altLang="zh-CN" sz="2400" dirty="0"/>
              <a:t>[12] </a:t>
            </a:r>
            <a:r>
              <a:rPr lang="zh-CN" altLang="zh-CN" sz="2400" dirty="0"/>
              <a:t>杨弘平</a:t>
            </a:r>
            <a:r>
              <a:rPr lang="en-US" altLang="zh-CN" sz="2400" dirty="0"/>
              <a:t>,</a:t>
            </a:r>
            <a:r>
              <a:rPr lang="zh-CN" altLang="zh-CN" sz="2400" dirty="0"/>
              <a:t>吕海华</a:t>
            </a:r>
            <a:r>
              <a:rPr lang="en-US" altLang="zh-CN" sz="2400" dirty="0"/>
              <a:t>,</a:t>
            </a:r>
            <a:r>
              <a:rPr lang="zh-CN" altLang="zh-CN" sz="2400" dirty="0"/>
              <a:t>李波</a:t>
            </a:r>
            <a:r>
              <a:rPr lang="en-US" altLang="zh-CN" sz="2400" dirty="0"/>
              <a:t>,</a:t>
            </a:r>
            <a:r>
              <a:rPr lang="zh-CN" altLang="zh-CN" sz="2400" dirty="0"/>
              <a:t>等</a:t>
            </a:r>
            <a:r>
              <a:rPr lang="en-US" altLang="zh-CN" sz="2400" dirty="0"/>
              <a:t>.</a:t>
            </a:r>
            <a:r>
              <a:rPr lang="zh-CN" altLang="zh-CN" sz="2400" dirty="0"/>
              <a:t>《</a:t>
            </a:r>
            <a:r>
              <a:rPr lang="en-US" altLang="zh-CN" sz="2400" dirty="0"/>
              <a:t>UML2</a:t>
            </a:r>
            <a:r>
              <a:rPr lang="zh-CN" altLang="zh-CN" sz="2400" dirty="0"/>
              <a:t>基础、建模与设计教程》</a:t>
            </a:r>
            <a:r>
              <a:rPr lang="en-US" altLang="zh-CN" sz="2400" dirty="0"/>
              <a:t>[M].</a:t>
            </a:r>
            <a:r>
              <a:rPr lang="zh-CN" altLang="zh-CN" sz="2400" dirty="0"/>
              <a:t>清华大学出版社</a:t>
            </a:r>
            <a:r>
              <a:rPr lang="en-US" altLang="zh-CN" sz="2400" dirty="0"/>
              <a:t>.2018/9/19</a:t>
            </a:r>
            <a:endParaRPr lang="zh-CN" altLang="zh-CN" sz="2400" dirty="0"/>
          </a:p>
        </p:txBody>
      </p:sp>
    </p:spTree>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D6D9ACC-0ECF-41D5-B8AB-2D2D3E8B0278}"/>
              </a:ext>
            </a:extLst>
          </p:cNvPr>
          <p:cNvGrpSpPr>
            <a:grpSpLocks/>
          </p:cNvGrpSpPr>
          <p:nvPr/>
        </p:nvGrpSpPr>
        <p:grpSpPr bwMode="auto">
          <a:xfrm>
            <a:off x="9399588" y="777875"/>
            <a:ext cx="5227637" cy="4826000"/>
            <a:chOff x="9400309" y="778474"/>
            <a:chExt cx="5227156" cy="4825039"/>
          </a:xfrm>
          <a:solidFill>
            <a:srgbClr val="FF0000"/>
          </a:solidFill>
        </p:grpSpPr>
        <p:sp>
          <p:nvSpPr>
            <p:cNvPr id="25" name="任意多边形 24">
              <a:extLst>
                <a:ext uri="{FF2B5EF4-FFF2-40B4-BE49-F238E27FC236}">
                  <a16:creationId xmlns:a16="http://schemas.microsoft.com/office/drawing/2014/main" id="{38DA1FDE-50BE-4370-A635-5584F969E634}"/>
                </a:ext>
              </a:extLst>
            </p:cNvPr>
            <p:cNvSpPr/>
            <p:nvPr/>
          </p:nvSpPr>
          <p:spPr>
            <a:xfrm rot="18865223">
              <a:off x="9601368" y="577415"/>
              <a:ext cx="4825039" cy="522715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6" name="组合 5">
              <a:extLst>
                <a:ext uri="{FF2B5EF4-FFF2-40B4-BE49-F238E27FC236}">
                  <a16:creationId xmlns:a16="http://schemas.microsoft.com/office/drawing/2014/main" id="{92BE398A-9301-4743-B4B2-7AFC419A4A05}"/>
                </a:ext>
              </a:extLst>
            </p:cNvPr>
            <p:cNvGrpSpPr/>
            <p:nvPr/>
          </p:nvGrpSpPr>
          <p:grpSpPr>
            <a:xfrm>
              <a:off x="9675929" y="2819252"/>
              <a:ext cx="1904967" cy="794571"/>
              <a:chOff x="750889" y="2580824"/>
              <a:chExt cx="3490912" cy="1456077"/>
            </a:xfrm>
            <a:grpFill/>
          </p:grpSpPr>
          <p:sp>
            <p:nvSpPr>
              <p:cNvPr id="7" name="Freeform 5@|5FFC:0|FBC:0|LFC:16777215|LBC:16777215">
                <a:extLst>
                  <a:ext uri="{FF2B5EF4-FFF2-40B4-BE49-F238E27FC236}">
                    <a16:creationId xmlns:a16="http://schemas.microsoft.com/office/drawing/2014/main" id="{590CCEE0-A944-49EA-A0CB-5A6D17EC7078}"/>
                  </a:ext>
                </a:extLst>
              </p:cNvPr>
              <p:cNvSpPr>
                <a:spLocks/>
              </p:cNvSpPr>
              <p:nvPr/>
            </p:nvSpPr>
            <p:spPr bwMode="auto">
              <a:xfrm>
                <a:off x="3904475" y="3258196"/>
                <a:ext cx="337326" cy="730419"/>
              </a:xfrm>
              <a:custGeom>
                <a:avLst/>
                <a:gdLst>
                  <a:gd name="T0" fmla="*/ 48 w 210"/>
                  <a:gd name="T1" fmla="*/ 208 h 453"/>
                  <a:gd name="T2" fmla="*/ 46 w 210"/>
                  <a:gd name="T3" fmla="*/ 208 h 453"/>
                  <a:gd name="T4" fmla="*/ 46 w 210"/>
                  <a:gd name="T5" fmla="*/ 451 h 453"/>
                  <a:gd name="T6" fmla="*/ 0 w 210"/>
                  <a:gd name="T7" fmla="*/ 453 h 453"/>
                  <a:gd name="T8" fmla="*/ 0 w 210"/>
                  <a:gd name="T9" fmla="*/ 208 h 453"/>
                  <a:gd name="T10" fmla="*/ 0 w 210"/>
                  <a:gd name="T11" fmla="*/ 204 h 453"/>
                  <a:gd name="T12" fmla="*/ 0 w 210"/>
                  <a:gd name="T13" fmla="*/ 164 h 453"/>
                  <a:gd name="T14" fmla="*/ 210 w 210"/>
                  <a:gd name="T15" fmla="*/ 0 h 453"/>
                  <a:gd name="T16" fmla="*/ 210 w 210"/>
                  <a:gd name="T17" fmla="*/ 55 h 453"/>
                  <a:gd name="T18" fmla="*/ 48 w 210"/>
                  <a:gd name="T19" fmla="*/ 2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8@|5FFC:0|FBC:0|LFC:16777215|LBC:16777215">
                <a:extLst>
                  <a:ext uri="{FF2B5EF4-FFF2-40B4-BE49-F238E27FC236}">
                    <a16:creationId xmlns:a16="http://schemas.microsoft.com/office/drawing/2014/main" id="{E7A3625E-A6F6-4458-99EB-BCDD7DF7AACF}"/>
                  </a:ext>
                </a:extLst>
              </p:cNvPr>
              <p:cNvSpPr>
                <a:spLocks noEditPoints="1"/>
              </p:cNvSpPr>
              <p:nvPr/>
            </p:nvSpPr>
            <p:spPr bwMode="auto">
              <a:xfrm>
                <a:off x="3118969" y="3233712"/>
                <a:ext cx="769184" cy="803189"/>
              </a:xfrm>
              <a:custGeom>
                <a:avLst/>
                <a:gdLst>
                  <a:gd name="T0" fmla="*/ 463 w 478"/>
                  <a:gd name="T1" fmla="*/ 211 h 498"/>
                  <a:gd name="T2" fmla="*/ 409 w 478"/>
                  <a:gd name="T3" fmla="*/ 220 h 498"/>
                  <a:gd name="T4" fmla="*/ 330 w 478"/>
                  <a:gd name="T5" fmla="*/ 391 h 498"/>
                  <a:gd name="T6" fmla="*/ 108 w 478"/>
                  <a:gd name="T7" fmla="*/ 332 h 498"/>
                  <a:gd name="T8" fmla="*/ 417 w 478"/>
                  <a:gd name="T9" fmla="*/ 153 h 498"/>
                  <a:gd name="T10" fmla="*/ 417 w 478"/>
                  <a:gd name="T11" fmla="*/ 153 h 498"/>
                  <a:gd name="T12" fmla="*/ 438 w 478"/>
                  <a:gd name="T13" fmla="*/ 141 h 498"/>
                  <a:gd name="T14" fmla="*/ 437 w 478"/>
                  <a:gd name="T15" fmla="*/ 140 h 498"/>
                  <a:gd name="T16" fmla="*/ 140 w 478"/>
                  <a:gd name="T17" fmla="*/ 60 h 498"/>
                  <a:gd name="T18" fmla="*/ 60 w 478"/>
                  <a:gd name="T19" fmla="*/ 358 h 498"/>
                  <a:gd name="T20" fmla="*/ 357 w 478"/>
                  <a:gd name="T21" fmla="*/ 437 h 498"/>
                  <a:gd name="T22" fmla="*/ 463 w 478"/>
                  <a:gd name="T23" fmla="*/ 211 h 498"/>
                  <a:gd name="T24" fmla="*/ 87 w 478"/>
                  <a:gd name="T25" fmla="*/ 274 h 498"/>
                  <a:gd name="T26" fmla="*/ 167 w 478"/>
                  <a:gd name="T27" fmla="*/ 108 h 498"/>
                  <a:gd name="T28" fmla="*/ 350 w 478"/>
                  <a:gd name="T29" fmla="*/ 122 h 498"/>
                  <a:gd name="T30" fmla="*/ 87 w 478"/>
                  <a:gd name="T31"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4@|5FFC:0|FBC:0|LFC:16777215|LBC:16777215">
                <a:extLst>
                  <a:ext uri="{FF2B5EF4-FFF2-40B4-BE49-F238E27FC236}">
                    <a16:creationId xmlns:a16="http://schemas.microsoft.com/office/drawing/2014/main" id="{358D243C-C17F-490B-90B1-5A4B704FB60E}"/>
                  </a:ext>
                </a:extLst>
              </p:cNvPr>
              <p:cNvSpPr>
                <a:spLocks/>
              </p:cNvSpPr>
              <p:nvPr/>
            </p:nvSpPr>
            <p:spPr bwMode="auto">
              <a:xfrm>
                <a:off x="2837410" y="2680797"/>
                <a:ext cx="1377186" cy="463142"/>
              </a:xfrm>
              <a:custGeom>
                <a:avLst/>
                <a:gdLst>
                  <a:gd name="connsiteX0" fmla="*/ 637173 w 1377186"/>
                  <a:gd name="connsiteY0" fmla="*/ 255034 h 463142"/>
                  <a:gd name="connsiteX1" fmla="*/ 672582 w 1377186"/>
                  <a:gd name="connsiteY1" fmla="*/ 255034 h 463142"/>
                  <a:gd name="connsiteX2" fmla="*/ 822262 w 1377186"/>
                  <a:gd name="connsiteY2" fmla="*/ 255034 h 463142"/>
                  <a:gd name="connsiteX3" fmla="*/ 833528 w 1377186"/>
                  <a:gd name="connsiteY3" fmla="*/ 255034 h 463142"/>
                  <a:gd name="connsiteX4" fmla="*/ 857670 w 1377186"/>
                  <a:gd name="connsiteY4" fmla="*/ 255034 h 463142"/>
                  <a:gd name="connsiteX5" fmla="*/ 857670 w 1377186"/>
                  <a:gd name="connsiteY5" fmla="*/ 345189 h 463142"/>
                  <a:gd name="connsiteX6" fmla="*/ 949409 w 1377186"/>
                  <a:gd name="connsiteY6" fmla="*/ 432124 h 463142"/>
                  <a:gd name="connsiteX7" fmla="*/ 949409 w 1377186"/>
                  <a:gd name="connsiteY7" fmla="*/ 461102 h 463142"/>
                  <a:gd name="connsiteX8" fmla="*/ 944581 w 1377186"/>
                  <a:gd name="connsiteY8" fmla="*/ 461102 h 463142"/>
                  <a:gd name="connsiteX9" fmla="*/ 822262 w 1377186"/>
                  <a:gd name="connsiteY9" fmla="*/ 348409 h 463142"/>
                  <a:gd name="connsiteX10" fmla="*/ 822262 w 1377186"/>
                  <a:gd name="connsiteY10" fmla="*/ 345189 h 463142"/>
                  <a:gd name="connsiteX11" fmla="*/ 822262 w 1377186"/>
                  <a:gd name="connsiteY11" fmla="*/ 343579 h 463142"/>
                  <a:gd name="connsiteX12" fmla="*/ 822262 w 1377186"/>
                  <a:gd name="connsiteY12" fmla="*/ 290452 h 463142"/>
                  <a:gd name="connsiteX13" fmla="*/ 672582 w 1377186"/>
                  <a:gd name="connsiteY13" fmla="*/ 290452 h 463142"/>
                  <a:gd name="connsiteX14" fmla="*/ 672582 w 1377186"/>
                  <a:gd name="connsiteY14" fmla="*/ 343579 h 463142"/>
                  <a:gd name="connsiteX15" fmla="*/ 672582 w 1377186"/>
                  <a:gd name="connsiteY15" fmla="*/ 345189 h 463142"/>
                  <a:gd name="connsiteX16" fmla="*/ 672582 w 1377186"/>
                  <a:gd name="connsiteY16" fmla="*/ 348409 h 463142"/>
                  <a:gd name="connsiteX17" fmla="*/ 550263 w 1377186"/>
                  <a:gd name="connsiteY17" fmla="*/ 461102 h 463142"/>
                  <a:gd name="connsiteX18" fmla="*/ 545434 w 1377186"/>
                  <a:gd name="connsiteY18" fmla="*/ 461102 h 463142"/>
                  <a:gd name="connsiteX19" fmla="*/ 545434 w 1377186"/>
                  <a:gd name="connsiteY19" fmla="*/ 432124 h 463142"/>
                  <a:gd name="connsiteX20" fmla="*/ 637173 w 1377186"/>
                  <a:gd name="connsiteY20" fmla="*/ 345189 h 463142"/>
                  <a:gd name="connsiteX21" fmla="*/ 637173 w 1377186"/>
                  <a:gd name="connsiteY21" fmla="*/ 290452 h 463142"/>
                  <a:gd name="connsiteX22" fmla="*/ 637173 w 1377186"/>
                  <a:gd name="connsiteY22" fmla="*/ 255034 h 463142"/>
                  <a:gd name="connsiteX23" fmla="*/ 291080 w 1377186"/>
                  <a:gd name="connsiteY23" fmla="*/ 196546 h 463142"/>
                  <a:gd name="connsiteX24" fmla="*/ 308762 w 1377186"/>
                  <a:gd name="connsiteY24" fmla="*/ 227830 h 463142"/>
                  <a:gd name="connsiteX25" fmla="*/ 255715 w 1377186"/>
                  <a:gd name="connsiteY25" fmla="*/ 258434 h 463142"/>
                  <a:gd name="connsiteX26" fmla="*/ 255715 w 1377186"/>
                  <a:gd name="connsiteY26" fmla="*/ 324403 h 463142"/>
                  <a:gd name="connsiteX27" fmla="*/ 325084 w 1377186"/>
                  <a:gd name="connsiteY27" fmla="*/ 324403 h 463142"/>
                  <a:gd name="connsiteX28" fmla="*/ 325084 w 1377186"/>
                  <a:gd name="connsiteY28" fmla="*/ 359768 h 463142"/>
                  <a:gd name="connsiteX29" fmla="*/ 255715 w 1377186"/>
                  <a:gd name="connsiteY29" fmla="*/ 359768 h 463142"/>
                  <a:gd name="connsiteX30" fmla="*/ 255715 w 1377186"/>
                  <a:gd name="connsiteY30" fmla="*/ 429138 h 463142"/>
                  <a:gd name="connsiteX31" fmla="*/ 440700 w 1377186"/>
                  <a:gd name="connsiteY31" fmla="*/ 429138 h 463142"/>
                  <a:gd name="connsiteX32" fmla="*/ 440700 w 1377186"/>
                  <a:gd name="connsiteY32" fmla="*/ 359768 h 463142"/>
                  <a:gd name="connsiteX33" fmla="*/ 372011 w 1377186"/>
                  <a:gd name="connsiteY33" fmla="*/ 359768 h 463142"/>
                  <a:gd name="connsiteX34" fmla="*/ 372011 w 1377186"/>
                  <a:gd name="connsiteY34" fmla="*/ 324403 h 463142"/>
                  <a:gd name="connsiteX35" fmla="*/ 440700 w 1377186"/>
                  <a:gd name="connsiteY35" fmla="*/ 324403 h 463142"/>
                  <a:gd name="connsiteX36" fmla="*/ 440700 w 1377186"/>
                  <a:gd name="connsiteY36" fmla="*/ 255034 h 463142"/>
                  <a:gd name="connsiteX37" fmla="*/ 372011 w 1377186"/>
                  <a:gd name="connsiteY37" fmla="*/ 255034 h 463142"/>
                  <a:gd name="connsiteX38" fmla="*/ 372011 w 1377186"/>
                  <a:gd name="connsiteY38" fmla="*/ 219669 h 463142"/>
                  <a:gd name="connsiteX39" fmla="*/ 440700 w 1377186"/>
                  <a:gd name="connsiteY39" fmla="*/ 219669 h 463142"/>
                  <a:gd name="connsiteX40" fmla="*/ 476065 w 1377186"/>
                  <a:gd name="connsiteY40" fmla="*/ 219669 h 463142"/>
                  <a:gd name="connsiteX41" fmla="*/ 476065 w 1377186"/>
                  <a:gd name="connsiteY41" fmla="*/ 463142 h 463142"/>
                  <a:gd name="connsiteX42" fmla="*/ 440700 w 1377186"/>
                  <a:gd name="connsiteY42" fmla="*/ 463142 h 463142"/>
                  <a:gd name="connsiteX43" fmla="*/ 255715 w 1377186"/>
                  <a:gd name="connsiteY43" fmla="*/ 463142 h 463142"/>
                  <a:gd name="connsiteX44" fmla="*/ 220350 w 1377186"/>
                  <a:gd name="connsiteY44" fmla="*/ 463142 h 463142"/>
                  <a:gd name="connsiteX45" fmla="*/ 220350 w 1377186"/>
                  <a:gd name="connsiteY45" fmla="*/ 429138 h 463142"/>
                  <a:gd name="connsiteX46" fmla="*/ 220350 w 1377186"/>
                  <a:gd name="connsiteY46" fmla="*/ 219669 h 463142"/>
                  <a:gd name="connsiteX47" fmla="*/ 250954 w 1377186"/>
                  <a:gd name="connsiteY47" fmla="*/ 219669 h 463142"/>
                  <a:gd name="connsiteX48" fmla="*/ 556995 w 1377186"/>
                  <a:gd name="connsiteY48" fmla="*/ 185665 h 463142"/>
                  <a:gd name="connsiteX49" fmla="*/ 590320 w 1377186"/>
                  <a:gd name="connsiteY49" fmla="*/ 185665 h 463142"/>
                  <a:gd name="connsiteX50" fmla="*/ 902482 w 1377186"/>
                  <a:gd name="connsiteY50" fmla="*/ 185665 h 463142"/>
                  <a:gd name="connsiteX51" fmla="*/ 937847 w 1377186"/>
                  <a:gd name="connsiteY51" fmla="*/ 185665 h 463142"/>
                  <a:gd name="connsiteX52" fmla="*/ 937847 w 1377186"/>
                  <a:gd name="connsiteY52" fmla="*/ 219670 h 463142"/>
                  <a:gd name="connsiteX53" fmla="*/ 937847 w 1377186"/>
                  <a:gd name="connsiteY53" fmla="*/ 243473 h 463142"/>
                  <a:gd name="connsiteX54" fmla="*/ 902482 w 1377186"/>
                  <a:gd name="connsiteY54" fmla="*/ 243473 h 463142"/>
                  <a:gd name="connsiteX55" fmla="*/ 902482 w 1377186"/>
                  <a:gd name="connsiteY55" fmla="*/ 219670 h 463142"/>
                  <a:gd name="connsiteX56" fmla="*/ 590320 w 1377186"/>
                  <a:gd name="connsiteY56" fmla="*/ 219670 h 463142"/>
                  <a:gd name="connsiteX57" fmla="*/ 590320 w 1377186"/>
                  <a:gd name="connsiteY57" fmla="*/ 243473 h 463142"/>
                  <a:gd name="connsiteX58" fmla="*/ 556995 w 1377186"/>
                  <a:gd name="connsiteY58" fmla="*/ 243473 h 463142"/>
                  <a:gd name="connsiteX59" fmla="*/ 556995 w 1377186"/>
                  <a:gd name="connsiteY59" fmla="*/ 219670 h 463142"/>
                  <a:gd name="connsiteX60" fmla="*/ 445461 w 1377186"/>
                  <a:gd name="connsiteY60" fmla="*/ 99973 h 463142"/>
                  <a:gd name="connsiteX61" fmla="*/ 476065 w 1377186"/>
                  <a:gd name="connsiteY61" fmla="*/ 117655 h 463142"/>
                  <a:gd name="connsiteX62" fmla="*/ 434579 w 1377186"/>
                  <a:gd name="connsiteY62" fmla="*/ 184304 h 463142"/>
                  <a:gd name="connsiteX63" fmla="*/ 405335 w 1377186"/>
                  <a:gd name="connsiteY63" fmla="*/ 165942 h 463142"/>
                  <a:gd name="connsiteX64" fmla="*/ 262516 w 1377186"/>
                  <a:gd name="connsiteY64" fmla="*/ 99973 h 463142"/>
                  <a:gd name="connsiteX65" fmla="*/ 302641 w 1377186"/>
                  <a:gd name="connsiteY65" fmla="*/ 165942 h 463142"/>
                  <a:gd name="connsiteX66" fmla="*/ 273397 w 1377186"/>
                  <a:gd name="connsiteY66" fmla="*/ 184304 h 463142"/>
                  <a:gd name="connsiteX67" fmla="*/ 233272 w 1377186"/>
                  <a:gd name="connsiteY67" fmla="*/ 117655 h 463142"/>
                  <a:gd name="connsiteX68" fmla="*/ 93173 w 1377186"/>
                  <a:gd name="connsiteY68" fmla="*/ 91812 h 463142"/>
                  <a:gd name="connsiteX69" fmla="*/ 128537 w 1377186"/>
                  <a:gd name="connsiteY69" fmla="*/ 91812 h 463142"/>
                  <a:gd name="connsiteX70" fmla="*/ 128537 w 1377186"/>
                  <a:gd name="connsiteY70" fmla="*/ 127857 h 463142"/>
                  <a:gd name="connsiteX71" fmla="*/ 209468 w 1377186"/>
                  <a:gd name="connsiteY71" fmla="*/ 127857 h 463142"/>
                  <a:gd name="connsiteX72" fmla="*/ 209468 w 1377186"/>
                  <a:gd name="connsiteY72" fmla="*/ 161181 h 463142"/>
                  <a:gd name="connsiteX73" fmla="*/ 128537 w 1377186"/>
                  <a:gd name="connsiteY73" fmla="*/ 161181 h 463142"/>
                  <a:gd name="connsiteX74" fmla="*/ 128537 w 1377186"/>
                  <a:gd name="connsiteY74" fmla="*/ 232591 h 463142"/>
                  <a:gd name="connsiteX75" fmla="*/ 135338 w 1377186"/>
                  <a:gd name="connsiteY75" fmla="*/ 227830 h 463142"/>
                  <a:gd name="connsiteX76" fmla="*/ 199947 w 1377186"/>
                  <a:gd name="connsiteY76" fmla="*/ 340046 h 463142"/>
                  <a:gd name="connsiteX77" fmla="*/ 169343 w 1377186"/>
                  <a:gd name="connsiteY77" fmla="*/ 358408 h 463142"/>
                  <a:gd name="connsiteX78" fmla="*/ 128537 w 1377186"/>
                  <a:gd name="connsiteY78" fmla="*/ 285638 h 463142"/>
                  <a:gd name="connsiteX79" fmla="*/ 128537 w 1377186"/>
                  <a:gd name="connsiteY79" fmla="*/ 463142 h 463142"/>
                  <a:gd name="connsiteX80" fmla="*/ 93173 w 1377186"/>
                  <a:gd name="connsiteY80" fmla="*/ 463142 h 463142"/>
                  <a:gd name="connsiteX81" fmla="*/ 93173 w 1377186"/>
                  <a:gd name="connsiteY81" fmla="*/ 258435 h 463142"/>
                  <a:gd name="connsiteX82" fmla="*/ 30604 w 1377186"/>
                  <a:gd name="connsiteY82" fmla="*/ 369290 h 463142"/>
                  <a:gd name="connsiteX83" fmla="*/ 0 w 1377186"/>
                  <a:gd name="connsiteY83" fmla="*/ 351607 h 463142"/>
                  <a:gd name="connsiteX84" fmla="*/ 93173 w 1377186"/>
                  <a:gd name="connsiteY84" fmla="*/ 189065 h 463142"/>
                  <a:gd name="connsiteX85" fmla="*/ 93173 w 1377186"/>
                  <a:gd name="connsiteY85" fmla="*/ 161181 h 463142"/>
                  <a:gd name="connsiteX86" fmla="*/ 12922 w 1377186"/>
                  <a:gd name="connsiteY86" fmla="*/ 161181 h 463142"/>
                  <a:gd name="connsiteX87" fmla="*/ 12922 w 1377186"/>
                  <a:gd name="connsiteY87" fmla="*/ 127857 h 463142"/>
                  <a:gd name="connsiteX88" fmla="*/ 93173 w 1377186"/>
                  <a:gd name="connsiteY88" fmla="*/ 127857 h 463142"/>
                  <a:gd name="connsiteX89" fmla="*/ 331205 w 1377186"/>
                  <a:gd name="connsiteY89" fmla="*/ 89092 h 463142"/>
                  <a:gd name="connsiteX90" fmla="*/ 373371 w 1377186"/>
                  <a:gd name="connsiteY90" fmla="*/ 155062 h 463142"/>
                  <a:gd name="connsiteX91" fmla="*/ 342767 w 1377186"/>
                  <a:gd name="connsiteY91" fmla="*/ 172744 h 463142"/>
                  <a:gd name="connsiteX92" fmla="*/ 302641 w 1377186"/>
                  <a:gd name="connsiteY92" fmla="*/ 104734 h 463142"/>
                  <a:gd name="connsiteX93" fmla="*/ 1250009 w 1377186"/>
                  <a:gd name="connsiteY93" fmla="*/ 45566 h 463142"/>
                  <a:gd name="connsiteX94" fmla="*/ 1283816 w 1377186"/>
                  <a:gd name="connsiteY94" fmla="*/ 45566 h 463142"/>
                  <a:gd name="connsiteX95" fmla="*/ 1283816 w 1377186"/>
                  <a:gd name="connsiteY95" fmla="*/ 345139 h 463142"/>
                  <a:gd name="connsiteX96" fmla="*/ 1377186 w 1377186"/>
                  <a:gd name="connsiteY96" fmla="*/ 432111 h 463142"/>
                  <a:gd name="connsiteX97" fmla="*/ 1377186 w 1377186"/>
                  <a:gd name="connsiteY97" fmla="*/ 461102 h 463142"/>
                  <a:gd name="connsiteX98" fmla="*/ 1372357 w 1377186"/>
                  <a:gd name="connsiteY98" fmla="*/ 461102 h 463142"/>
                  <a:gd name="connsiteX99" fmla="*/ 1250009 w 1377186"/>
                  <a:gd name="connsiteY99" fmla="*/ 343528 h 463142"/>
                  <a:gd name="connsiteX100" fmla="*/ 1250009 w 1377186"/>
                  <a:gd name="connsiteY100" fmla="*/ 45566 h 463142"/>
                  <a:gd name="connsiteX101" fmla="*/ 1098977 w 1377186"/>
                  <a:gd name="connsiteY101" fmla="*/ 45566 h 463142"/>
                  <a:gd name="connsiteX102" fmla="*/ 1134393 w 1377186"/>
                  <a:gd name="connsiteY102" fmla="*/ 45566 h 463142"/>
                  <a:gd name="connsiteX103" fmla="*/ 1134393 w 1377186"/>
                  <a:gd name="connsiteY103" fmla="*/ 343528 h 463142"/>
                  <a:gd name="connsiteX104" fmla="*/ 1134393 w 1377186"/>
                  <a:gd name="connsiteY104" fmla="*/ 345139 h 463142"/>
                  <a:gd name="connsiteX105" fmla="*/ 1134393 w 1377186"/>
                  <a:gd name="connsiteY105" fmla="*/ 348360 h 463142"/>
                  <a:gd name="connsiteX106" fmla="*/ 1012046 w 1377186"/>
                  <a:gd name="connsiteY106" fmla="*/ 461102 h 463142"/>
                  <a:gd name="connsiteX107" fmla="*/ 1007216 w 1377186"/>
                  <a:gd name="connsiteY107" fmla="*/ 461102 h 463142"/>
                  <a:gd name="connsiteX108" fmla="*/ 1007216 w 1377186"/>
                  <a:gd name="connsiteY108" fmla="*/ 432111 h 463142"/>
                  <a:gd name="connsiteX109" fmla="*/ 1098977 w 1377186"/>
                  <a:gd name="connsiteY109" fmla="*/ 345139 h 463142"/>
                  <a:gd name="connsiteX110" fmla="*/ 1098977 w 1377186"/>
                  <a:gd name="connsiteY110" fmla="*/ 45566 h 463142"/>
                  <a:gd name="connsiteX111" fmla="*/ 187026 w 1377186"/>
                  <a:gd name="connsiteY111" fmla="*/ 3400 h 463142"/>
                  <a:gd name="connsiteX112" fmla="*/ 196547 w 1377186"/>
                  <a:gd name="connsiteY112" fmla="*/ 35365 h 463142"/>
                  <a:gd name="connsiteX113" fmla="*/ 21083 w 1377186"/>
                  <a:gd name="connsiteY113" fmla="*/ 82291 h 463142"/>
                  <a:gd name="connsiteX114" fmla="*/ 11562 w 1377186"/>
                  <a:gd name="connsiteY114" fmla="*/ 48286 h 463142"/>
                  <a:gd name="connsiteX115" fmla="*/ 730419 w 1377186"/>
                  <a:gd name="connsiteY115" fmla="*/ 0 h 463142"/>
                  <a:gd name="connsiteX116" fmla="*/ 764424 w 1377186"/>
                  <a:gd name="connsiteY116" fmla="*/ 0 h 463142"/>
                  <a:gd name="connsiteX117" fmla="*/ 764424 w 1377186"/>
                  <a:gd name="connsiteY117" fmla="*/ 58488 h 463142"/>
                  <a:gd name="connsiteX118" fmla="*/ 926966 w 1377186"/>
                  <a:gd name="connsiteY118" fmla="*/ 58488 h 463142"/>
                  <a:gd name="connsiteX119" fmla="*/ 926966 w 1377186"/>
                  <a:gd name="connsiteY119" fmla="*/ 91813 h 463142"/>
                  <a:gd name="connsiteX120" fmla="*/ 764424 w 1377186"/>
                  <a:gd name="connsiteY120" fmla="*/ 91813 h 463142"/>
                  <a:gd name="connsiteX121" fmla="*/ 764424 w 1377186"/>
                  <a:gd name="connsiteY121" fmla="*/ 127858 h 463142"/>
                  <a:gd name="connsiteX122" fmla="*/ 869158 w 1377186"/>
                  <a:gd name="connsiteY122" fmla="*/ 127858 h 463142"/>
                  <a:gd name="connsiteX123" fmla="*/ 869158 w 1377186"/>
                  <a:gd name="connsiteY123" fmla="*/ 161182 h 463142"/>
                  <a:gd name="connsiteX124" fmla="*/ 625685 w 1377186"/>
                  <a:gd name="connsiteY124" fmla="*/ 161182 h 463142"/>
                  <a:gd name="connsiteX125" fmla="*/ 625685 w 1377186"/>
                  <a:gd name="connsiteY125" fmla="*/ 127858 h 463142"/>
                  <a:gd name="connsiteX126" fmla="*/ 730419 w 1377186"/>
                  <a:gd name="connsiteY126" fmla="*/ 127858 h 463142"/>
                  <a:gd name="connsiteX127" fmla="*/ 730419 w 1377186"/>
                  <a:gd name="connsiteY127" fmla="*/ 91813 h 463142"/>
                  <a:gd name="connsiteX128" fmla="*/ 567877 w 1377186"/>
                  <a:gd name="connsiteY128" fmla="*/ 91813 h 463142"/>
                  <a:gd name="connsiteX129" fmla="*/ 567877 w 1377186"/>
                  <a:gd name="connsiteY129" fmla="*/ 58488 h 463142"/>
                  <a:gd name="connsiteX130" fmla="*/ 730419 w 1377186"/>
                  <a:gd name="connsiteY130" fmla="*/ 58488 h 463142"/>
                  <a:gd name="connsiteX131" fmla="*/ 453622 w 1377186"/>
                  <a:gd name="connsiteY131" fmla="*/ 0 h 463142"/>
                  <a:gd name="connsiteX132" fmla="*/ 463143 w 1377186"/>
                  <a:gd name="connsiteY132" fmla="*/ 32644 h 463142"/>
                  <a:gd name="connsiteX133" fmla="*/ 228511 w 1377186"/>
                  <a:gd name="connsiteY133" fmla="*/ 82291 h 463142"/>
                  <a:gd name="connsiteX134" fmla="*/ 220350 w 1377186"/>
                  <a:gd name="connsiteY134" fmla="*/ 48287 h 4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77186" h="463142">
                    <a:moveTo>
                      <a:pt x="637173" y="255034"/>
                    </a:moveTo>
                    <a:cubicBezTo>
                      <a:pt x="672582" y="255034"/>
                      <a:pt x="672582" y="255034"/>
                      <a:pt x="672582" y="255034"/>
                    </a:cubicBezTo>
                    <a:cubicBezTo>
                      <a:pt x="822262" y="255034"/>
                      <a:pt x="822262" y="255034"/>
                      <a:pt x="822262" y="255034"/>
                    </a:cubicBezTo>
                    <a:cubicBezTo>
                      <a:pt x="833528" y="255034"/>
                      <a:pt x="833528" y="255034"/>
                      <a:pt x="833528" y="255034"/>
                    </a:cubicBezTo>
                    <a:cubicBezTo>
                      <a:pt x="857670" y="255034"/>
                      <a:pt x="857670" y="255034"/>
                      <a:pt x="857670" y="255034"/>
                    </a:cubicBezTo>
                    <a:cubicBezTo>
                      <a:pt x="857670" y="345189"/>
                      <a:pt x="857670" y="345189"/>
                      <a:pt x="857670" y="345189"/>
                    </a:cubicBezTo>
                    <a:cubicBezTo>
                      <a:pt x="860889" y="393486"/>
                      <a:pt x="901125" y="432124"/>
                      <a:pt x="949409" y="432124"/>
                    </a:cubicBezTo>
                    <a:cubicBezTo>
                      <a:pt x="949409" y="461102"/>
                      <a:pt x="949409" y="461102"/>
                      <a:pt x="949409" y="461102"/>
                    </a:cubicBezTo>
                    <a:cubicBezTo>
                      <a:pt x="947800" y="461102"/>
                      <a:pt x="946190" y="461102"/>
                      <a:pt x="944581" y="461102"/>
                    </a:cubicBezTo>
                    <a:cubicBezTo>
                      <a:pt x="880202" y="461102"/>
                      <a:pt x="827090" y="411195"/>
                      <a:pt x="822262" y="348409"/>
                    </a:cubicBezTo>
                    <a:cubicBezTo>
                      <a:pt x="822262" y="345189"/>
                      <a:pt x="822262" y="345189"/>
                      <a:pt x="822262" y="345189"/>
                    </a:cubicBezTo>
                    <a:cubicBezTo>
                      <a:pt x="822262" y="345189"/>
                      <a:pt x="822262" y="345189"/>
                      <a:pt x="822262" y="343579"/>
                    </a:cubicBezTo>
                    <a:cubicBezTo>
                      <a:pt x="822262" y="290452"/>
                      <a:pt x="822262" y="290452"/>
                      <a:pt x="822262" y="290452"/>
                    </a:cubicBezTo>
                    <a:cubicBezTo>
                      <a:pt x="672582" y="290452"/>
                      <a:pt x="672582" y="290452"/>
                      <a:pt x="672582" y="290452"/>
                    </a:cubicBezTo>
                    <a:cubicBezTo>
                      <a:pt x="672582" y="343579"/>
                      <a:pt x="672582" y="343579"/>
                      <a:pt x="672582" y="343579"/>
                    </a:cubicBezTo>
                    <a:cubicBezTo>
                      <a:pt x="672582" y="345189"/>
                      <a:pt x="672582" y="345189"/>
                      <a:pt x="672582" y="345189"/>
                    </a:cubicBezTo>
                    <a:cubicBezTo>
                      <a:pt x="672582" y="348409"/>
                      <a:pt x="672582" y="348409"/>
                      <a:pt x="672582" y="348409"/>
                    </a:cubicBezTo>
                    <a:cubicBezTo>
                      <a:pt x="667753" y="411195"/>
                      <a:pt x="614641" y="461102"/>
                      <a:pt x="550263" y="461102"/>
                    </a:cubicBezTo>
                    <a:cubicBezTo>
                      <a:pt x="548653" y="461102"/>
                      <a:pt x="547044" y="461102"/>
                      <a:pt x="545434" y="461102"/>
                    </a:cubicBezTo>
                    <a:cubicBezTo>
                      <a:pt x="545434" y="432124"/>
                      <a:pt x="545434" y="432124"/>
                      <a:pt x="545434" y="432124"/>
                    </a:cubicBezTo>
                    <a:cubicBezTo>
                      <a:pt x="593718" y="432124"/>
                      <a:pt x="633955" y="393486"/>
                      <a:pt x="637173" y="345189"/>
                    </a:cubicBezTo>
                    <a:cubicBezTo>
                      <a:pt x="637173" y="290452"/>
                      <a:pt x="637173" y="290452"/>
                      <a:pt x="637173" y="290452"/>
                    </a:cubicBezTo>
                    <a:cubicBezTo>
                      <a:pt x="637173" y="255034"/>
                      <a:pt x="637173" y="255034"/>
                      <a:pt x="637173" y="255034"/>
                    </a:cubicBezTo>
                    <a:close/>
                    <a:moveTo>
                      <a:pt x="291080" y="196546"/>
                    </a:moveTo>
                    <a:lnTo>
                      <a:pt x="308762" y="227830"/>
                    </a:lnTo>
                    <a:lnTo>
                      <a:pt x="255715" y="258434"/>
                    </a:lnTo>
                    <a:lnTo>
                      <a:pt x="255715" y="324403"/>
                    </a:lnTo>
                    <a:lnTo>
                      <a:pt x="325084" y="324403"/>
                    </a:lnTo>
                    <a:lnTo>
                      <a:pt x="325084" y="359768"/>
                    </a:lnTo>
                    <a:lnTo>
                      <a:pt x="255715" y="359768"/>
                    </a:lnTo>
                    <a:lnTo>
                      <a:pt x="255715" y="429138"/>
                    </a:lnTo>
                    <a:lnTo>
                      <a:pt x="440700" y="429138"/>
                    </a:lnTo>
                    <a:lnTo>
                      <a:pt x="440700" y="359768"/>
                    </a:lnTo>
                    <a:lnTo>
                      <a:pt x="372011" y="359768"/>
                    </a:lnTo>
                    <a:lnTo>
                      <a:pt x="372011" y="324403"/>
                    </a:lnTo>
                    <a:lnTo>
                      <a:pt x="440700" y="324403"/>
                    </a:lnTo>
                    <a:lnTo>
                      <a:pt x="440700" y="255034"/>
                    </a:lnTo>
                    <a:lnTo>
                      <a:pt x="372011" y="255034"/>
                    </a:lnTo>
                    <a:lnTo>
                      <a:pt x="372011" y="219669"/>
                    </a:lnTo>
                    <a:lnTo>
                      <a:pt x="440700" y="219669"/>
                    </a:lnTo>
                    <a:lnTo>
                      <a:pt x="476065" y="219669"/>
                    </a:lnTo>
                    <a:lnTo>
                      <a:pt x="476065" y="463142"/>
                    </a:lnTo>
                    <a:lnTo>
                      <a:pt x="440700" y="463142"/>
                    </a:lnTo>
                    <a:lnTo>
                      <a:pt x="255715" y="463142"/>
                    </a:lnTo>
                    <a:lnTo>
                      <a:pt x="220350" y="463142"/>
                    </a:lnTo>
                    <a:lnTo>
                      <a:pt x="220350" y="429138"/>
                    </a:lnTo>
                    <a:lnTo>
                      <a:pt x="220350" y="219669"/>
                    </a:lnTo>
                    <a:lnTo>
                      <a:pt x="250954" y="219669"/>
                    </a:lnTo>
                    <a:close/>
                    <a:moveTo>
                      <a:pt x="556995" y="185665"/>
                    </a:moveTo>
                    <a:lnTo>
                      <a:pt x="590320" y="185665"/>
                    </a:lnTo>
                    <a:lnTo>
                      <a:pt x="902482" y="185665"/>
                    </a:lnTo>
                    <a:lnTo>
                      <a:pt x="937847" y="185665"/>
                    </a:lnTo>
                    <a:lnTo>
                      <a:pt x="937847" y="219670"/>
                    </a:lnTo>
                    <a:lnTo>
                      <a:pt x="937847" y="243473"/>
                    </a:lnTo>
                    <a:lnTo>
                      <a:pt x="902482" y="243473"/>
                    </a:lnTo>
                    <a:lnTo>
                      <a:pt x="902482" y="219670"/>
                    </a:lnTo>
                    <a:lnTo>
                      <a:pt x="590320" y="219670"/>
                    </a:lnTo>
                    <a:lnTo>
                      <a:pt x="590320" y="243473"/>
                    </a:lnTo>
                    <a:lnTo>
                      <a:pt x="556995" y="243473"/>
                    </a:lnTo>
                    <a:lnTo>
                      <a:pt x="556995" y="219670"/>
                    </a:lnTo>
                    <a:close/>
                    <a:moveTo>
                      <a:pt x="445461" y="99973"/>
                    </a:moveTo>
                    <a:lnTo>
                      <a:pt x="476065" y="117655"/>
                    </a:lnTo>
                    <a:lnTo>
                      <a:pt x="434579" y="184304"/>
                    </a:lnTo>
                    <a:lnTo>
                      <a:pt x="405335" y="165942"/>
                    </a:lnTo>
                    <a:close/>
                    <a:moveTo>
                      <a:pt x="262516" y="99973"/>
                    </a:moveTo>
                    <a:lnTo>
                      <a:pt x="302641" y="165942"/>
                    </a:lnTo>
                    <a:lnTo>
                      <a:pt x="273397" y="184304"/>
                    </a:lnTo>
                    <a:lnTo>
                      <a:pt x="233272" y="117655"/>
                    </a:lnTo>
                    <a:close/>
                    <a:moveTo>
                      <a:pt x="93173" y="91812"/>
                    </a:moveTo>
                    <a:lnTo>
                      <a:pt x="128537" y="91812"/>
                    </a:lnTo>
                    <a:lnTo>
                      <a:pt x="128537" y="127857"/>
                    </a:lnTo>
                    <a:lnTo>
                      <a:pt x="209468" y="127857"/>
                    </a:lnTo>
                    <a:lnTo>
                      <a:pt x="209468" y="161181"/>
                    </a:lnTo>
                    <a:lnTo>
                      <a:pt x="128537" y="161181"/>
                    </a:lnTo>
                    <a:lnTo>
                      <a:pt x="128537" y="232591"/>
                    </a:lnTo>
                    <a:lnTo>
                      <a:pt x="135338" y="227830"/>
                    </a:lnTo>
                    <a:lnTo>
                      <a:pt x="199947" y="340046"/>
                    </a:lnTo>
                    <a:lnTo>
                      <a:pt x="169343" y="358408"/>
                    </a:lnTo>
                    <a:lnTo>
                      <a:pt x="128537" y="285638"/>
                    </a:lnTo>
                    <a:lnTo>
                      <a:pt x="128537" y="463142"/>
                    </a:lnTo>
                    <a:lnTo>
                      <a:pt x="93173" y="463142"/>
                    </a:lnTo>
                    <a:lnTo>
                      <a:pt x="93173" y="258435"/>
                    </a:lnTo>
                    <a:lnTo>
                      <a:pt x="30604" y="369290"/>
                    </a:lnTo>
                    <a:lnTo>
                      <a:pt x="0" y="351607"/>
                    </a:lnTo>
                    <a:lnTo>
                      <a:pt x="93173" y="189065"/>
                    </a:lnTo>
                    <a:lnTo>
                      <a:pt x="93173" y="161181"/>
                    </a:lnTo>
                    <a:lnTo>
                      <a:pt x="12922" y="161181"/>
                    </a:lnTo>
                    <a:lnTo>
                      <a:pt x="12922" y="127857"/>
                    </a:lnTo>
                    <a:lnTo>
                      <a:pt x="93173" y="127857"/>
                    </a:lnTo>
                    <a:close/>
                    <a:moveTo>
                      <a:pt x="331205" y="89092"/>
                    </a:moveTo>
                    <a:lnTo>
                      <a:pt x="373371" y="155062"/>
                    </a:lnTo>
                    <a:lnTo>
                      <a:pt x="342767" y="172744"/>
                    </a:lnTo>
                    <a:lnTo>
                      <a:pt x="302641" y="104734"/>
                    </a:lnTo>
                    <a:close/>
                    <a:moveTo>
                      <a:pt x="1250009" y="45566"/>
                    </a:moveTo>
                    <a:cubicBezTo>
                      <a:pt x="1283816" y="45566"/>
                      <a:pt x="1283816" y="45566"/>
                      <a:pt x="1283816" y="45566"/>
                    </a:cubicBezTo>
                    <a:cubicBezTo>
                      <a:pt x="1283816" y="345139"/>
                      <a:pt x="1283816" y="345139"/>
                      <a:pt x="1283816" y="345139"/>
                    </a:cubicBezTo>
                    <a:cubicBezTo>
                      <a:pt x="1288645" y="393457"/>
                      <a:pt x="1327281" y="432111"/>
                      <a:pt x="1377186" y="432111"/>
                    </a:cubicBezTo>
                    <a:cubicBezTo>
                      <a:pt x="1377186" y="461102"/>
                      <a:pt x="1377186" y="461102"/>
                      <a:pt x="1377186" y="461102"/>
                    </a:cubicBezTo>
                    <a:cubicBezTo>
                      <a:pt x="1375576" y="461102"/>
                      <a:pt x="1373967" y="461102"/>
                      <a:pt x="1372357" y="461102"/>
                    </a:cubicBezTo>
                    <a:cubicBezTo>
                      <a:pt x="1306353" y="461102"/>
                      <a:pt x="1251619" y="409563"/>
                      <a:pt x="1250009" y="343528"/>
                    </a:cubicBezTo>
                    <a:cubicBezTo>
                      <a:pt x="1250009" y="45566"/>
                      <a:pt x="1250009" y="45566"/>
                      <a:pt x="1250009" y="45566"/>
                    </a:cubicBezTo>
                    <a:close/>
                    <a:moveTo>
                      <a:pt x="1098977" y="45566"/>
                    </a:moveTo>
                    <a:cubicBezTo>
                      <a:pt x="1134393" y="45566"/>
                      <a:pt x="1134393" y="45566"/>
                      <a:pt x="1134393" y="45566"/>
                    </a:cubicBezTo>
                    <a:cubicBezTo>
                      <a:pt x="1134393" y="343528"/>
                      <a:pt x="1134393" y="343528"/>
                      <a:pt x="1134393" y="343528"/>
                    </a:cubicBezTo>
                    <a:cubicBezTo>
                      <a:pt x="1134393" y="345139"/>
                      <a:pt x="1134393" y="345139"/>
                      <a:pt x="1134393" y="345139"/>
                    </a:cubicBezTo>
                    <a:lnTo>
                      <a:pt x="1134393" y="348360"/>
                    </a:lnTo>
                    <a:cubicBezTo>
                      <a:pt x="1129564" y="411173"/>
                      <a:pt x="1078049" y="461102"/>
                      <a:pt x="1012046" y="461102"/>
                    </a:cubicBezTo>
                    <a:cubicBezTo>
                      <a:pt x="1010436" y="461102"/>
                      <a:pt x="1008826" y="461102"/>
                      <a:pt x="1007216" y="461102"/>
                    </a:cubicBezTo>
                    <a:cubicBezTo>
                      <a:pt x="1007216" y="432111"/>
                      <a:pt x="1007216" y="432111"/>
                      <a:pt x="1007216" y="432111"/>
                    </a:cubicBezTo>
                    <a:cubicBezTo>
                      <a:pt x="1055511" y="432111"/>
                      <a:pt x="1095757" y="393457"/>
                      <a:pt x="1098977" y="345139"/>
                    </a:cubicBezTo>
                    <a:cubicBezTo>
                      <a:pt x="1098977" y="45566"/>
                      <a:pt x="1098977" y="45566"/>
                      <a:pt x="1098977" y="45566"/>
                    </a:cubicBezTo>
                    <a:close/>
                    <a:moveTo>
                      <a:pt x="187026" y="3400"/>
                    </a:moveTo>
                    <a:lnTo>
                      <a:pt x="196547" y="35365"/>
                    </a:lnTo>
                    <a:lnTo>
                      <a:pt x="21083" y="82291"/>
                    </a:lnTo>
                    <a:lnTo>
                      <a:pt x="11562" y="48286"/>
                    </a:lnTo>
                    <a:close/>
                    <a:moveTo>
                      <a:pt x="730419" y="0"/>
                    </a:moveTo>
                    <a:lnTo>
                      <a:pt x="764424" y="0"/>
                    </a:lnTo>
                    <a:lnTo>
                      <a:pt x="764424" y="58488"/>
                    </a:lnTo>
                    <a:lnTo>
                      <a:pt x="926966" y="58488"/>
                    </a:lnTo>
                    <a:lnTo>
                      <a:pt x="926966" y="91813"/>
                    </a:lnTo>
                    <a:lnTo>
                      <a:pt x="764424" y="91813"/>
                    </a:lnTo>
                    <a:lnTo>
                      <a:pt x="764424" y="127858"/>
                    </a:lnTo>
                    <a:lnTo>
                      <a:pt x="869158" y="127858"/>
                    </a:lnTo>
                    <a:lnTo>
                      <a:pt x="869158" y="161182"/>
                    </a:lnTo>
                    <a:lnTo>
                      <a:pt x="625685" y="161182"/>
                    </a:lnTo>
                    <a:lnTo>
                      <a:pt x="625685" y="127858"/>
                    </a:lnTo>
                    <a:lnTo>
                      <a:pt x="730419" y="127858"/>
                    </a:lnTo>
                    <a:lnTo>
                      <a:pt x="730419" y="91813"/>
                    </a:lnTo>
                    <a:lnTo>
                      <a:pt x="567877" y="91813"/>
                    </a:lnTo>
                    <a:lnTo>
                      <a:pt x="567877" y="58488"/>
                    </a:lnTo>
                    <a:lnTo>
                      <a:pt x="730419" y="58488"/>
                    </a:lnTo>
                    <a:close/>
                    <a:moveTo>
                      <a:pt x="453622" y="0"/>
                    </a:moveTo>
                    <a:lnTo>
                      <a:pt x="463143" y="32644"/>
                    </a:lnTo>
                    <a:lnTo>
                      <a:pt x="228511" y="82291"/>
                    </a:lnTo>
                    <a:lnTo>
                      <a:pt x="220350" y="48287"/>
                    </a:ln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5FFC:0|FBC:0|LFC:16777215|LBC:16777215">
                <a:extLst>
                  <a:ext uri="{FF2B5EF4-FFF2-40B4-BE49-F238E27FC236}">
                    <a16:creationId xmlns:a16="http://schemas.microsoft.com/office/drawing/2014/main" id="{F3B15F16-DA35-4D5E-9271-76DC85071B28}"/>
                  </a:ext>
                </a:extLst>
              </p:cNvPr>
              <p:cNvSpPr>
                <a:spLocks noEditPoints="1"/>
              </p:cNvSpPr>
              <p:nvPr/>
            </p:nvSpPr>
            <p:spPr bwMode="auto">
              <a:xfrm>
                <a:off x="1965533" y="3284039"/>
                <a:ext cx="1248649" cy="702535"/>
              </a:xfrm>
              <a:custGeom>
                <a:avLst/>
                <a:gdLst>
                  <a:gd name="T0" fmla="*/ 740 w 776"/>
                  <a:gd name="T1" fmla="*/ 336 h 436"/>
                  <a:gd name="T2" fmla="*/ 626 w 776"/>
                  <a:gd name="T3" fmla="*/ 383 h 436"/>
                  <a:gd name="T4" fmla="*/ 462 w 776"/>
                  <a:gd name="T5" fmla="*/ 218 h 436"/>
                  <a:gd name="T6" fmla="*/ 626 w 776"/>
                  <a:gd name="T7" fmla="*/ 54 h 436"/>
                  <a:gd name="T8" fmla="*/ 738 w 776"/>
                  <a:gd name="T9" fmla="*/ 99 h 436"/>
                  <a:gd name="T10" fmla="*/ 774 w 776"/>
                  <a:gd name="T11" fmla="*/ 58 h 436"/>
                  <a:gd name="T12" fmla="*/ 626 w 776"/>
                  <a:gd name="T13" fmla="*/ 0 h 436"/>
                  <a:gd name="T14" fmla="*/ 422 w 776"/>
                  <a:gd name="T15" fmla="*/ 141 h 436"/>
                  <a:gd name="T16" fmla="*/ 218 w 776"/>
                  <a:gd name="T17" fmla="*/ 0 h 436"/>
                  <a:gd name="T18" fmla="*/ 0 w 776"/>
                  <a:gd name="T19" fmla="*/ 218 h 436"/>
                  <a:gd name="T20" fmla="*/ 218 w 776"/>
                  <a:gd name="T21" fmla="*/ 436 h 436"/>
                  <a:gd name="T22" fmla="*/ 422 w 776"/>
                  <a:gd name="T23" fmla="*/ 294 h 436"/>
                  <a:gd name="T24" fmla="*/ 626 w 776"/>
                  <a:gd name="T25" fmla="*/ 436 h 436"/>
                  <a:gd name="T26" fmla="*/ 776 w 776"/>
                  <a:gd name="T27" fmla="*/ 375 h 436"/>
                  <a:gd name="T28" fmla="*/ 740 w 776"/>
                  <a:gd name="T29" fmla="*/ 336 h 436"/>
                  <a:gd name="T30" fmla="*/ 218 w 776"/>
                  <a:gd name="T31" fmla="*/ 382 h 436"/>
                  <a:gd name="T32" fmla="*/ 55 w 776"/>
                  <a:gd name="T33" fmla="*/ 219 h 436"/>
                  <a:gd name="T34" fmla="*/ 218 w 776"/>
                  <a:gd name="T35" fmla="*/ 55 h 436"/>
                  <a:gd name="T36" fmla="*/ 381 w 776"/>
                  <a:gd name="T37" fmla="*/ 219 h 436"/>
                  <a:gd name="T38" fmla="*/ 218 w 776"/>
                  <a:gd name="T39" fmla="*/ 38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0@|5FFC:0|FBC:0|LFC:16777215|LBC:16777215">
                <a:extLst>
                  <a:ext uri="{FF2B5EF4-FFF2-40B4-BE49-F238E27FC236}">
                    <a16:creationId xmlns:a16="http://schemas.microsoft.com/office/drawing/2014/main" id="{D9D0EC86-8FE1-495D-ABD5-683509191867}"/>
                  </a:ext>
                </a:extLst>
              </p:cNvPr>
              <p:cNvSpPr>
                <a:spLocks noEditPoints="1"/>
              </p:cNvSpPr>
              <p:nvPr/>
            </p:nvSpPr>
            <p:spPr bwMode="auto">
              <a:xfrm>
                <a:off x="750889" y="2580824"/>
                <a:ext cx="1216004" cy="1431594"/>
              </a:xfrm>
              <a:custGeom>
                <a:avLst/>
                <a:gdLst>
                  <a:gd name="T0" fmla="*/ 313 w 756"/>
                  <a:gd name="T1" fmla="*/ 0 h 888"/>
                  <a:gd name="T2" fmla="*/ 296 w 756"/>
                  <a:gd name="T3" fmla="*/ 1 h 888"/>
                  <a:gd name="T4" fmla="*/ 296 w 756"/>
                  <a:gd name="T5" fmla="*/ 0 h 888"/>
                  <a:gd name="T6" fmla="*/ 0 w 756"/>
                  <a:gd name="T7" fmla="*/ 0 h 888"/>
                  <a:gd name="T8" fmla="*/ 0 w 756"/>
                  <a:gd name="T9" fmla="*/ 888 h 888"/>
                  <a:gd name="T10" fmla="*/ 296 w 756"/>
                  <a:gd name="T11" fmla="*/ 888 h 888"/>
                  <a:gd name="T12" fmla="*/ 296 w 756"/>
                  <a:gd name="T13" fmla="*/ 888 h 888"/>
                  <a:gd name="T14" fmla="*/ 311 w 756"/>
                  <a:gd name="T15" fmla="*/ 888 h 888"/>
                  <a:gd name="T16" fmla="*/ 756 w 756"/>
                  <a:gd name="T17" fmla="*/ 442 h 888"/>
                  <a:gd name="T18" fmla="*/ 313 w 756"/>
                  <a:gd name="T19" fmla="*/ 0 h 888"/>
                  <a:gd name="T20" fmla="*/ 257 w 756"/>
                  <a:gd name="T21" fmla="*/ 326 h 888"/>
                  <a:gd name="T22" fmla="*/ 349 w 756"/>
                  <a:gd name="T23" fmla="*/ 92 h 888"/>
                  <a:gd name="T24" fmla="*/ 411 w 756"/>
                  <a:gd name="T25" fmla="*/ 341 h 888"/>
                  <a:gd name="T26" fmla="*/ 317 w 756"/>
                  <a:gd name="T27" fmla="*/ 578 h 888"/>
                  <a:gd name="T28" fmla="*/ 257 w 756"/>
                  <a:gd name="T29" fmla="*/ 326 h 888"/>
                  <a:gd name="T30" fmla="*/ 234 w 756"/>
                  <a:gd name="T31" fmla="*/ 790 h 888"/>
                  <a:gd name="T32" fmla="*/ 118 w 756"/>
                  <a:gd name="T33" fmla="*/ 558 h 888"/>
                  <a:gd name="T34" fmla="*/ 212 w 756"/>
                  <a:gd name="T35" fmla="*/ 279 h 888"/>
                  <a:gd name="T36" fmla="*/ 273 w 756"/>
                  <a:gd name="T37" fmla="*/ 573 h 888"/>
                  <a:gd name="T38" fmla="*/ 278 w 756"/>
                  <a:gd name="T39" fmla="*/ 667 h 888"/>
                  <a:gd name="T40" fmla="*/ 234 w 756"/>
                  <a:gd name="T41" fmla="*/ 790 h 888"/>
                  <a:gd name="T42" fmla="*/ 505 w 756"/>
                  <a:gd name="T43" fmla="*/ 664 h 888"/>
                  <a:gd name="T44" fmla="*/ 278 w 756"/>
                  <a:gd name="T45" fmla="*/ 789 h 888"/>
                  <a:gd name="T46" fmla="*/ 395 w 756"/>
                  <a:gd name="T47" fmla="*/ 559 h 888"/>
                  <a:gd name="T48" fmla="*/ 616 w 756"/>
                  <a:gd name="T49" fmla="*/ 426 h 888"/>
                  <a:gd name="T50" fmla="*/ 505 w 756"/>
                  <a:gd name="T51" fmla="*/ 6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grpFill/>
              <a:ln>
                <a:noFill/>
              </a:ln>
            </p:spPr>
            <p:txBody>
              <a:bodyPr/>
              <a:lstStyle/>
              <a:p>
                <a:pPr eaLnBrk="1" fontAlgn="auto" hangingPunct="1">
                  <a:spcBef>
                    <a:spcPts val="0"/>
                  </a:spcBef>
                  <a:spcAft>
                    <a:spcPts val="0"/>
                  </a:spcAft>
                  <a:defRPr/>
                </a:pPr>
                <a:endParaRPr lang="zh-CN" altLang="en-US" sz="200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8" name="任意多边形 17">
            <a:extLst>
              <a:ext uri="{FF2B5EF4-FFF2-40B4-BE49-F238E27FC236}">
                <a16:creationId xmlns:a16="http://schemas.microsoft.com/office/drawing/2014/main" id="{9F62480E-3BB0-4919-9C31-0D87C672DFAF}"/>
              </a:ext>
            </a:extLst>
          </p:cNvPr>
          <p:cNvSpPr/>
          <p:nvPr/>
        </p:nvSpPr>
        <p:spPr>
          <a:xfrm>
            <a:off x="0" y="6640513"/>
            <a:ext cx="5681663" cy="217487"/>
          </a:xfrm>
          <a:custGeom>
            <a:avLst/>
            <a:gdLst>
              <a:gd name="connsiteX0" fmla="*/ 0 w 5682343"/>
              <a:gd name="connsiteY0" fmla="*/ 0 h 217714"/>
              <a:gd name="connsiteX1" fmla="*/ 5540792 w 5682343"/>
              <a:gd name="connsiteY1" fmla="*/ 0 h 217714"/>
              <a:gd name="connsiteX2" fmla="*/ 5682343 w 5682343"/>
              <a:gd name="connsiteY2" fmla="*/ 205338 h 217714"/>
              <a:gd name="connsiteX3" fmla="*/ 5682343 w 5682343"/>
              <a:gd name="connsiteY3" fmla="*/ 217714 h 217714"/>
              <a:gd name="connsiteX4" fmla="*/ 0 w 5682343"/>
              <a:gd name="connsiteY4" fmla="*/ 217714 h 21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2343" h="217714">
                <a:moveTo>
                  <a:pt x="0" y="0"/>
                </a:moveTo>
                <a:lnTo>
                  <a:pt x="5540792" y="0"/>
                </a:lnTo>
                <a:lnTo>
                  <a:pt x="5682343" y="205338"/>
                </a:lnTo>
                <a:lnTo>
                  <a:pt x="5682343" y="217714"/>
                </a:lnTo>
                <a:lnTo>
                  <a:pt x="0" y="217714"/>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任意多边形 15">
            <a:extLst>
              <a:ext uri="{FF2B5EF4-FFF2-40B4-BE49-F238E27FC236}">
                <a16:creationId xmlns:a16="http://schemas.microsoft.com/office/drawing/2014/main" id="{17318669-7847-455B-959A-40CD54023525}"/>
              </a:ext>
            </a:extLst>
          </p:cNvPr>
          <p:cNvSpPr/>
          <p:nvPr/>
        </p:nvSpPr>
        <p:spPr>
          <a:xfrm>
            <a:off x="0" y="6553200"/>
            <a:ext cx="3216275" cy="101600"/>
          </a:xfrm>
          <a:custGeom>
            <a:avLst/>
            <a:gdLst>
              <a:gd name="connsiteX0" fmla="*/ 0 w 3216615"/>
              <a:gd name="connsiteY0" fmla="*/ 0 h 101323"/>
              <a:gd name="connsiteX1" fmla="*/ 3134902 w 3216615"/>
              <a:gd name="connsiteY1" fmla="*/ 0 h 101323"/>
              <a:gd name="connsiteX2" fmla="*/ 3216615 w 3216615"/>
              <a:gd name="connsiteY2" fmla="*/ 101323 h 101323"/>
              <a:gd name="connsiteX3" fmla="*/ 0 w 3216615"/>
              <a:gd name="connsiteY3" fmla="*/ 101323 h 101323"/>
            </a:gdLst>
            <a:ahLst/>
            <a:cxnLst>
              <a:cxn ang="0">
                <a:pos x="connsiteX0" y="connsiteY0"/>
              </a:cxn>
              <a:cxn ang="0">
                <a:pos x="connsiteX1" y="connsiteY1"/>
              </a:cxn>
              <a:cxn ang="0">
                <a:pos x="connsiteX2" y="connsiteY2"/>
              </a:cxn>
              <a:cxn ang="0">
                <a:pos x="connsiteX3" y="connsiteY3"/>
              </a:cxn>
            </a:cxnLst>
            <a:rect l="l" t="t" r="r" b="b"/>
            <a:pathLst>
              <a:path w="3216615" h="101323">
                <a:moveTo>
                  <a:pt x="0" y="0"/>
                </a:moveTo>
                <a:lnTo>
                  <a:pt x="3134902" y="0"/>
                </a:lnTo>
                <a:lnTo>
                  <a:pt x="3216615" y="101323"/>
                </a:lnTo>
                <a:lnTo>
                  <a:pt x="0" y="1013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a:extLst>
              <a:ext uri="{FF2B5EF4-FFF2-40B4-BE49-F238E27FC236}">
                <a16:creationId xmlns:a16="http://schemas.microsoft.com/office/drawing/2014/main" id="{1714D6D1-C8EC-46CB-9970-C405149441BD}"/>
              </a:ext>
            </a:extLst>
          </p:cNvPr>
          <p:cNvGrpSpPr>
            <a:grpSpLocks/>
          </p:cNvGrpSpPr>
          <p:nvPr/>
        </p:nvGrpSpPr>
        <p:grpSpPr bwMode="auto">
          <a:xfrm>
            <a:off x="1504950" y="2536825"/>
            <a:ext cx="7802563" cy="1630363"/>
            <a:chOff x="1504218" y="2537065"/>
            <a:chExt cx="7803930" cy="1631122"/>
          </a:xfrm>
        </p:grpSpPr>
        <p:sp>
          <p:nvSpPr>
            <p:cNvPr id="71686" name="文本框 12">
              <a:extLst>
                <a:ext uri="{FF2B5EF4-FFF2-40B4-BE49-F238E27FC236}">
                  <a16:creationId xmlns:a16="http://schemas.microsoft.com/office/drawing/2014/main" id="{295B1C13-8339-4F9B-8A36-3F3D6268026B}"/>
                </a:ext>
              </a:extLst>
            </p:cNvPr>
            <p:cNvSpPr txBox="1">
              <a:spLocks noChangeArrowheads="1"/>
            </p:cNvSpPr>
            <p:nvPr/>
          </p:nvSpPr>
          <p:spPr bwMode="auto">
            <a:xfrm>
              <a:off x="1504218" y="2537065"/>
              <a:ext cx="780393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8800">
                  <a:solidFill>
                    <a:srgbClr val="CA0810"/>
                  </a:solidFill>
                  <a:latin typeface="微软雅黑" panose="020B0503020204020204" pitchFamily="34" charset="-122"/>
                  <a:ea typeface="微软雅黑" panose="020B0503020204020204" pitchFamily="34" charset="-122"/>
                </a:rPr>
                <a:t>THANK </a:t>
              </a:r>
              <a:r>
                <a:rPr lang="en-US" altLang="zh-CN" sz="8800">
                  <a:latin typeface="微软雅黑" panose="020B0503020204020204" pitchFamily="34" charset="-122"/>
                  <a:ea typeface="微软雅黑" panose="020B0503020204020204" pitchFamily="34" charset="-122"/>
                </a:rPr>
                <a:t>YOU</a:t>
              </a:r>
              <a:endParaRPr lang="zh-CN" altLang="en-US" sz="8800">
                <a:latin typeface="微软雅黑" panose="020B0503020204020204" pitchFamily="34" charset="-122"/>
                <a:ea typeface="微软雅黑" panose="020B0503020204020204" pitchFamily="34" charset="-122"/>
              </a:endParaRPr>
            </a:p>
          </p:txBody>
        </p:sp>
        <p:sp>
          <p:nvSpPr>
            <p:cNvPr id="19" name="矩形 33">
              <a:extLst>
                <a:ext uri="{FF2B5EF4-FFF2-40B4-BE49-F238E27FC236}">
                  <a16:creationId xmlns:a16="http://schemas.microsoft.com/office/drawing/2014/main" id="{94745160-3572-4363-A9DD-2ECA71A2BB0F}"/>
                </a:ext>
              </a:extLst>
            </p:cNvPr>
            <p:cNvSpPr>
              <a:spLocks noChangeArrowheads="1"/>
            </p:cNvSpPr>
            <p:nvPr/>
          </p:nvSpPr>
          <p:spPr bwMode="auto">
            <a:xfrm>
              <a:off x="2269527" y="3983951"/>
              <a:ext cx="5811268" cy="18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fontAlgn="auto" hangingPunct="1">
                <a:spcBef>
                  <a:spcPct val="20000"/>
                </a:spcBef>
                <a:spcAft>
                  <a:spcPts val="0"/>
                </a:spcAf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250" fill="hold"/>
                                        <p:tgtEl>
                                          <p:spTgt spid="16"/>
                                        </p:tgtEl>
                                        <p:attrNameLst>
                                          <p:attrName>ppt_x</p:attrName>
                                        </p:attrNameLst>
                                      </p:cBhvr>
                                      <p:tavLst>
                                        <p:tav tm="0">
                                          <p:val>
                                            <p:strVal val="0-#ppt_w/2"/>
                                          </p:val>
                                        </p:tav>
                                        <p:tav tm="100000">
                                          <p:val>
                                            <p:strVal val="#ppt_x"/>
                                          </p:val>
                                        </p:tav>
                                      </p:tavLst>
                                    </p:anim>
                                    <p:anim calcmode="lin" valueType="num">
                                      <p:cBhvr additive="base">
                                        <p:cTn id="17" dur="250" fill="hold"/>
                                        <p:tgtEl>
                                          <p:spTgt spid="16"/>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750"/>
                            </p:stCondLst>
                            <p:childTnLst>
                              <p:par>
                                <p:cTn id="19" presetID="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250" fill="hold"/>
                                        <p:tgtEl>
                                          <p:spTgt spid="18"/>
                                        </p:tgtEl>
                                        <p:attrNameLst>
                                          <p:attrName>ppt_x</p:attrName>
                                        </p:attrNameLst>
                                      </p:cBhvr>
                                      <p:tavLst>
                                        <p:tav tm="0">
                                          <p:val>
                                            <p:strVal val="0-#ppt_w/2"/>
                                          </p:val>
                                        </p:tav>
                                        <p:tav tm="100000">
                                          <p:val>
                                            <p:strVal val="#ppt_x"/>
                                          </p:val>
                                        </p:tav>
                                      </p:tavLst>
                                    </p:anim>
                                    <p:anim calcmode="lin" valueType="num">
                                      <p:cBhvr additive="base">
                                        <p:cTn id="22"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6927</TotalTime>
  <Words>7555</Words>
  <Application>Microsoft Office PowerPoint</Application>
  <PresentationFormat>宽屏</PresentationFormat>
  <Paragraphs>1536</Paragraphs>
  <Slides>93</Slides>
  <Notes>84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3" baseType="lpstr">
      <vt:lpstr>等线</vt:lpstr>
      <vt:lpstr>方正舒体</vt:lpstr>
      <vt:lpstr>微软雅黑</vt:lpstr>
      <vt:lpstr>Arial</vt:lpstr>
      <vt:lpstr>Calibri</vt:lpstr>
      <vt:lpstr>Calibri Light</vt:lpstr>
      <vt:lpstr>Times New Roman</vt:lpstr>
      <vt:lpstr>Wingdings</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郑友璐</cp:lastModifiedBy>
  <cp:revision>510</cp:revision>
  <dcterms:created xsi:type="dcterms:W3CDTF">2015-11-08T13:17:43Z</dcterms:created>
  <dcterms:modified xsi:type="dcterms:W3CDTF">2019-01-16T05:30:29Z</dcterms:modified>
</cp:coreProperties>
</file>